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8" r:id="rId2"/>
  </p:sldIdLst>
  <p:sldSz cx="38404800" cy="36576000"/>
  <p:notesSz cx="6858000" cy="9144000"/>
  <p:defaultTextStyle>
    <a:defPPr>
      <a:defRPr lang="en-US"/>
    </a:defPPr>
    <a:lvl1pPr marL="0" algn="l" defTabSz="3978280" rtl="0" eaLnBrk="1" latinLnBrk="0" hangingPunct="1">
      <a:defRPr sz="7809" kern="1200">
        <a:solidFill>
          <a:schemeClr val="tx1"/>
        </a:solidFill>
        <a:latin typeface="+mn-lt"/>
        <a:ea typeface="+mn-ea"/>
        <a:cs typeface="+mn-cs"/>
      </a:defRPr>
    </a:lvl1pPr>
    <a:lvl2pPr marL="1989140" algn="l" defTabSz="3978280" rtl="0" eaLnBrk="1" latinLnBrk="0" hangingPunct="1">
      <a:defRPr sz="7809" kern="1200">
        <a:solidFill>
          <a:schemeClr val="tx1"/>
        </a:solidFill>
        <a:latin typeface="+mn-lt"/>
        <a:ea typeface="+mn-ea"/>
        <a:cs typeface="+mn-cs"/>
      </a:defRPr>
    </a:lvl2pPr>
    <a:lvl3pPr marL="3978280" algn="l" defTabSz="3978280" rtl="0" eaLnBrk="1" latinLnBrk="0" hangingPunct="1">
      <a:defRPr sz="7809" kern="1200">
        <a:solidFill>
          <a:schemeClr val="tx1"/>
        </a:solidFill>
        <a:latin typeface="+mn-lt"/>
        <a:ea typeface="+mn-ea"/>
        <a:cs typeface="+mn-cs"/>
      </a:defRPr>
    </a:lvl3pPr>
    <a:lvl4pPr marL="5967422" algn="l" defTabSz="3978280" rtl="0" eaLnBrk="1" latinLnBrk="0" hangingPunct="1">
      <a:defRPr sz="7809" kern="1200">
        <a:solidFill>
          <a:schemeClr val="tx1"/>
        </a:solidFill>
        <a:latin typeface="+mn-lt"/>
        <a:ea typeface="+mn-ea"/>
        <a:cs typeface="+mn-cs"/>
      </a:defRPr>
    </a:lvl4pPr>
    <a:lvl5pPr marL="7956562" algn="l" defTabSz="3978280" rtl="0" eaLnBrk="1" latinLnBrk="0" hangingPunct="1">
      <a:defRPr sz="7809" kern="1200">
        <a:solidFill>
          <a:schemeClr val="tx1"/>
        </a:solidFill>
        <a:latin typeface="+mn-lt"/>
        <a:ea typeface="+mn-ea"/>
        <a:cs typeface="+mn-cs"/>
      </a:defRPr>
    </a:lvl5pPr>
    <a:lvl6pPr marL="9945701" algn="l" defTabSz="3978280" rtl="0" eaLnBrk="1" latinLnBrk="0" hangingPunct="1">
      <a:defRPr sz="7809" kern="1200">
        <a:solidFill>
          <a:schemeClr val="tx1"/>
        </a:solidFill>
        <a:latin typeface="+mn-lt"/>
        <a:ea typeface="+mn-ea"/>
        <a:cs typeface="+mn-cs"/>
      </a:defRPr>
    </a:lvl6pPr>
    <a:lvl7pPr marL="11934841" algn="l" defTabSz="3978280" rtl="0" eaLnBrk="1" latinLnBrk="0" hangingPunct="1">
      <a:defRPr sz="7809" kern="1200">
        <a:solidFill>
          <a:schemeClr val="tx1"/>
        </a:solidFill>
        <a:latin typeface="+mn-lt"/>
        <a:ea typeface="+mn-ea"/>
        <a:cs typeface="+mn-cs"/>
      </a:defRPr>
    </a:lvl7pPr>
    <a:lvl8pPr marL="13923981" algn="l" defTabSz="3978280" rtl="0" eaLnBrk="1" latinLnBrk="0" hangingPunct="1">
      <a:defRPr sz="7809" kern="1200">
        <a:solidFill>
          <a:schemeClr val="tx1"/>
        </a:solidFill>
        <a:latin typeface="+mn-lt"/>
        <a:ea typeface="+mn-ea"/>
        <a:cs typeface="+mn-cs"/>
      </a:defRPr>
    </a:lvl8pPr>
    <a:lvl9pPr marL="15913123" algn="l" defTabSz="3978280" rtl="0" eaLnBrk="1" latinLnBrk="0" hangingPunct="1">
      <a:defRPr sz="780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667" userDrawn="1">
          <p15:clr>
            <a:srgbClr val="A4A3A4"/>
          </p15:clr>
        </p15:guide>
        <p15:guide id="2" pos="105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4BA9"/>
    <a:srgbClr val="09306B"/>
    <a:srgbClr val="0101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9"/>
  </p:normalViewPr>
  <p:slideViewPr>
    <p:cSldViewPr>
      <p:cViewPr>
        <p:scale>
          <a:sx n="77" d="100"/>
          <a:sy n="77" d="100"/>
        </p:scale>
        <p:origin x="-9064" y="-5896"/>
      </p:cViewPr>
      <p:guideLst>
        <p:guide orient="horz" pos="18667"/>
        <p:guide pos="105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A9824C-5EF3-7E48-8CFF-094A409B2E5C}"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en-US"/>
        </a:p>
      </dgm:t>
    </dgm:pt>
    <dgm:pt modelId="{D72E4CE4-C418-1B43-A024-B1BEC39928ED}">
      <dgm:prSet phldrT="[Text]" custT="1"/>
      <dgm:spPr>
        <a:solidFill>
          <a:srgbClr val="1A4BA9"/>
        </a:solidFill>
      </dgm:spPr>
      <dgm:t>
        <a:bodyPr/>
        <a:lstStyle/>
        <a:p>
          <a:r>
            <a:rPr lang="en-US" sz="3600" b="1" dirty="0">
              <a:latin typeface="+mj-lt"/>
            </a:rPr>
            <a:t>Step 1 - Multiple Imputation of true status</a:t>
          </a:r>
        </a:p>
      </dgm:t>
    </dgm:pt>
    <dgm:pt modelId="{529182FF-7A77-E94A-BFAE-B41C032D8486}" type="parTrans" cxnId="{66B218E3-F9D5-1B44-AC8E-B74747F5843C}">
      <dgm:prSet/>
      <dgm:spPr/>
      <dgm:t>
        <a:bodyPr/>
        <a:lstStyle/>
        <a:p>
          <a:endParaRPr lang="en-US"/>
        </a:p>
      </dgm:t>
    </dgm:pt>
    <dgm:pt modelId="{99C304C9-4D57-0C45-8016-8D36EB5E74B0}" type="sibTrans" cxnId="{66B218E3-F9D5-1B44-AC8E-B74747F5843C}">
      <dgm:prSet/>
      <dgm:spPr/>
      <dgm:t>
        <a:bodyPr/>
        <a:lstStyle/>
        <a:p>
          <a:endParaRPr lang="en-US"/>
        </a:p>
      </dgm:t>
    </dgm:pt>
    <dgm:pt modelId="{E88D1BE0-9328-EA4A-A9A3-642CDA1A8F45}">
      <dgm:prSet phldrT="[Text]" custT="1"/>
      <dgm:spPr>
        <a:solidFill>
          <a:srgbClr val="1A4BA9"/>
        </a:solidFill>
      </dgm:spPr>
      <dgm:t>
        <a:bodyPr/>
        <a:lstStyle/>
        <a:p>
          <a:r>
            <a:rPr lang="en-US" sz="3600" b="1" dirty="0">
              <a:latin typeface="+mj-lt"/>
            </a:rPr>
            <a:t>Step 2 – Estimation of prevalence</a:t>
          </a:r>
        </a:p>
      </dgm:t>
    </dgm:pt>
    <dgm:pt modelId="{2FEFEDF3-EF31-2D41-A9F9-844C3176405B}" type="parTrans" cxnId="{57A5676D-EB94-6446-ABB9-0E4BE32373E1}">
      <dgm:prSet/>
      <dgm:spPr/>
      <dgm:t>
        <a:bodyPr/>
        <a:lstStyle/>
        <a:p>
          <a:endParaRPr lang="en-US"/>
        </a:p>
      </dgm:t>
    </dgm:pt>
    <dgm:pt modelId="{3FCD30C8-728C-E844-B7E9-83AA75C818B2}" type="sibTrans" cxnId="{57A5676D-EB94-6446-ABB9-0E4BE32373E1}">
      <dgm:prSet/>
      <dgm:spPr/>
      <dgm:t>
        <a:bodyPr/>
        <a:lstStyle/>
        <a:p>
          <a:endParaRPr lang="en-US"/>
        </a:p>
      </dgm:t>
    </dgm:pt>
    <dgm:pt modelId="{42E91217-E0FA-E541-B075-306148970B88}">
      <dgm:prSet phldrT="[Text]" custT="1"/>
      <dgm:spPr/>
      <dgm:t>
        <a:bodyPr/>
        <a:lstStyle/>
        <a:p>
          <a:r>
            <a:rPr lang="en-US" sz="3200" dirty="0">
              <a:latin typeface="Arial" panose="020B0604020202020204" pitchFamily="34" charset="0"/>
              <a:cs typeface="Arial" panose="020B0604020202020204" pitchFamily="34" charset="0"/>
            </a:rPr>
            <a:t>Apply ALP on the non-probability community survey</a:t>
          </a:r>
        </a:p>
      </dgm:t>
    </dgm:pt>
    <dgm:pt modelId="{000DB177-7F1A-7E40-9945-0740EFF04EB9}" type="parTrans" cxnId="{8E16E12B-F9BD-774D-8F94-BD66AE24E72C}">
      <dgm:prSet/>
      <dgm:spPr/>
      <dgm:t>
        <a:bodyPr/>
        <a:lstStyle/>
        <a:p>
          <a:endParaRPr lang="en-US"/>
        </a:p>
      </dgm:t>
    </dgm:pt>
    <dgm:pt modelId="{F15089B3-5709-DA45-BBAF-CEF3D86E39A9}" type="sibTrans" cxnId="{8E16E12B-F9BD-774D-8F94-BD66AE24E72C}">
      <dgm:prSet/>
      <dgm:spPr/>
      <dgm:t>
        <a:bodyPr/>
        <a:lstStyle/>
        <a:p>
          <a:endParaRPr lang="en-US"/>
        </a:p>
      </dgm:t>
    </dgm:pt>
    <dgm:pt modelId="{0E16F497-1661-704A-81EC-06FAF69735B9}">
      <dgm:prSet phldrT="[Text]"/>
      <dgm:spPr/>
      <dgm:t>
        <a:bodyPr/>
        <a:lstStyle/>
        <a:p>
          <a:endParaRPr lang="en-US" sz="3400" dirty="0"/>
        </a:p>
      </dgm:t>
    </dgm:pt>
    <dgm:pt modelId="{B0458723-9D4E-A44C-A332-3894F7BE566F}" type="parTrans" cxnId="{B0A01BC9-9273-B34F-9FA0-61C48D21C73A}">
      <dgm:prSet/>
      <dgm:spPr/>
      <dgm:t>
        <a:bodyPr/>
        <a:lstStyle/>
        <a:p>
          <a:endParaRPr lang="en-US"/>
        </a:p>
      </dgm:t>
    </dgm:pt>
    <dgm:pt modelId="{648738E6-342D-9C48-885D-E4FC94B64A3B}" type="sibTrans" cxnId="{B0A01BC9-9273-B34F-9FA0-61C48D21C73A}">
      <dgm:prSet/>
      <dgm:spPr/>
      <dgm:t>
        <a:bodyPr/>
        <a:lstStyle/>
        <a:p>
          <a:endParaRPr lang="en-US"/>
        </a:p>
      </dgm:t>
    </dgm:pt>
    <dgm:pt modelId="{09F993F8-AB4C-BC45-8DEA-B5ED1A90B649}">
      <dgm:prSet phldrT="[Text]" custT="1"/>
      <dgm:spPr/>
      <dgm:t>
        <a:bodyPr/>
        <a:lstStyle/>
        <a:p>
          <a:r>
            <a:rPr lang="en-US" sz="3200" dirty="0">
              <a:latin typeface="Arial" panose="020B0604020202020204" pitchFamily="34" charset="0"/>
              <a:cs typeface="Arial" panose="020B0604020202020204" pitchFamily="34" charset="0"/>
            </a:rPr>
            <a:t>True status will always = 1 when reported status = 1</a:t>
          </a:r>
        </a:p>
      </dgm:t>
    </dgm:pt>
    <dgm:pt modelId="{1E8F5996-C611-824D-A51C-ABAC8D72D2FC}" type="parTrans" cxnId="{C157FFC0-6E4D-774B-BBED-7F589F353C5C}">
      <dgm:prSet/>
      <dgm:spPr/>
      <dgm:t>
        <a:bodyPr/>
        <a:lstStyle/>
        <a:p>
          <a:endParaRPr lang="en-US"/>
        </a:p>
      </dgm:t>
    </dgm:pt>
    <dgm:pt modelId="{D5D09D4D-3769-BF46-BA76-C13E5FDCD7A7}" type="sibTrans" cxnId="{C157FFC0-6E4D-774B-BBED-7F589F353C5C}">
      <dgm:prSet/>
      <dgm:spPr/>
      <dgm:t>
        <a:bodyPr/>
        <a:lstStyle/>
        <a:p>
          <a:endParaRPr lang="en-US"/>
        </a:p>
      </dgm:t>
    </dgm:pt>
    <dgm:pt modelId="{3950A8C9-0FB6-2C4D-9CEB-BFCA0B7B59A8}">
      <dgm:prSet phldrT="[Text]" custT="1"/>
      <dgm:spPr/>
      <dgm:t>
        <a:bodyPr/>
        <a:lstStyle/>
        <a:p>
          <a:r>
            <a:rPr lang="en-US" sz="3200" dirty="0">
              <a:solidFill>
                <a:srgbClr val="0070C0"/>
              </a:solidFill>
              <a:latin typeface="Arial" panose="020B0604020202020204" pitchFamily="34" charset="0"/>
              <a:cs typeface="Arial" panose="020B0604020202020204" pitchFamily="34" charset="0"/>
            </a:rPr>
            <a:t>At the end of both cases: </a:t>
          </a:r>
          <a:r>
            <a:rPr lang="en-US" sz="3200" dirty="0">
              <a:latin typeface="Arial" panose="020B0604020202020204" pitchFamily="34" charset="0"/>
              <a:cs typeface="Arial" panose="020B0604020202020204" pitchFamily="34" charset="0"/>
            </a:rPr>
            <a:t>Pool the m estimates into a single estimate using Rubin’s formula.</a:t>
          </a:r>
        </a:p>
      </dgm:t>
    </dgm:pt>
    <dgm:pt modelId="{8ADD1B5F-B8BF-064C-B4C3-83030776F283}" type="parTrans" cxnId="{BA9EC2A1-B6D2-704D-B26E-26769F643A6E}">
      <dgm:prSet/>
      <dgm:spPr/>
      <dgm:t>
        <a:bodyPr/>
        <a:lstStyle/>
        <a:p>
          <a:endParaRPr lang="en-US"/>
        </a:p>
      </dgm:t>
    </dgm:pt>
    <dgm:pt modelId="{84618589-584D-3A48-9EF7-575F84B1FE3E}" type="sibTrans" cxnId="{BA9EC2A1-B6D2-704D-B26E-26769F643A6E}">
      <dgm:prSet/>
      <dgm:spPr/>
      <dgm:t>
        <a:bodyPr/>
        <a:lstStyle/>
        <a:p>
          <a:endParaRPr lang="en-US"/>
        </a:p>
      </dgm:t>
    </dgm:pt>
    <dgm:pt modelId="{CB7839C2-824E-D74B-A911-AEC9491D576E}">
      <dgm:prSet phldrT="[Text]" custT="1"/>
      <dgm:spPr/>
      <dgm:t>
        <a:bodyPr/>
        <a:lstStyle/>
        <a:p>
          <a:r>
            <a:rPr lang="en-US" sz="3200" u="sng" dirty="0">
              <a:solidFill>
                <a:srgbClr val="0070C0"/>
              </a:solidFill>
              <a:latin typeface="Arial" panose="020B0604020202020204" pitchFamily="34" charset="0"/>
              <a:cs typeface="Arial" panose="020B0604020202020204" pitchFamily="34" charset="0"/>
            </a:rPr>
            <a:t>Case 1 – using population survey</a:t>
          </a:r>
          <a:endParaRPr lang="en-US" sz="3200" dirty="0">
            <a:latin typeface="Arial" panose="020B0604020202020204" pitchFamily="34" charset="0"/>
            <a:cs typeface="Arial" panose="020B0604020202020204" pitchFamily="34" charset="0"/>
          </a:endParaRPr>
        </a:p>
      </dgm:t>
    </dgm:pt>
    <dgm:pt modelId="{82161353-9FD5-DF4B-BB37-71E4A3524F10}" type="parTrans" cxnId="{92385C28-E139-8345-813F-89C93E916A9A}">
      <dgm:prSet/>
      <dgm:spPr/>
      <dgm:t>
        <a:bodyPr/>
        <a:lstStyle/>
        <a:p>
          <a:endParaRPr lang="en-US"/>
        </a:p>
      </dgm:t>
    </dgm:pt>
    <dgm:pt modelId="{42B133F4-131A-5040-BF9F-16323659C532}" type="sibTrans" cxnId="{92385C28-E139-8345-813F-89C93E916A9A}">
      <dgm:prSet/>
      <dgm:spPr/>
      <dgm:t>
        <a:bodyPr/>
        <a:lstStyle/>
        <a:p>
          <a:endParaRPr lang="en-US"/>
        </a:p>
      </dgm:t>
    </dgm:pt>
    <dgm:pt modelId="{B813843F-38C6-A046-A35F-9265DEA63FB7}">
      <dgm:prSet phldrT="[Text]" custT="1"/>
      <dgm:spPr/>
      <dgm:t>
        <a:bodyPr/>
        <a:lstStyle/>
        <a:p>
          <a:r>
            <a:rPr lang="en-US" sz="3200" dirty="0">
              <a:latin typeface="Arial" panose="020B0604020202020204" pitchFamily="34" charset="0"/>
              <a:cs typeface="Arial" panose="020B0604020202020204" pitchFamily="34" charset="0"/>
            </a:rPr>
            <a:t>Calculate probability of  misclassification for each participant in the population survey using ALP-weighted non-probability survey data</a:t>
          </a:r>
        </a:p>
      </dgm:t>
    </dgm:pt>
    <dgm:pt modelId="{B84F6F61-2FF5-D844-B9AC-335674C9A924}" type="parTrans" cxnId="{DD7F7D90-4BBB-DD4C-A29E-746E52A428F3}">
      <dgm:prSet/>
      <dgm:spPr/>
      <dgm:t>
        <a:bodyPr/>
        <a:lstStyle/>
        <a:p>
          <a:endParaRPr lang="en-US"/>
        </a:p>
      </dgm:t>
    </dgm:pt>
    <dgm:pt modelId="{D7D0E204-C01F-4449-9072-E0843F2E01DB}" type="sibTrans" cxnId="{DD7F7D90-4BBB-DD4C-A29E-746E52A428F3}">
      <dgm:prSet/>
      <dgm:spPr/>
      <dgm:t>
        <a:bodyPr/>
        <a:lstStyle/>
        <a:p>
          <a:endParaRPr lang="en-US"/>
        </a:p>
      </dgm:t>
    </dgm:pt>
    <dgm:pt modelId="{9548632E-C278-A74E-B545-71BCDD1A3E85}">
      <dgm:prSet phldrT="[Text]" custT="1"/>
      <dgm:spPr/>
      <dgm:t>
        <a:bodyPr/>
        <a:lstStyle/>
        <a:p>
          <a:r>
            <a:rPr lang="en-US" sz="3200" dirty="0">
              <a:latin typeface="Arial" panose="020B0604020202020204" pitchFamily="34" charset="0"/>
              <a:cs typeface="Arial" panose="020B0604020202020204" pitchFamily="34" charset="0"/>
            </a:rPr>
            <a:t>Multiply impute each participants’ true status in the population survey m times by assigning a random binary variable (0/1) with the probability assigned above for cases when E =/= 1 (i.e. reported status are not positive). </a:t>
          </a:r>
        </a:p>
      </dgm:t>
    </dgm:pt>
    <dgm:pt modelId="{74AA0CBC-AEAC-BA43-9685-95988748F588}" type="parTrans" cxnId="{0E070054-8DD0-B542-813C-AE0DE1338554}">
      <dgm:prSet/>
      <dgm:spPr/>
      <dgm:t>
        <a:bodyPr/>
        <a:lstStyle/>
        <a:p>
          <a:endParaRPr lang="en-US"/>
        </a:p>
      </dgm:t>
    </dgm:pt>
    <dgm:pt modelId="{A66AF28E-26CF-004C-B446-BBF4F9B681DC}" type="sibTrans" cxnId="{0E070054-8DD0-B542-813C-AE0DE1338554}">
      <dgm:prSet/>
      <dgm:spPr/>
      <dgm:t>
        <a:bodyPr/>
        <a:lstStyle/>
        <a:p>
          <a:endParaRPr lang="en-US"/>
        </a:p>
      </dgm:t>
    </dgm:pt>
    <dgm:pt modelId="{25473D22-9C1E-7C4B-AE15-3DDB9E750ADD}">
      <dgm:prSet phldrT="[Text]" custT="1"/>
      <dgm:spPr/>
      <dgm:t>
        <a:bodyPr/>
        <a:lstStyle/>
        <a:p>
          <a:r>
            <a:rPr lang="en-US" sz="3200" u="sng" dirty="0">
              <a:solidFill>
                <a:srgbClr val="0070C0"/>
              </a:solidFill>
              <a:latin typeface="Arial" panose="020B0604020202020204" pitchFamily="34" charset="0"/>
              <a:cs typeface="Arial" panose="020B0604020202020204" pitchFamily="34" charset="0"/>
            </a:rPr>
            <a:t>Case 2 - using non-probability survey</a:t>
          </a:r>
          <a:endParaRPr lang="en-US" sz="3200" dirty="0">
            <a:latin typeface="Arial" panose="020B0604020202020204" pitchFamily="34" charset="0"/>
            <a:cs typeface="Arial" panose="020B0604020202020204" pitchFamily="34" charset="0"/>
          </a:endParaRPr>
        </a:p>
      </dgm:t>
    </dgm:pt>
    <dgm:pt modelId="{4D01028E-EFDE-D84F-80F5-F8242CD0FFDD}" type="sibTrans" cxnId="{8A9E5B38-4CEE-8F46-9E31-E04CEBF5AB1A}">
      <dgm:prSet/>
      <dgm:spPr/>
      <dgm:t>
        <a:bodyPr/>
        <a:lstStyle/>
        <a:p>
          <a:endParaRPr lang="en-US"/>
        </a:p>
      </dgm:t>
    </dgm:pt>
    <dgm:pt modelId="{5D5BBB71-C194-4945-AFF2-5A5D4D817F8F}" type="parTrans" cxnId="{8A9E5B38-4CEE-8F46-9E31-E04CEBF5AB1A}">
      <dgm:prSet/>
      <dgm:spPr/>
      <dgm:t>
        <a:bodyPr/>
        <a:lstStyle/>
        <a:p>
          <a:endParaRPr lang="en-US"/>
        </a:p>
      </dgm:t>
    </dgm:pt>
    <dgm:pt modelId="{5E462D25-62A3-C44E-BEC6-B2BD3C9E1E87}">
      <dgm:prSet phldrT="[Text]" custT="1"/>
      <dgm:spPr/>
      <dgm:t>
        <a:bodyPr/>
        <a:lstStyle/>
        <a:p>
          <a:r>
            <a:rPr lang="en-US" sz="3200" dirty="0">
              <a:latin typeface="Arial" panose="020B0604020202020204" pitchFamily="34" charset="0"/>
              <a:cs typeface="Arial" panose="020B0604020202020204" pitchFamily="34" charset="0"/>
            </a:rPr>
            <a:t>Calculate m prevalence estimates using participant’s true status for each iteration</a:t>
          </a:r>
        </a:p>
      </dgm:t>
    </dgm:pt>
    <dgm:pt modelId="{2A368B54-400B-1D4B-B144-5E24141C1A4A}" type="parTrans" cxnId="{8D5FC13F-0766-614A-800F-51E433401BAE}">
      <dgm:prSet/>
      <dgm:spPr/>
      <dgm:t>
        <a:bodyPr/>
        <a:lstStyle/>
        <a:p>
          <a:endParaRPr lang="en-US"/>
        </a:p>
      </dgm:t>
    </dgm:pt>
    <dgm:pt modelId="{D7A6B7D2-917B-EB4D-905C-97976B57A911}" type="sibTrans" cxnId="{8D5FC13F-0766-614A-800F-51E433401BAE}">
      <dgm:prSet/>
      <dgm:spPr/>
      <dgm:t>
        <a:bodyPr/>
        <a:lstStyle/>
        <a:p>
          <a:endParaRPr lang="en-US"/>
        </a:p>
      </dgm:t>
    </dgm:pt>
    <dgm:pt modelId="{73392CD9-9FB5-2044-A844-42E645761D86}">
      <dgm:prSet phldrT="[Text]" custT="1"/>
      <dgm:spPr/>
      <dgm:t>
        <a:bodyPr/>
        <a:lstStyle/>
        <a:p>
          <a:r>
            <a:rPr lang="en-US" sz="3200" dirty="0">
              <a:latin typeface="Arial" panose="020B0604020202020204" pitchFamily="34" charset="0"/>
              <a:cs typeface="Arial" panose="020B0604020202020204" pitchFamily="34" charset="0"/>
            </a:rPr>
            <a:t>At the end of each of the m iterated imputations performed at the end of Step 1, we obtained a new set of individuals whose true status  = 1. </a:t>
          </a:r>
        </a:p>
      </dgm:t>
    </dgm:pt>
    <dgm:pt modelId="{D80FE67D-DCAB-5F42-8986-9AE336FCBB96}" type="parTrans" cxnId="{5FD8CAF5-D328-D648-9801-4ED48EB77C19}">
      <dgm:prSet/>
      <dgm:spPr/>
      <dgm:t>
        <a:bodyPr/>
        <a:lstStyle/>
        <a:p>
          <a:endParaRPr lang="en-US"/>
        </a:p>
      </dgm:t>
    </dgm:pt>
    <dgm:pt modelId="{3AA75E0D-ED33-0143-B5F9-F29850A0A388}" type="sibTrans" cxnId="{5FD8CAF5-D328-D648-9801-4ED48EB77C19}">
      <dgm:prSet/>
      <dgm:spPr/>
      <dgm:t>
        <a:bodyPr/>
        <a:lstStyle/>
        <a:p>
          <a:endParaRPr lang="en-US"/>
        </a:p>
      </dgm:t>
    </dgm:pt>
    <dgm:pt modelId="{97171DC9-3262-0A47-A1F7-079B29F29841}">
      <dgm:prSet custT="1"/>
      <dgm:spPr/>
      <dgm:t>
        <a:bodyPr/>
        <a:lstStyle/>
        <a:p>
          <a:r>
            <a:rPr lang="en-US" sz="3200" dirty="0">
              <a:latin typeface="Arial" panose="020B0604020202020204" pitchFamily="34" charset="0"/>
              <a:cs typeface="Arial" panose="020B0604020202020204" pitchFamily="34" charset="0"/>
            </a:rPr>
            <a:t>Use these new individuals to recalculate new </a:t>
          </a:r>
          <a:r>
            <a:rPr lang="en-US" sz="3200" dirty="0" err="1">
              <a:latin typeface="Arial" panose="020B0604020202020204" pitchFamily="34" charset="0"/>
              <a:cs typeface="Arial" panose="020B0604020202020204" pitchFamily="34" charset="0"/>
            </a:rPr>
            <a:t>pseudoweights</a:t>
          </a:r>
          <a:r>
            <a:rPr lang="en-US" sz="3200" dirty="0">
              <a:latin typeface="Arial" panose="020B0604020202020204" pitchFamily="34" charset="0"/>
              <a:cs typeface="Arial" panose="020B0604020202020204" pitchFamily="34" charset="0"/>
            </a:rPr>
            <a:t> for the non-probability sample; each iteration of the new ALP-weights were used to calculate m prevalence estimates.</a:t>
          </a:r>
        </a:p>
      </dgm:t>
    </dgm:pt>
    <dgm:pt modelId="{3D956E9E-1EDB-EA4A-AADE-80C2F3250EBA}" type="parTrans" cxnId="{53EDBAED-9DAB-684E-A8B7-2C17D4B3BAF2}">
      <dgm:prSet/>
      <dgm:spPr/>
      <dgm:t>
        <a:bodyPr/>
        <a:lstStyle/>
        <a:p>
          <a:endParaRPr lang="en-US"/>
        </a:p>
      </dgm:t>
    </dgm:pt>
    <dgm:pt modelId="{0D20446A-8AE1-414D-9420-F28568791ACB}" type="sibTrans" cxnId="{53EDBAED-9DAB-684E-A8B7-2C17D4B3BAF2}">
      <dgm:prSet/>
      <dgm:spPr/>
      <dgm:t>
        <a:bodyPr/>
        <a:lstStyle/>
        <a:p>
          <a:endParaRPr lang="en-US"/>
        </a:p>
      </dgm:t>
    </dgm:pt>
    <dgm:pt modelId="{40920D11-2970-684F-8EC5-F4324BAECDF3}" type="pres">
      <dgm:prSet presAssocID="{A7A9824C-5EF3-7E48-8CFF-094A409B2E5C}" presName="linearFlow" presStyleCnt="0">
        <dgm:presLayoutVars>
          <dgm:dir/>
          <dgm:animLvl val="lvl"/>
          <dgm:resizeHandles val="exact"/>
        </dgm:presLayoutVars>
      </dgm:prSet>
      <dgm:spPr/>
    </dgm:pt>
    <dgm:pt modelId="{59426CDC-6915-7147-AF44-A5F840747412}" type="pres">
      <dgm:prSet presAssocID="{D72E4CE4-C418-1B43-A024-B1BEC39928ED}" presName="composite" presStyleCnt="0"/>
      <dgm:spPr/>
    </dgm:pt>
    <dgm:pt modelId="{FAA08BC5-5718-F040-85A9-F596C21259EA}" type="pres">
      <dgm:prSet presAssocID="{D72E4CE4-C418-1B43-A024-B1BEC39928ED}" presName="parentText" presStyleLbl="alignNode1" presStyleIdx="0" presStyleCnt="2">
        <dgm:presLayoutVars>
          <dgm:chMax val="1"/>
          <dgm:bulletEnabled val="1"/>
        </dgm:presLayoutVars>
      </dgm:prSet>
      <dgm:spPr/>
    </dgm:pt>
    <dgm:pt modelId="{60C70039-5215-FE49-90DA-29438C42B59B}" type="pres">
      <dgm:prSet presAssocID="{D72E4CE4-C418-1B43-A024-B1BEC39928ED}" presName="descendantText" presStyleLbl="alignAcc1" presStyleIdx="0" presStyleCnt="2" custScaleY="102398">
        <dgm:presLayoutVars>
          <dgm:bulletEnabled val="1"/>
        </dgm:presLayoutVars>
      </dgm:prSet>
      <dgm:spPr/>
    </dgm:pt>
    <dgm:pt modelId="{48F3B13F-63E3-C047-ABA4-AFE6682BB9E7}" type="pres">
      <dgm:prSet presAssocID="{99C304C9-4D57-0C45-8016-8D36EB5E74B0}" presName="sp" presStyleCnt="0"/>
      <dgm:spPr/>
    </dgm:pt>
    <dgm:pt modelId="{126244B3-0999-0341-864E-9CC69ACCE7D2}" type="pres">
      <dgm:prSet presAssocID="{E88D1BE0-9328-EA4A-A9A3-642CDA1A8F45}" presName="composite" presStyleCnt="0"/>
      <dgm:spPr/>
    </dgm:pt>
    <dgm:pt modelId="{5B350ECE-7424-C947-91B2-666538B82438}" type="pres">
      <dgm:prSet presAssocID="{E88D1BE0-9328-EA4A-A9A3-642CDA1A8F45}" presName="parentText" presStyleLbl="alignNode1" presStyleIdx="1" presStyleCnt="2">
        <dgm:presLayoutVars>
          <dgm:chMax val="1"/>
          <dgm:bulletEnabled val="1"/>
        </dgm:presLayoutVars>
      </dgm:prSet>
      <dgm:spPr/>
    </dgm:pt>
    <dgm:pt modelId="{0101BAE5-2ACD-D546-A1B3-549B387C2C5F}" type="pres">
      <dgm:prSet presAssocID="{E88D1BE0-9328-EA4A-A9A3-642CDA1A8F45}" presName="descendantText" presStyleLbl="alignAcc1" presStyleIdx="1" presStyleCnt="2" custScaleY="118959">
        <dgm:presLayoutVars>
          <dgm:bulletEnabled val="1"/>
        </dgm:presLayoutVars>
      </dgm:prSet>
      <dgm:spPr/>
    </dgm:pt>
  </dgm:ptLst>
  <dgm:cxnLst>
    <dgm:cxn modelId="{92385C28-E139-8345-813F-89C93E916A9A}" srcId="{E88D1BE0-9328-EA4A-A9A3-642CDA1A8F45}" destId="{CB7839C2-824E-D74B-A911-AEC9491D576E}" srcOrd="0" destOrd="0" parTransId="{82161353-9FD5-DF4B-BB37-71E4A3524F10}" sibTransId="{42B133F4-131A-5040-BF9F-16323659C532}"/>
    <dgm:cxn modelId="{8E16E12B-F9BD-774D-8F94-BD66AE24E72C}" srcId="{D72E4CE4-C418-1B43-A024-B1BEC39928ED}" destId="{42E91217-E0FA-E541-B075-306148970B88}" srcOrd="0" destOrd="0" parTransId="{000DB177-7F1A-7E40-9945-0740EFF04EB9}" sibTransId="{F15089B3-5709-DA45-BBAF-CEF3D86E39A9}"/>
    <dgm:cxn modelId="{984F7A32-0389-764F-A099-E7E77B926D6A}" type="presOf" srcId="{A7A9824C-5EF3-7E48-8CFF-094A409B2E5C}" destId="{40920D11-2970-684F-8EC5-F4324BAECDF3}" srcOrd="0" destOrd="0" presId="urn:microsoft.com/office/officeart/2005/8/layout/chevron2"/>
    <dgm:cxn modelId="{F0308134-F88D-5343-82BB-527DC6502F96}" type="presOf" srcId="{97171DC9-3262-0A47-A1F7-079B29F29841}" destId="{0101BAE5-2ACD-D546-A1B3-549B387C2C5F}" srcOrd="0" destOrd="4" presId="urn:microsoft.com/office/officeart/2005/8/layout/chevron2"/>
    <dgm:cxn modelId="{1BB7C934-27EC-9644-8395-690C47A6EA97}" type="presOf" srcId="{D72E4CE4-C418-1B43-A024-B1BEC39928ED}" destId="{FAA08BC5-5718-F040-85A9-F596C21259EA}" srcOrd="0" destOrd="0" presId="urn:microsoft.com/office/officeart/2005/8/layout/chevron2"/>
    <dgm:cxn modelId="{8A9E5B38-4CEE-8F46-9E31-E04CEBF5AB1A}" srcId="{E88D1BE0-9328-EA4A-A9A3-642CDA1A8F45}" destId="{25473D22-9C1E-7C4B-AE15-3DDB9E750ADD}" srcOrd="1" destOrd="0" parTransId="{5D5BBB71-C194-4945-AFF2-5A5D4D817F8F}" sibTransId="{4D01028E-EFDE-D84F-80F5-F8242CD0FFDD}"/>
    <dgm:cxn modelId="{A7333439-9C8F-A148-B71F-066F7140EE88}" type="presOf" srcId="{E88D1BE0-9328-EA4A-A9A3-642CDA1A8F45}" destId="{5B350ECE-7424-C947-91B2-666538B82438}" srcOrd="0" destOrd="0" presId="urn:microsoft.com/office/officeart/2005/8/layout/chevron2"/>
    <dgm:cxn modelId="{C3C9AC3B-1950-FF42-8FF1-FF79189DCC38}" type="presOf" srcId="{25473D22-9C1E-7C4B-AE15-3DDB9E750ADD}" destId="{0101BAE5-2ACD-D546-A1B3-549B387C2C5F}" srcOrd="0" destOrd="2" presId="urn:microsoft.com/office/officeart/2005/8/layout/chevron2"/>
    <dgm:cxn modelId="{8D5FC13F-0766-614A-800F-51E433401BAE}" srcId="{CB7839C2-824E-D74B-A911-AEC9491D576E}" destId="{5E462D25-62A3-C44E-BEC6-B2BD3C9E1E87}" srcOrd="0" destOrd="0" parTransId="{2A368B54-400B-1D4B-B144-5E24141C1A4A}" sibTransId="{D7A6B7D2-917B-EB4D-905C-97976B57A911}"/>
    <dgm:cxn modelId="{AD1C7B53-B892-4C4D-B1AB-759D95B380C9}" type="presOf" srcId="{5E462D25-62A3-C44E-BEC6-B2BD3C9E1E87}" destId="{0101BAE5-2ACD-D546-A1B3-549B387C2C5F}" srcOrd="0" destOrd="1" presId="urn:microsoft.com/office/officeart/2005/8/layout/chevron2"/>
    <dgm:cxn modelId="{0E070054-8DD0-B542-813C-AE0DE1338554}" srcId="{D72E4CE4-C418-1B43-A024-B1BEC39928ED}" destId="{9548632E-C278-A74E-B545-71BCDD1A3E85}" srcOrd="2" destOrd="0" parTransId="{74AA0CBC-AEAC-BA43-9685-95988748F588}" sibTransId="{A66AF28E-26CF-004C-B446-BBF4F9B681DC}"/>
    <dgm:cxn modelId="{8F69CC60-EE28-9D45-94A5-72B93F19A2B6}" type="presOf" srcId="{9548632E-C278-A74E-B545-71BCDD1A3E85}" destId="{60C70039-5215-FE49-90DA-29438C42B59B}" srcOrd="0" destOrd="2" presId="urn:microsoft.com/office/officeart/2005/8/layout/chevron2"/>
    <dgm:cxn modelId="{57A5676D-EB94-6446-ABB9-0E4BE32373E1}" srcId="{A7A9824C-5EF3-7E48-8CFF-094A409B2E5C}" destId="{E88D1BE0-9328-EA4A-A9A3-642CDA1A8F45}" srcOrd="1" destOrd="0" parTransId="{2FEFEDF3-EF31-2D41-A9F9-844C3176405B}" sibTransId="{3FCD30C8-728C-E844-B7E9-83AA75C818B2}"/>
    <dgm:cxn modelId="{CE3B0D74-D9B3-D74E-B1A4-C19802865AD0}" type="presOf" srcId="{73392CD9-9FB5-2044-A844-42E645761D86}" destId="{0101BAE5-2ACD-D546-A1B3-549B387C2C5F}" srcOrd="0" destOrd="3" presId="urn:microsoft.com/office/officeart/2005/8/layout/chevron2"/>
    <dgm:cxn modelId="{DD7F7D90-4BBB-DD4C-A29E-746E52A428F3}" srcId="{D72E4CE4-C418-1B43-A024-B1BEC39928ED}" destId="{B813843F-38C6-A046-A35F-9265DEA63FB7}" srcOrd="1" destOrd="0" parTransId="{B84F6F61-2FF5-D844-B9AC-335674C9A924}" sibTransId="{D7D0E204-C01F-4449-9072-E0843F2E01DB}"/>
    <dgm:cxn modelId="{BA9EC2A1-B6D2-704D-B26E-26769F643A6E}" srcId="{E88D1BE0-9328-EA4A-A9A3-642CDA1A8F45}" destId="{3950A8C9-0FB6-2C4D-9CEB-BFCA0B7B59A8}" srcOrd="2" destOrd="0" parTransId="{8ADD1B5F-B8BF-064C-B4C3-83030776F283}" sibTransId="{84618589-584D-3A48-9EF7-575F84B1FE3E}"/>
    <dgm:cxn modelId="{A9F5AFA8-82B9-2146-8D21-B31FBF38EC2A}" type="presOf" srcId="{09F993F8-AB4C-BC45-8DEA-B5ED1A90B649}" destId="{60C70039-5215-FE49-90DA-29438C42B59B}" srcOrd="0" destOrd="3" presId="urn:microsoft.com/office/officeart/2005/8/layout/chevron2"/>
    <dgm:cxn modelId="{3DF421BF-C26F-3043-9DEA-B881FEC15497}" type="presOf" srcId="{3950A8C9-0FB6-2C4D-9CEB-BFCA0B7B59A8}" destId="{0101BAE5-2ACD-D546-A1B3-549B387C2C5F}" srcOrd="0" destOrd="5" presId="urn:microsoft.com/office/officeart/2005/8/layout/chevron2"/>
    <dgm:cxn modelId="{C157FFC0-6E4D-774B-BBED-7F589F353C5C}" srcId="{D72E4CE4-C418-1B43-A024-B1BEC39928ED}" destId="{09F993F8-AB4C-BC45-8DEA-B5ED1A90B649}" srcOrd="3" destOrd="0" parTransId="{1E8F5996-C611-824D-A51C-ABAC8D72D2FC}" sibTransId="{D5D09D4D-3769-BF46-BA76-C13E5FDCD7A7}"/>
    <dgm:cxn modelId="{0B28EDC1-D7C0-3145-B011-628B96BF82E5}" type="presOf" srcId="{CB7839C2-824E-D74B-A911-AEC9491D576E}" destId="{0101BAE5-2ACD-D546-A1B3-549B387C2C5F}" srcOrd="0" destOrd="0" presId="urn:microsoft.com/office/officeart/2005/8/layout/chevron2"/>
    <dgm:cxn modelId="{C7FE84C8-8966-6D45-A2EC-094C13B2C314}" type="presOf" srcId="{0E16F497-1661-704A-81EC-06FAF69735B9}" destId="{0101BAE5-2ACD-D546-A1B3-549B387C2C5F}" srcOrd="0" destOrd="6" presId="urn:microsoft.com/office/officeart/2005/8/layout/chevron2"/>
    <dgm:cxn modelId="{B0A01BC9-9273-B34F-9FA0-61C48D21C73A}" srcId="{E88D1BE0-9328-EA4A-A9A3-642CDA1A8F45}" destId="{0E16F497-1661-704A-81EC-06FAF69735B9}" srcOrd="3" destOrd="0" parTransId="{B0458723-9D4E-A44C-A332-3894F7BE566F}" sibTransId="{648738E6-342D-9C48-885D-E4FC94B64A3B}"/>
    <dgm:cxn modelId="{196DADD5-931E-464C-B676-FD0B34499B14}" type="presOf" srcId="{B813843F-38C6-A046-A35F-9265DEA63FB7}" destId="{60C70039-5215-FE49-90DA-29438C42B59B}" srcOrd="0" destOrd="1" presId="urn:microsoft.com/office/officeart/2005/8/layout/chevron2"/>
    <dgm:cxn modelId="{C3DADBD6-4D9D-A04B-8542-7545EE136FAE}" type="presOf" srcId="{42E91217-E0FA-E541-B075-306148970B88}" destId="{60C70039-5215-FE49-90DA-29438C42B59B}" srcOrd="0" destOrd="0" presId="urn:microsoft.com/office/officeart/2005/8/layout/chevron2"/>
    <dgm:cxn modelId="{66B218E3-F9D5-1B44-AC8E-B74747F5843C}" srcId="{A7A9824C-5EF3-7E48-8CFF-094A409B2E5C}" destId="{D72E4CE4-C418-1B43-A024-B1BEC39928ED}" srcOrd="0" destOrd="0" parTransId="{529182FF-7A77-E94A-BFAE-B41C032D8486}" sibTransId="{99C304C9-4D57-0C45-8016-8D36EB5E74B0}"/>
    <dgm:cxn modelId="{53EDBAED-9DAB-684E-A8B7-2C17D4B3BAF2}" srcId="{25473D22-9C1E-7C4B-AE15-3DDB9E750ADD}" destId="{97171DC9-3262-0A47-A1F7-079B29F29841}" srcOrd="1" destOrd="0" parTransId="{3D956E9E-1EDB-EA4A-AADE-80C2F3250EBA}" sibTransId="{0D20446A-8AE1-414D-9420-F28568791ACB}"/>
    <dgm:cxn modelId="{5FD8CAF5-D328-D648-9801-4ED48EB77C19}" srcId="{25473D22-9C1E-7C4B-AE15-3DDB9E750ADD}" destId="{73392CD9-9FB5-2044-A844-42E645761D86}" srcOrd="0" destOrd="0" parTransId="{D80FE67D-DCAB-5F42-8986-9AE336FCBB96}" sibTransId="{3AA75E0D-ED33-0143-B5F9-F29850A0A388}"/>
    <dgm:cxn modelId="{6FE7F09B-061E-AD47-9326-E441106076F4}" type="presParOf" srcId="{40920D11-2970-684F-8EC5-F4324BAECDF3}" destId="{59426CDC-6915-7147-AF44-A5F840747412}" srcOrd="0" destOrd="0" presId="urn:microsoft.com/office/officeart/2005/8/layout/chevron2"/>
    <dgm:cxn modelId="{BA339163-CDB8-BC4A-A2F8-4C87D1A0FB7A}" type="presParOf" srcId="{59426CDC-6915-7147-AF44-A5F840747412}" destId="{FAA08BC5-5718-F040-85A9-F596C21259EA}" srcOrd="0" destOrd="0" presId="urn:microsoft.com/office/officeart/2005/8/layout/chevron2"/>
    <dgm:cxn modelId="{1DDAE54D-04C2-8D47-A393-3F414E541837}" type="presParOf" srcId="{59426CDC-6915-7147-AF44-A5F840747412}" destId="{60C70039-5215-FE49-90DA-29438C42B59B}" srcOrd="1" destOrd="0" presId="urn:microsoft.com/office/officeart/2005/8/layout/chevron2"/>
    <dgm:cxn modelId="{E19382BC-D900-004B-BBF9-1EE3A008D7E1}" type="presParOf" srcId="{40920D11-2970-684F-8EC5-F4324BAECDF3}" destId="{48F3B13F-63E3-C047-ABA4-AFE6682BB9E7}" srcOrd="1" destOrd="0" presId="urn:microsoft.com/office/officeart/2005/8/layout/chevron2"/>
    <dgm:cxn modelId="{7ABD75AE-854C-3943-B087-8EE84EFBA877}" type="presParOf" srcId="{40920D11-2970-684F-8EC5-F4324BAECDF3}" destId="{126244B3-0999-0341-864E-9CC69ACCE7D2}" srcOrd="2" destOrd="0" presId="urn:microsoft.com/office/officeart/2005/8/layout/chevron2"/>
    <dgm:cxn modelId="{AE98F6E3-EB57-0B40-9B04-C6DF3F27F0B7}" type="presParOf" srcId="{126244B3-0999-0341-864E-9CC69ACCE7D2}" destId="{5B350ECE-7424-C947-91B2-666538B82438}" srcOrd="0" destOrd="0" presId="urn:microsoft.com/office/officeart/2005/8/layout/chevron2"/>
    <dgm:cxn modelId="{0A66E84E-E7C8-C644-906C-1EA741FE08A8}" type="presParOf" srcId="{126244B3-0999-0341-864E-9CC69ACCE7D2}" destId="{0101BAE5-2ACD-D546-A1B3-549B387C2C5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4797CF-91A9-8049-A792-8EA852E336D1}" type="doc">
      <dgm:prSet loTypeId="urn:microsoft.com/office/officeart/2005/8/layout/vProcess5" loCatId="" qsTypeId="urn:microsoft.com/office/officeart/2005/8/quickstyle/simple1" qsCatId="simple" csTypeId="urn:microsoft.com/office/officeart/2005/8/colors/accent1_2" csCatId="accent1" phldr="1"/>
      <dgm:spPr/>
      <dgm:t>
        <a:bodyPr/>
        <a:lstStyle/>
        <a:p>
          <a:endParaRPr lang="en-US"/>
        </a:p>
      </dgm:t>
    </dgm:pt>
    <dgm:pt modelId="{798C4495-4A02-F24D-8773-2AFF139BC12F}">
      <dgm:prSet phldrT="[Text]" custT="1"/>
      <dgm:spPr>
        <a:solidFill>
          <a:srgbClr val="1A4BA9"/>
        </a:solidFill>
      </dgm:spPr>
      <dgm:t>
        <a:bodyPr/>
        <a:lstStyle/>
        <a:p>
          <a:r>
            <a:rPr lang="en-US" sz="2400" dirty="0">
              <a:latin typeface="Arial" panose="020B0604020202020204" pitchFamily="34" charset="0"/>
              <a:cs typeface="Arial" panose="020B0604020202020204" pitchFamily="34" charset="0"/>
            </a:rPr>
            <a:t>1. Harmonize the variables and concatenate the population survey and community-based datasets (`combined sample’)</a:t>
          </a:r>
        </a:p>
      </dgm:t>
    </dgm:pt>
    <dgm:pt modelId="{1962D475-1380-C041-BEEF-755AF889877E}" type="parTrans" cxnId="{F4B25A2A-7CD1-0D4F-9E42-EC21F3BF9E2C}">
      <dgm:prSet/>
      <dgm:spPr/>
      <dgm:t>
        <a:bodyPr/>
        <a:lstStyle/>
        <a:p>
          <a:endParaRPr lang="en-US" sz="2000">
            <a:latin typeface="Arial" panose="020B0604020202020204" pitchFamily="34" charset="0"/>
            <a:cs typeface="Arial" panose="020B0604020202020204" pitchFamily="34" charset="0"/>
          </a:endParaRPr>
        </a:p>
      </dgm:t>
    </dgm:pt>
    <dgm:pt modelId="{4E8798BB-02AC-2A46-90FF-D9C960A34626}" type="sibTrans" cxnId="{F4B25A2A-7CD1-0D4F-9E42-EC21F3BF9E2C}">
      <dgm:prSet custT="1"/>
      <dgm:spPr/>
      <dgm:t>
        <a:bodyPr/>
        <a:lstStyle/>
        <a:p>
          <a:endParaRPr lang="en-US" sz="2000">
            <a:latin typeface="Arial" panose="020B0604020202020204" pitchFamily="34" charset="0"/>
            <a:cs typeface="Arial" panose="020B0604020202020204" pitchFamily="34" charset="0"/>
          </a:endParaRPr>
        </a:p>
      </dgm:t>
    </dgm:pt>
    <dgm:pt modelId="{9F55C247-DA8F-474F-B7F7-E62A4294B96C}">
      <dgm:prSet phldrT="[Text]" custT="1"/>
      <dgm:spPr>
        <a:solidFill>
          <a:srgbClr val="1A4BA9"/>
        </a:solidFill>
      </dgm:spPr>
      <dgm:t>
        <a:bodyPr/>
        <a:lstStyle/>
        <a:p>
          <a:r>
            <a:rPr lang="en-US" sz="2400" dirty="0">
              <a:latin typeface="Arial" panose="020B0604020202020204" pitchFamily="34" charset="0"/>
              <a:cs typeface="Arial" panose="020B0604020202020204" pitchFamily="34" charset="0"/>
            </a:rPr>
            <a:t>2. Define a binary outcome = 1 for community-based participants and 0 for population-based surveys participants</a:t>
          </a:r>
          <a:endParaRPr lang="en-US" sz="2000" dirty="0">
            <a:latin typeface="Arial" panose="020B0604020202020204" pitchFamily="34" charset="0"/>
            <a:cs typeface="Arial" panose="020B0604020202020204" pitchFamily="34" charset="0"/>
          </a:endParaRPr>
        </a:p>
      </dgm:t>
    </dgm:pt>
    <dgm:pt modelId="{89A291F3-0DC9-704D-A510-6A281B25D515}" type="parTrans" cxnId="{60ACC86E-DD99-6E4A-8DE7-22A46F9F7B01}">
      <dgm:prSet/>
      <dgm:spPr/>
      <dgm:t>
        <a:bodyPr/>
        <a:lstStyle/>
        <a:p>
          <a:endParaRPr lang="en-US" sz="2000">
            <a:latin typeface="Arial" panose="020B0604020202020204" pitchFamily="34" charset="0"/>
            <a:cs typeface="Arial" panose="020B0604020202020204" pitchFamily="34" charset="0"/>
          </a:endParaRPr>
        </a:p>
      </dgm:t>
    </dgm:pt>
    <dgm:pt modelId="{D685FA21-E056-2341-B4E0-D9AF456F9536}" type="sibTrans" cxnId="{60ACC86E-DD99-6E4A-8DE7-22A46F9F7B01}">
      <dgm:prSet custT="1"/>
      <dgm:spPr/>
      <dgm:t>
        <a:bodyPr/>
        <a:lstStyle/>
        <a:p>
          <a:endParaRPr lang="en-US" sz="2000">
            <a:latin typeface="Arial" panose="020B0604020202020204" pitchFamily="34" charset="0"/>
            <a:cs typeface="Arial" panose="020B0604020202020204" pitchFamily="34" charset="0"/>
          </a:endParaRPr>
        </a:p>
      </dgm:t>
    </dgm:pt>
    <dgm:pt modelId="{786BE158-DE51-7643-82E2-A6457B4E03E1}">
      <dgm:prSet custT="1"/>
      <dgm:spPr>
        <a:solidFill>
          <a:srgbClr val="1A4BA9"/>
        </a:solidFill>
      </dgm:spPr>
      <dgm:t>
        <a:bodyPr/>
        <a:lstStyle/>
        <a:p>
          <a:r>
            <a:rPr lang="en-US" sz="2400" dirty="0">
              <a:latin typeface="Arial" panose="020B0604020202020204" pitchFamily="34" charset="0"/>
              <a:cs typeface="Arial" panose="020B0604020202020204" pitchFamily="34" charset="0"/>
            </a:rPr>
            <a:t>3. Estimate </a:t>
          </a:r>
          <a:r>
            <a:rPr lang="en-US" sz="2400" dirty="0" err="1">
              <a:latin typeface="Arial" panose="020B0604020202020204" pitchFamily="34" charset="0"/>
              <a:cs typeface="Arial" panose="020B0604020202020204" pitchFamily="34" charset="0"/>
            </a:rPr>
            <a:t>pseudoweight</a:t>
          </a:r>
          <a:r>
            <a:rPr lang="en-US" sz="2400" dirty="0">
              <a:latin typeface="Arial" panose="020B0604020202020204" pitchFamily="34" charset="0"/>
              <a:cs typeface="Arial" panose="020B0604020202020204" pitchFamily="34" charset="0"/>
            </a:rPr>
            <a:t> of the i-</a:t>
          </a:r>
          <a:r>
            <a:rPr lang="en-US" sz="2400" dirty="0" err="1">
              <a:latin typeface="Arial" panose="020B0604020202020204" pitchFamily="34" charset="0"/>
              <a:cs typeface="Arial" panose="020B0604020202020204" pitchFamily="34" charset="0"/>
            </a:rPr>
            <a:t>th</a:t>
          </a:r>
          <a:r>
            <a:rPr lang="en-US" sz="2400" dirty="0">
              <a:latin typeface="Arial" panose="020B0604020202020204" pitchFamily="34" charset="0"/>
              <a:cs typeface="Arial" panose="020B0604020202020204" pitchFamily="34" charset="0"/>
            </a:rPr>
            <a:t> participant from the community-based survey to be (1 – p</a:t>
          </a:r>
          <a:r>
            <a:rPr lang="en-US" sz="2400" baseline="-25000" dirty="0">
              <a:latin typeface="Arial" panose="020B0604020202020204" pitchFamily="34" charset="0"/>
              <a:cs typeface="Arial" panose="020B0604020202020204" pitchFamily="34" charset="0"/>
            </a:rPr>
            <a:t>i</a:t>
          </a:r>
          <a:r>
            <a:rPr lang="en-US" sz="2400" dirty="0">
              <a:latin typeface="Arial" panose="020B0604020202020204" pitchFamily="34" charset="0"/>
              <a:cs typeface="Arial" panose="020B0604020202020204" pitchFamily="34" charset="0"/>
            </a:rPr>
            <a:t>) / p</a:t>
          </a:r>
          <a:r>
            <a:rPr lang="en-US" sz="2400" baseline="-25000" dirty="0">
              <a:latin typeface="Arial" panose="020B0604020202020204" pitchFamily="34" charset="0"/>
              <a:cs typeface="Arial" panose="020B0604020202020204" pitchFamily="34" charset="0"/>
            </a:rPr>
            <a:t>i </a:t>
          </a:r>
          <a:r>
            <a:rPr lang="en-US" sz="2400" baseline="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These are the ALP weights that will be applied to the community-based samples in subsequent analyses [3]</a:t>
          </a:r>
        </a:p>
      </dgm:t>
    </dgm:pt>
    <dgm:pt modelId="{8F6908F5-1883-D54D-9539-23C2E7432DE2}" type="parTrans" cxnId="{EFDC4EF2-4ACD-C54D-B2DC-D5BAF1D49C01}">
      <dgm:prSet/>
      <dgm:spPr/>
      <dgm:t>
        <a:bodyPr/>
        <a:lstStyle/>
        <a:p>
          <a:endParaRPr lang="en-US" sz="2000">
            <a:latin typeface="Arial" panose="020B0604020202020204" pitchFamily="34" charset="0"/>
            <a:cs typeface="Arial" panose="020B0604020202020204" pitchFamily="34" charset="0"/>
          </a:endParaRPr>
        </a:p>
      </dgm:t>
    </dgm:pt>
    <dgm:pt modelId="{694D01CE-1436-C447-A6BD-158609C95A61}" type="sibTrans" cxnId="{EFDC4EF2-4ACD-C54D-B2DC-D5BAF1D49C01}">
      <dgm:prSet/>
      <dgm:spPr/>
      <dgm:t>
        <a:bodyPr/>
        <a:lstStyle/>
        <a:p>
          <a:endParaRPr lang="en-US" sz="2000">
            <a:latin typeface="Arial" panose="020B0604020202020204" pitchFamily="34" charset="0"/>
            <a:cs typeface="Arial" panose="020B0604020202020204" pitchFamily="34" charset="0"/>
          </a:endParaRPr>
        </a:p>
      </dgm:t>
    </dgm:pt>
    <dgm:pt modelId="{974A5549-1874-B949-8FD0-DC9C2894566E}">
      <dgm:prSet phldrT="[Text]" custT="1"/>
      <dgm:spPr>
        <a:solidFill>
          <a:srgbClr val="1A4BA9"/>
        </a:solidFill>
      </dgm:spPr>
      <dgm:t>
        <a:bodyPr/>
        <a:lstStyle/>
        <a:p>
          <a:r>
            <a:rPr lang="en-US" sz="2000" dirty="0">
              <a:latin typeface="Arial" panose="020B0604020202020204" pitchFamily="34" charset="0"/>
              <a:cs typeface="Arial" panose="020B0604020202020204" pitchFamily="34" charset="0"/>
            </a:rPr>
            <a:t>Assign weight = population-based survey weights</a:t>
          </a:r>
        </a:p>
      </dgm:t>
    </dgm:pt>
    <dgm:pt modelId="{26C59A90-4176-C747-BAA7-808748D81FDA}" type="parTrans" cxnId="{078E226E-66AC-1E45-9316-FB965529C0CA}">
      <dgm:prSet/>
      <dgm:spPr/>
      <dgm:t>
        <a:bodyPr/>
        <a:lstStyle/>
        <a:p>
          <a:endParaRPr lang="en-US" sz="2000">
            <a:latin typeface="Arial" panose="020B0604020202020204" pitchFamily="34" charset="0"/>
            <a:cs typeface="Arial" panose="020B0604020202020204" pitchFamily="34" charset="0"/>
          </a:endParaRPr>
        </a:p>
      </dgm:t>
    </dgm:pt>
    <dgm:pt modelId="{247A26C9-9966-1047-8D73-7188AA0489CC}" type="sibTrans" cxnId="{078E226E-66AC-1E45-9316-FB965529C0CA}">
      <dgm:prSet/>
      <dgm:spPr/>
      <dgm:t>
        <a:bodyPr/>
        <a:lstStyle/>
        <a:p>
          <a:endParaRPr lang="en-US" sz="2000">
            <a:latin typeface="Arial" panose="020B0604020202020204" pitchFamily="34" charset="0"/>
            <a:cs typeface="Arial" panose="020B0604020202020204" pitchFamily="34" charset="0"/>
          </a:endParaRPr>
        </a:p>
      </dgm:t>
    </dgm:pt>
    <dgm:pt modelId="{35E30A48-DB8F-FD4B-90E7-42F22D4BEB41}">
      <dgm:prSet phldrT="[Text]" custT="1"/>
      <dgm:spPr>
        <a:solidFill>
          <a:srgbClr val="1A4BA9"/>
        </a:solidFill>
      </dgm:spPr>
      <dgm:t>
        <a:bodyPr/>
        <a:lstStyle/>
        <a:p>
          <a:r>
            <a:rPr lang="en-US" sz="2000" dirty="0">
              <a:latin typeface="Arial" panose="020B0604020202020204" pitchFamily="34" charset="0"/>
              <a:cs typeface="Arial" panose="020B0604020202020204" pitchFamily="34" charset="0"/>
            </a:rPr>
            <a:t>Assign weight = 1 to community-based participants; </a:t>
          </a:r>
        </a:p>
      </dgm:t>
    </dgm:pt>
    <dgm:pt modelId="{F7F8E08E-8781-BF41-968C-09F17636B0CA}" type="sibTrans" cxnId="{62B9F47E-7ECF-8646-8228-9CC2693B7103}">
      <dgm:prSet/>
      <dgm:spPr/>
      <dgm:t>
        <a:bodyPr/>
        <a:lstStyle/>
        <a:p>
          <a:endParaRPr lang="en-US" sz="2000">
            <a:latin typeface="Arial" panose="020B0604020202020204" pitchFamily="34" charset="0"/>
            <a:cs typeface="Arial" panose="020B0604020202020204" pitchFamily="34" charset="0"/>
          </a:endParaRPr>
        </a:p>
      </dgm:t>
    </dgm:pt>
    <dgm:pt modelId="{1562D110-1578-9341-8F55-2AEBA783EE20}" type="parTrans" cxnId="{62B9F47E-7ECF-8646-8228-9CC2693B7103}">
      <dgm:prSet/>
      <dgm:spPr/>
      <dgm:t>
        <a:bodyPr/>
        <a:lstStyle/>
        <a:p>
          <a:endParaRPr lang="en-US" sz="2000">
            <a:latin typeface="Arial" panose="020B0604020202020204" pitchFamily="34" charset="0"/>
            <a:cs typeface="Arial" panose="020B0604020202020204" pitchFamily="34" charset="0"/>
          </a:endParaRPr>
        </a:p>
      </dgm:t>
    </dgm:pt>
    <dgm:pt modelId="{010F74D6-8D55-174A-8D18-0673F0C86F2E}">
      <dgm:prSet phldrT="[Text]" custT="1"/>
      <dgm:spPr>
        <a:solidFill>
          <a:srgbClr val="1A4BA9"/>
        </a:solidFill>
      </dgm:spPr>
      <dgm:t>
        <a:bodyPr/>
        <a:lstStyle/>
        <a:p>
          <a:r>
            <a:rPr lang="en-US" sz="2000" dirty="0">
              <a:latin typeface="Arial" panose="020B0604020202020204" pitchFamily="34" charset="0"/>
              <a:cs typeface="Arial" panose="020B0604020202020204" pitchFamily="34" charset="0"/>
            </a:rPr>
            <a:t>Fit logistic regression with the weights as defined above and estimate the probability of the i-</a:t>
          </a:r>
          <a:r>
            <a:rPr lang="en-US" sz="2000" dirty="0" err="1">
              <a:latin typeface="Arial" panose="020B0604020202020204" pitchFamily="34" charset="0"/>
              <a:cs typeface="Arial" panose="020B0604020202020204" pitchFamily="34" charset="0"/>
            </a:rPr>
            <a:t>th</a:t>
          </a:r>
          <a:r>
            <a:rPr lang="en-US" sz="2000" dirty="0">
              <a:latin typeface="Arial" panose="020B0604020202020204" pitchFamily="34" charset="0"/>
              <a:cs typeface="Arial" panose="020B0604020202020204" pitchFamily="34" charset="0"/>
            </a:rPr>
            <a:t> individual to participate in community based-surveys (as a function of covariates) – denote by p</a:t>
          </a:r>
          <a:r>
            <a:rPr lang="en-US" sz="2000" baseline="-25000" dirty="0">
              <a:latin typeface="Arial" panose="020B0604020202020204" pitchFamily="34" charset="0"/>
              <a:cs typeface="Arial" panose="020B0604020202020204" pitchFamily="34" charset="0"/>
            </a:rPr>
            <a:t>i</a:t>
          </a:r>
          <a:endParaRPr lang="en-US" sz="2000" dirty="0">
            <a:latin typeface="Arial" panose="020B0604020202020204" pitchFamily="34" charset="0"/>
            <a:cs typeface="Arial" panose="020B0604020202020204" pitchFamily="34" charset="0"/>
          </a:endParaRPr>
        </a:p>
      </dgm:t>
    </dgm:pt>
    <dgm:pt modelId="{3AFEEDF0-635C-F648-92FA-D7BBC02ED5AA}" type="parTrans" cxnId="{60F567E3-A508-224A-B5A0-B7A68E5637FF}">
      <dgm:prSet/>
      <dgm:spPr/>
      <dgm:t>
        <a:bodyPr/>
        <a:lstStyle/>
        <a:p>
          <a:endParaRPr lang="en-US"/>
        </a:p>
      </dgm:t>
    </dgm:pt>
    <dgm:pt modelId="{E5EBF626-0BAB-E245-A2BA-9A45C90C0B96}" type="sibTrans" cxnId="{60F567E3-A508-224A-B5A0-B7A68E5637FF}">
      <dgm:prSet/>
      <dgm:spPr/>
      <dgm:t>
        <a:bodyPr/>
        <a:lstStyle/>
        <a:p>
          <a:endParaRPr lang="en-US"/>
        </a:p>
      </dgm:t>
    </dgm:pt>
    <dgm:pt modelId="{E1D87895-817A-A246-A361-3CCED3BFD452}" type="pres">
      <dgm:prSet presAssocID="{3D4797CF-91A9-8049-A792-8EA852E336D1}" presName="outerComposite" presStyleCnt="0">
        <dgm:presLayoutVars>
          <dgm:chMax val="5"/>
          <dgm:dir/>
          <dgm:resizeHandles val="exact"/>
        </dgm:presLayoutVars>
      </dgm:prSet>
      <dgm:spPr/>
    </dgm:pt>
    <dgm:pt modelId="{C1C16431-8EE5-2749-BE59-8429E829ECBC}" type="pres">
      <dgm:prSet presAssocID="{3D4797CF-91A9-8049-A792-8EA852E336D1}" presName="dummyMaxCanvas" presStyleCnt="0">
        <dgm:presLayoutVars/>
      </dgm:prSet>
      <dgm:spPr/>
    </dgm:pt>
    <dgm:pt modelId="{BDD38C80-8BE1-C44D-AF3E-760771D5D544}" type="pres">
      <dgm:prSet presAssocID="{3D4797CF-91A9-8049-A792-8EA852E336D1}" presName="ThreeNodes_1" presStyleLbl="node1" presStyleIdx="0" presStyleCnt="3">
        <dgm:presLayoutVars>
          <dgm:bulletEnabled val="1"/>
        </dgm:presLayoutVars>
      </dgm:prSet>
      <dgm:spPr/>
    </dgm:pt>
    <dgm:pt modelId="{2C94670C-436C-B743-A42C-F01ABC190F2C}" type="pres">
      <dgm:prSet presAssocID="{3D4797CF-91A9-8049-A792-8EA852E336D1}" presName="ThreeNodes_2" presStyleLbl="node1" presStyleIdx="1" presStyleCnt="3">
        <dgm:presLayoutVars>
          <dgm:bulletEnabled val="1"/>
        </dgm:presLayoutVars>
      </dgm:prSet>
      <dgm:spPr/>
    </dgm:pt>
    <dgm:pt modelId="{EEDF6140-FB3D-4A4A-B233-C057215ECF78}" type="pres">
      <dgm:prSet presAssocID="{3D4797CF-91A9-8049-A792-8EA852E336D1}" presName="ThreeNodes_3" presStyleLbl="node1" presStyleIdx="2" presStyleCnt="3">
        <dgm:presLayoutVars>
          <dgm:bulletEnabled val="1"/>
        </dgm:presLayoutVars>
      </dgm:prSet>
      <dgm:spPr/>
    </dgm:pt>
    <dgm:pt modelId="{2E5A313D-2117-2E4B-94F7-A7337EB7DC2D}" type="pres">
      <dgm:prSet presAssocID="{3D4797CF-91A9-8049-A792-8EA852E336D1}" presName="ThreeConn_1-2" presStyleLbl="fgAccFollowNode1" presStyleIdx="0" presStyleCnt="2">
        <dgm:presLayoutVars>
          <dgm:bulletEnabled val="1"/>
        </dgm:presLayoutVars>
      </dgm:prSet>
      <dgm:spPr/>
    </dgm:pt>
    <dgm:pt modelId="{A4683699-1E6A-2C42-85F8-FDD8BE8CDCAC}" type="pres">
      <dgm:prSet presAssocID="{3D4797CF-91A9-8049-A792-8EA852E336D1}" presName="ThreeConn_2-3" presStyleLbl="fgAccFollowNode1" presStyleIdx="1" presStyleCnt="2">
        <dgm:presLayoutVars>
          <dgm:bulletEnabled val="1"/>
        </dgm:presLayoutVars>
      </dgm:prSet>
      <dgm:spPr/>
    </dgm:pt>
    <dgm:pt modelId="{F488A2FA-D8CE-0A4A-AB1A-7F70AAA5BB6B}" type="pres">
      <dgm:prSet presAssocID="{3D4797CF-91A9-8049-A792-8EA852E336D1}" presName="ThreeNodes_1_text" presStyleLbl="node1" presStyleIdx="2" presStyleCnt="3">
        <dgm:presLayoutVars>
          <dgm:bulletEnabled val="1"/>
        </dgm:presLayoutVars>
      </dgm:prSet>
      <dgm:spPr/>
    </dgm:pt>
    <dgm:pt modelId="{948EC7A4-F77A-5F40-8C31-7E8114D4C1A0}" type="pres">
      <dgm:prSet presAssocID="{3D4797CF-91A9-8049-A792-8EA852E336D1}" presName="ThreeNodes_2_text" presStyleLbl="node1" presStyleIdx="2" presStyleCnt="3">
        <dgm:presLayoutVars>
          <dgm:bulletEnabled val="1"/>
        </dgm:presLayoutVars>
      </dgm:prSet>
      <dgm:spPr/>
    </dgm:pt>
    <dgm:pt modelId="{4B28D61A-959B-7B4D-9CD2-73649119DA4A}" type="pres">
      <dgm:prSet presAssocID="{3D4797CF-91A9-8049-A792-8EA852E336D1}" presName="ThreeNodes_3_text" presStyleLbl="node1" presStyleIdx="2" presStyleCnt="3">
        <dgm:presLayoutVars>
          <dgm:bulletEnabled val="1"/>
        </dgm:presLayoutVars>
      </dgm:prSet>
      <dgm:spPr/>
    </dgm:pt>
  </dgm:ptLst>
  <dgm:cxnLst>
    <dgm:cxn modelId="{C0644A27-C8F7-984A-B9A5-F39F916078E7}" type="presOf" srcId="{4E8798BB-02AC-2A46-90FF-D9C960A34626}" destId="{2E5A313D-2117-2E4B-94F7-A7337EB7DC2D}" srcOrd="0" destOrd="0" presId="urn:microsoft.com/office/officeart/2005/8/layout/vProcess5"/>
    <dgm:cxn modelId="{F4B25A2A-7CD1-0D4F-9E42-EC21F3BF9E2C}" srcId="{3D4797CF-91A9-8049-A792-8EA852E336D1}" destId="{798C4495-4A02-F24D-8773-2AFF139BC12F}" srcOrd="0" destOrd="0" parTransId="{1962D475-1380-C041-BEEF-755AF889877E}" sibTransId="{4E8798BB-02AC-2A46-90FF-D9C960A34626}"/>
    <dgm:cxn modelId="{09BD102E-CAF5-FE44-AC98-A1DC0EEADC32}" type="presOf" srcId="{786BE158-DE51-7643-82E2-A6457B4E03E1}" destId="{4B28D61A-959B-7B4D-9CD2-73649119DA4A}" srcOrd="1" destOrd="0" presId="urn:microsoft.com/office/officeart/2005/8/layout/vProcess5"/>
    <dgm:cxn modelId="{3D0E7132-F28C-8C43-BC6B-77C8BA91AE4A}" type="presOf" srcId="{3D4797CF-91A9-8049-A792-8EA852E336D1}" destId="{E1D87895-817A-A246-A361-3CCED3BFD452}" srcOrd="0" destOrd="0" presId="urn:microsoft.com/office/officeart/2005/8/layout/vProcess5"/>
    <dgm:cxn modelId="{3C92923E-FA26-7D48-9425-B9266A7C7CBB}" type="presOf" srcId="{974A5549-1874-B949-8FD0-DC9C2894566E}" destId="{F488A2FA-D8CE-0A4A-AB1A-7F70AAA5BB6B}" srcOrd="1" destOrd="2" presId="urn:microsoft.com/office/officeart/2005/8/layout/vProcess5"/>
    <dgm:cxn modelId="{C5D39E56-5581-FC47-AA36-56B463BAD464}" type="presOf" srcId="{9F55C247-DA8F-474F-B7F7-E62A4294B96C}" destId="{948EC7A4-F77A-5F40-8C31-7E8114D4C1A0}" srcOrd="1" destOrd="0" presId="urn:microsoft.com/office/officeart/2005/8/layout/vProcess5"/>
    <dgm:cxn modelId="{F38BF15A-1A9F-3C4B-A491-D0E991F71F4B}" type="presOf" srcId="{35E30A48-DB8F-FD4B-90E7-42F22D4BEB41}" destId="{BDD38C80-8BE1-C44D-AF3E-760771D5D544}" srcOrd="0" destOrd="1" presId="urn:microsoft.com/office/officeart/2005/8/layout/vProcess5"/>
    <dgm:cxn modelId="{0A3CB767-0F21-1E4A-9FA8-98028171BA4C}" type="presOf" srcId="{786BE158-DE51-7643-82E2-A6457B4E03E1}" destId="{EEDF6140-FB3D-4A4A-B233-C057215ECF78}" srcOrd="0" destOrd="0" presId="urn:microsoft.com/office/officeart/2005/8/layout/vProcess5"/>
    <dgm:cxn modelId="{078E226E-66AC-1E45-9316-FB965529C0CA}" srcId="{798C4495-4A02-F24D-8773-2AFF139BC12F}" destId="{974A5549-1874-B949-8FD0-DC9C2894566E}" srcOrd="1" destOrd="0" parTransId="{26C59A90-4176-C747-BAA7-808748D81FDA}" sibTransId="{247A26C9-9966-1047-8D73-7188AA0489CC}"/>
    <dgm:cxn modelId="{60ACC86E-DD99-6E4A-8DE7-22A46F9F7B01}" srcId="{3D4797CF-91A9-8049-A792-8EA852E336D1}" destId="{9F55C247-DA8F-474F-B7F7-E62A4294B96C}" srcOrd="1" destOrd="0" parTransId="{89A291F3-0DC9-704D-A510-6A281B25D515}" sibTransId="{D685FA21-E056-2341-B4E0-D9AF456F9536}"/>
    <dgm:cxn modelId="{62B9F47E-7ECF-8646-8228-9CC2693B7103}" srcId="{798C4495-4A02-F24D-8773-2AFF139BC12F}" destId="{35E30A48-DB8F-FD4B-90E7-42F22D4BEB41}" srcOrd="0" destOrd="0" parTransId="{1562D110-1578-9341-8F55-2AEBA783EE20}" sibTransId="{F7F8E08E-8781-BF41-968C-09F17636B0CA}"/>
    <dgm:cxn modelId="{D124E982-1532-4F4A-A16E-245AADF4D949}" type="presOf" srcId="{D685FA21-E056-2341-B4E0-D9AF456F9536}" destId="{A4683699-1E6A-2C42-85F8-FDD8BE8CDCAC}" srcOrd="0" destOrd="0" presId="urn:microsoft.com/office/officeart/2005/8/layout/vProcess5"/>
    <dgm:cxn modelId="{CFE09B9F-B19D-BB44-96B9-9485933A9418}" type="presOf" srcId="{798C4495-4A02-F24D-8773-2AFF139BC12F}" destId="{F488A2FA-D8CE-0A4A-AB1A-7F70AAA5BB6B}" srcOrd="1" destOrd="0" presId="urn:microsoft.com/office/officeart/2005/8/layout/vProcess5"/>
    <dgm:cxn modelId="{2738B4A1-FA64-3847-84B7-372436DB51AD}" type="presOf" srcId="{010F74D6-8D55-174A-8D18-0673F0C86F2E}" destId="{948EC7A4-F77A-5F40-8C31-7E8114D4C1A0}" srcOrd="1" destOrd="1" presId="urn:microsoft.com/office/officeart/2005/8/layout/vProcess5"/>
    <dgm:cxn modelId="{67CC43BC-C425-2242-B6A3-38D7EC20DA10}" type="presOf" srcId="{798C4495-4A02-F24D-8773-2AFF139BC12F}" destId="{BDD38C80-8BE1-C44D-AF3E-760771D5D544}" srcOrd="0" destOrd="0" presId="urn:microsoft.com/office/officeart/2005/8/layout/vProcess5"/>
    <dgm:cxn modelId="{79A8A8CB-3180-AE4B-946E-50019E08FCF3}" type="presOf" srcId="{974A5549-1874-B949-8FD0-DC9C2894566E}" destId="{BDD38C80-8BE1-C44D-AF3E-760771D5D544}" srcOrd="0" destOrd="2" presId="urn:microsoft.com/office/officeart/2005/8/layout/vProcess5"/>
    <dgm:cxn modelId="{EAA03DD1-2371-C64F-A1BF-6EF85B8F6E62}" type="presOf" srcId="{9F55C247-DA8F-474F-B7F7-E62A4294B96C}" destId="{2C94670C-436C-B743-A42C-F01ABC190F2C}" srcOrd="0" destOrd="0" presId="urn:microsoft.com/office/officeart/2005/8/layout/vProcess5"/>
    <dgm:cxn modelId="{49B6E2DA-C8DA-4C47-AFFF-A4266AE79E87}" type="presOf" srcId="{010F74D6-8D55-174A-8D18-0673F0C86F2E}" destId="{2C94670C-436C-B743-A42C-F01ABC190F2C}" srcOrd="0" destOrd="1" presId="urn:microsoft.com/office/officeart/2005/8/layout/vProcess5"/>
    <dgm:cxn modelId="{60F567E3-A508-224A-B5A0-B7A68E5637FF}" srcId="{9F55C247-DA8F-474F-B7F7-E62A4294B96C}" destId="{010F74D6-8D55-174A-8D18-0673F0C86F2E}" srcOrd="0" destOrd="0" parTransId="{3AFEEDF0-635C-F648-92FA-D7BBC02ED5AA}" sibTransId="{E5EBF626-0BAB-E245-A2BA-9A45C90C0B96}"/>
    <dgm:cxn modelId="{EFDC4EF2-4ACD-C54D-B2DC-D5BAF1D49C01}" srcId="{3D4797CF-91A9-8049-A792-8EA852E336D1}" destId="{786BE158-DE51-7643-82E2-A6457B4E03E1}" srcOrd="2" destOrd="0" parTransId="{8F6908F5-1883-D54D-9539-23C2E7432DE2}" sibTransId="{694D01CE-1436-C447-A6BD-158609C95A61}"/>
    <dgm:cxn modelId="{0CD640F9-ED7B-C141-9A6F-D9C4C88AB0A0}" type="presOf" srcId="{35E30A48-DB8F-FD4B-90E7-42F22D4BEB41}" destId="{F488A2FA-D8CE-0A4A-AB1A-7F70AAA5BB6B}" srcOrd="1" destOrd="1" presId="urn:microsoft.com/office/officeart/2005/8/layout/vProcess5"/>
    <dgm:cxn modelId="{1692A0E2-60ED-FD45-A1CD-DA694C422DDB}" type="presParOf" srcId="{E1D87895-817A-A246-A361-3CCED3BFD452}" destId="{C1C16431-8EE5-2749-BE59-8429E829ECBC}" srcOrd="0" destOrd="0" presId="urn:microsoft.com/office/officeart/2005/8/layout/vProcess5"/>
    <dgm:cxn modelId="{47AD60EF-17A6-D44D-8B01-30587836106D}" type="presParOf" srcId="{E1D87895-817A-A246-A361-3CCED3BFD452}" destId="{BDD38C80-8BE1-C44D-AF3E-760771D5D544}" srcOrd="1" destOrd="0" presId="urn:microsoft.com/office/officeart/2005/8/layout/vProcess5"/>
    <dgm:cxn modelId="{AC5F061D-58D0-1B4C-B469-F2615B9EF753}" type="presParOf" srcId="{E1D87895-817A-A246-A361-3CCED3BFD452}" destId="{2C94670C-436C-B743-A42C-F01ABC190F2C}" srcOrd="2" destOrd="0" presId="urn:microsoft.com/office/officeart/2005/8/layout/vProcess5"/>
    <dgm:cxn modelId="{6950FFB2-1CAE-6146-820B-7F35C3E50643}" type="presParOf" srcId="{E1D87895-817A-A246-A361-3CCED3BFD452}" destId="{EEDF6140-FB3D-4A4A-B233-C057215ECF78}" srcOrd="3" destOrd="0" presId="urn:microsoft.com/office/officeart/2005/8/layout/vProcess5"/>
    <dgm:cxn modelId="{21B424D0-F8C9-904E-BF74-C6B7D0095A74}" type="presParOf" srcId="{E1D87895-817A-A246-A361-3CCED3BFD452}" destId="{2E5A313D-2117-2E4B-94F7-A7337EB7DC2D}" srcOrd="4" destOrd="0" presId="urn:microsoft.com/office/officeart/2005/8/layout/vProcess5"/>
    <dgm:cxn modelId="{98858DBA-60E9-524B-8141-16A7DE9D3CB7}" type="presParOf" srcId="{E1D87895-817A-A246-A361-3CCED3BFD452}" destId="{A4683699-1E6A-2C42-85F8-FDD8BE8CDCAC}" srcOrd="5" destOrd="0" presId="urn:microsoft.com/office/officeart/2005/8/layout/vProcess5"/>
    <dgm:cxn modelId="{D4729EC7-612B-B949-AFB8-313FD0FDC198}" type="presParOf" srcId="{E1D87895-817A-A246-A361-3CCED3BFD452}" destId="{F488A2FA-D8CE-0A4A-AB1A-7F70AAA5BB6B}" srcOrd="6" destOrd="0" presId="urn:microsoft.com/office/officeart/2005/8/layout/vProcess5"/>
    <dgm:cxn modelId="{16BC483B-5B40-AF43-8270-17A717AE6062}" type="presParOf" srcId="{E1D87895-817A-A246-A361-3CCED3BFD452}" destId="{948EC7A4-F77A-5F40-8C31-7E8114D4C1A0}" srcOrd="7" destOrd="0" presId="urn:microsoft.com/office/officeart/2005/8/layout/vProcess5"/>
    <dgm:cxn modelId="{0B4B7616-C953-A642-964B-473EC866EA5C}" type="presParOf" srcId="{E1D87895-817A-A246-A361-3CCED3BFD452}" destId="{4B28D61A-959B-7B4D-9CD2-73649119DA4A}" srcOrd="8" destOrd="0" presId="urn:microsoft.com/office/officeart/2005/8/layout/vProcess5"/>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08BC5-5718-F040-85A9-F596C21259EA}">
      <dsp:nvSpPr>
        <dsp:cNvPr id="0" name=""/>
        <dsp:cNvSpPr/>
      </dsp:nvSpPr>
      <dsp:spPr>
        <a:xfrm rot="5400000">
          <a:off x="-2610652" y="2761582"/>
          <a:ext cx="9961649" cy="4740343"/>
        </a:xfrm>
        <a:prstGeom prst="chevron">
          <a:avLst/>
        </a:prstGeom>
        <a:solidFill>
          <a:srgbClr val="1A4BA9"/>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b="1" kern="1200" dirty="0">
              <a:latin typeface="+mj-lt"/>
            </a:rPr>
            <a:t>Step 1 - Multiple Imputation of true status</a:t>
          </a:r>
        </a:p>
      </dsp:txBody>
      <dsp:txXfrm rot="-5400000">
        <a:off x="0" y="2521102"/>
        <a:ext cx="4740343" cy="5221306"/>
      </dsp:txXfrm>
    </dsp:sp>
    <dsp:sp modelId="{60C70039-5215-FE49-90DA-29438C42B59B}">
      <dsp:nvSpPr>
        <dsp:cNvPr id="0" name=""/>
        <dsp:cNvSpPr/>
      </dsp:nvSpPr>
      <dsp:spPr>
        <a:xfrm rot="5400000">
          <a:off x="4408840" y="391411"/>
          <a:ext cx="7773520" cy="711051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a:latin typeface="Arial" panose="020B0604020202020204" pitchFamily="34" charset="0"/>
              <a:cs typeface="Arial" panose="020B0604020202020204" pitchFamily="34" charset="0"/>
            </a:rPr>
            <a:t>Apply ALP on the non-probability community survey</a:t>
          </a:r>
        </a:p>
        <a:p>
          <a:pPr marL="285750" lvl="1" indent="-285750" algn="l" defTabSz="1422400">
            <a:lnSpc>
              <a:spcPct val="90000"/>
            </a:lnSpc>
            <a:spcBef>
              <a:spcPct val="0"/>
            </a:spcBef>
            <a:spcAft>
              <a:spcPct val="15000"/>
            </a:spcAft>
            <a:buChar char="•"/>
          </a:pPr>
          <a:r>
            <a:rPr lang="en-US" sz="3200" kern="1200" dirty="0">
              <a:latin typeface="Arial" panose="020B0604020202020204" pitchFamily="34" charset="0"/>
              <a:cs typeface="Arial" panose="020B0604020202020204" pitchFamily="34" charset="0"/>
            </a:rPr>
            <a:t>Calculate probability of  misclassification for each participant in the population survey using ALP-weighted non-probability survey data</a:t>
          </a:r>
        </a:p>
        <a:p>
          <a:pPr marL="285750" lvl="1" indent="-285750" algn="l" defTabSz="1422400">
            <a:lnSpc>
              <a:spcPct val="90000"/>
            </a:lnSpc>
            <a:spcBef>
              <a:spcPct val="0"/>
            </a:spcBef>
            <a:spcAft>
              <a:spcPct val="15000"/>
            </a:spcAft>
            <a:buChar char="•"/>
          </a:pPr>
          <a:r>
            <a:rPr lang="en-US" sz="3200" kern="1200" dirty="0">
              <a:latin typeface="Arial" panose="020B0604020202020204" pitchFamily="34" charset="0"/>
              <a:cs typeface="Arial" panose="020B0604020202020204" pitchFamily="34" charset="0"/>
            </a:rPr>
            <a:t>Multiply impute each participants’ true status in the population survey m times by assigning a random binary variable (0/1) with the probability assigned above for cases when E =/= 1 (i.e. reported status are not positive). </a:t>
          </a:r>
        </a:p>
        <a:p>
          <a:pPr marL="285750" lvl="1" indent="-285750" algn="l" defTabSz="1422400">
            <a:lnSpc>
              <a:spcPct val="90000"/>
            </a:lnSpc>
            <a:spcBef>
              <a:spcPct val="0"/>
            </a:spcBef>
            <a:spcAft>
              <a:spcPct val="15000"/>
            </a:spcAft>
            <a:buChar char="•"/>
          </a:pPr>
          <a:r>
            <a:rPr lang="en-US" sz="3200" kern="1200" dirty="0">
              <a:latin typeface="Arial" panose="020B0604020202020204" pitchFamily="34" charset="0"/>
              <a:cs typeface="Arial" panose="020B0604020202020204" pitchFamily="34" charset="0"/>
            </a:rPr>
            <a:t>True status will always = 1 when reported status = 1</a:t>
          </a:r>
        </a:p>
      </dsp:txBody>
      <dsp:txXfrm rot="-5400000">
        <a:off x="4740343" y="407016"/>
        <a:ext cx="6763408" cy="7079306"/>
      </dsp:txXfrm>
    </dsp:sp>
    <dsp:sp modelId="{5B350ECE-7424-C947-91B2-666538B82438}">
      <dsp:nvSpPr>
        <dsp:cNvPr id="0" name=""/>
        <dsp:cNvSpPr/>
      </dsp:nvSpPr>
      <dsp:spPr>
        <a:xfrm rot="5400000">
          <a:off x="-2610652" y="13067629"/>
          <a:ext cx="9961649" cy="4740343"/>
        </a:xfrm>
        <a:prstGeom prst="chevron">
          <a:avLst/>
        </a:prstGeom>
        <a:solidFill>
          <a:srgbClr val="1A4BA9"/>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b="1" kern="1200" dirty="0">
              <a:latin typeface="+mj-lt"/>
            </a:rPr>
            <a:t>Step 2 – Estimation of prevalence</a:t>
          </a:r>
        </a:p>
      </dsp:txBody>
      <dsp:txXfrm rot="-5400000">
        <a:off x="0" y="12827149"/>
        <a:ext cx="4740343" cy="5221306"/>
      </dsp:txXfrm>
    </dsp:sp>
    <dsp:sp modelId="{0101BAE5-2ACD-D546-A1B3-549B387C2C5F}">
      <dsp:nvSpPr>
        <dsp:cNvPr id="0" name=""/>
        <dsp:cNvSpPr/>
      </dsp:nvSpPr>
      <dsp:spPr>
        <a:xfrm rot="5400000">
          <a:off x="3780228" y="10697457"/>
          <a:ext cx="9030745" cy="711051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u="sng" kern="1200" dirty="0">
              <a:solidFill>
                <a:srgbClr val="0070C0"/>
              </a:solidFill>
              <a:latin typeface="Arial" panose="020B0604020202020204" pitchFamily="34" charset="0"/>
              <a:cs typeface="Arial" panose="020B0604020202020204" pitchFamily="34" charset="0"/>
            </a:rPr>
            <a:t>Case 1 – using population survey</a:t>
          </a:r>
          <a:endParaRPr lang="en-US" sz="3200" kern="1200" dirty="0">
            <a:latin typeface="Arial" panose="020B0604020202020204" pitchFamily="34" charset="0"/>
            <a:cs typeface="Arial" panose="020B0604020202020204" pitchFamily="34" charset="0"/>
          </a:endParaRPr>
        </a:p>
        <a:p>
          <a:pPr marL="571500" lvl="2" indent="-285750" algn="l" defTabSz="1422400">
            <a:lnSpc>
              <a:spcPct val="90000"/>
            </a:lnSpc>
            <a:spcBef>
              <a:spcPct val="0"/>
            </a:spcBef>
            <a:spcAft>
              <a:spcPct val="15000"/>
            </a:spcAft>
            <a:buChar char="•"/>
          </a:pPr>
          <a:r>
            <a:rPr lang="en-US" sz="3200" kern="1200" dirty="0">
              <a:latin typeface="Arial" panose="020B0604020202020204" pitchFamily="34" charset="0"/>
              <a:cs typeface="Arial" panose="020B0604020202020204" pitchFamily="34" charset="0"/>
            </a:rPr>
            <a:t>Calculate m prevalence estimates using participant’s true status for each iteration</a:t>
          </a:r>
        </a:p>
        <a:p>
          <a:pPr marL="285750" lvl="1" indent="-285750" algn="l" defTabSz="1422400">
            <a:lnSpc>
              <a:spcPct val="90000"/>
            </a:lnSpc>
            <a:spcBef>
              <a:spcPct val="0"/>
            </a:spcBef>
            <a:spcAft>
              <a:spcPct val="15000"/>
            </a:spcAft>
            <a:buChar char="•"/>
          </a:pPr>
          <a:r>
            <a:rPr lang="en-US" sz="3200" u="sng" kern="1200" dirty="0">
              <a:solidFill>
                <a:srgbClr val="0070C0"/>
              </a:solidFill>
              <a:latin typeface="Arial" panose="020B0604020202020204" pitchFamily="34" charset="0"/>
              <a:cs typeface="Arial" panose="020B0604020202020204" pitchFamily="34" charset="0"/>
            </a:rPr>
            <a:t>Case 2 - using non-probability survey</a:t>
          </a:r>
          <a:endParaRPr lang="en-US" sz="3200" kern="1200" dirty="0">
            <a:latin typeface="Arial" panose="020B0604020202020204" pitchFamily="34" charset="0"/>
            <a:cs typeface="Arial" panose="020B0604020202020204" pitchFamily="34" charset="0"/>
          </a:endParaRPr>
        </a:p>
        <a:p>
          <a:pPr marL="571500" lvl="2" indent="-285750" algn="l" defTabSz="1422400">
            <a:lnSpc>
              <a:spcPct val="90000"/>
            </a:lnSpc>
            <a:spcBef>
              <a:spcPct val="0"/>
            </a:spcBef>
            <a:spcAft>
              <a:spcPct val="15000"/>
            </a:spcAft>
            <a:buChar char="•"/>
          </a:pPr>
          <a:r>
            <a:rPr lang="en-US" sz="3200" kern="1200" dirty="0">
              <a:latin typeface="Arial" panose="020B0604020202020204" pitchFamily="34" charset="0"/>
              <a:cs typeface="Arial" panose="020B0604020202020204" pitchFamily="34" charset="0"/>
            </a:rPr>
            <a:t>At the end of each of the m iterated imputations performed at the end of Step 1, we obtained a new set of individuals whose true status  = 1. </a:t>
          </a:r>
        </a:p>
        <a:p>
          <a:pPr marL="571500" lvl="2" indent="-285750" algn="l" defTabSz="1422400">
            <a:lnSpc>
              <a:spcPct val="90000"/>
            </a:lnSpc>
            <a:spcBef>
              <a:spcPct val="0"/>
            </a:spcBef>
            <a:spcAft>
              <a:spcPct val="15000"/>
            </a:spcAft>
            <a:buChar char="•"/>
          </a:pPr>
          <a:r>
            <a:rPr lang="en-US" sz="3200" kern="1200" dirty="0">
              <a:latin typeface="Arial" panose="020B0604020202020204" pitchFamily="34" charset="0"/>
              <a:cs typeface="Arial" panose="020B0604020202020204" pitchFamily="34" charset="0"/>
            </a:rPr>
            <a:t>Use these new individuals to recalculate new </a:t>
          </a:r>
          <a:r>
            <a:rPr lang="en-US" sz="3200" kern="1200" dirty="0" err="1">
              <a:latin typeface="Arial" panose="020B0604020202020204" pitchFamily="34" charset="0"/>
              <a:cs typeface="Arial" panose="020B0604020202020204" pitchFamily="34" charset="0"/>
            </a:rPr>
            <a:t>pseudoweights</a:t>
          </a:r>
          <a:r>
            <a:rPr lang="en-US" sz="3200" kern="1200" dirty="0">
              <a:latin typeface="Arial" panose="020B0604020202020204" pitchFamily="34" charset="0"/>
              <a:cs typeface="Arial" panose="020B0604020202020204" pitchFamily="34" charset="0"/>
            </a:rPr>
            <a:t> for the non-probability sample; each iteration of the new ALP-weights were used to calculate m prevalence estimates.</a:t>
          </a:r>
        </a:p>
        <a:p>
          <a:pPr marL="285750" lvl="1" indent="-285750" algn="l" defTabSz="1422400">
            <a:lnSpc>
              <a:spcPct val="90000"/>
            </a:lnSpc>
            <a:spcBef>
              <a:spcPct val="0"/>
            </a:spcBef>
            <a:spcAft>
              <a:spcPct val="15000"/>
            </a:spcAft>
            <a:buChar char="•"/>
          </a:pPr>
          <a:r>
            <a:rPr lang="en-US" sz="3200" kern="1200" dirty="0">
              <a:solidFill>
                <a:srgbClr val="0070C0"/>
              </a:solidFill>
              <a:latin typeface="Arial" panose="020B0604020202020204" pitchFamily="34" charset="0"/>
              <a:cs typeface="Arial" panose="020B0604020202020204" pitchFamily="34" charset="0"/>
            </a:rPr>
            <a:t>At the end of both cases: </a:t>
          </a:r>
          <a:r>
            <a:rPr lang="en-US" sz="3200" kern="1200" dirty="0">
              <a:latin typeface="Arial" panose="020B0604020202020204" pitchFamily="34" charset="0"/>
              <a:cs typeface="Arial" panose="020B0604020202020204" pitchFamily="34" charset="0"/>
            </a:rPr>
            <a:t>Pool the m estimates into a single estimate using Rubin’s formula.</a:t>
          </a:r>
        </a:p>
        <a:p>
          <a:pPr marL="285750" lvl="1" indent="-285750" algn="l" defTabSz="1511300">
            <a:lnSpc>
              <a:spcPct val="90000"/>
            </a:lnSpc>
            <a:spcBef>
              <a:spcPct val="0"/>
            </a:spcBef>
            <a:spcAft>
              <a:spcPct val="15000"/>
            </a:spcAft>
            <a:buChar char="•"/>
          </a:pPr>
          <a:endParaRPr lang="en-US" sz="3400" kern="1200" dirty="0"/>
        </a:p>
      </dsp:txBody>
      <dsp:txXfrm rot="-5400000">
        <a:off x="4740343" y="10084450"/>
        <a:ext cx="6763408" cy="83365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D38C80-8BE1-C44D-AF3E-760771D5D544}">
      <dsp:nvSpPr>
        <dsp:cNvPr id="0" name=""/>
        <dsp:cNvSpPr/>
      </dsp:nvSpPr>
      <dsp:spPr>
        <a:xfrm>
          <a:off x="0" y="0"/>
          <a:ext cx="10085614" cy="2379748"/>
        </a:xfrm>
        <a:prstGeom prst="roundRect">
          <a:avLst>
            <a:gd name="adj" fmla="val 10000"/>
          </a:avLst>
        </a:prstGeom>
        <a:solidFill>
          <a:srgbClr val="1A4BA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1. Harmonize the variables and concatenate the population survey and community-based datasets (`combined sample’)</a:t>
          </a:r>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Assign weight = 1 to community-based participants; </a:t>
          </a:r>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Assign weight = population-based survey weights</a:t>
          </a:r>
        </a:p>
      </dsp:txBody>
      <dsp:txXfrm>
        <a:off x="69700" y="69700"/>
        <a:ext cx="7517681" cy="2240348"/>
      </dsp:txXfrm>
    </dsp:sp>
    <dsp:sp modelId="{2C94670C-436C-B743-A42C-F01ABC190F2C}">
      <dsp:nvSpPr>
        <dsp:cNvPr id="0" name=""/>
        <dsp:cNvSpPr/>
      </dsp:nvSpPr>
      <dsp:spPr>
        <a:xfrm>
          <a:off x="889907" y="2776373"/>
          <a:ext cx="10085614" cy="2379748"/>
        </a:xfrm>
        <a:prstGeom prst="roundRect">
          <a:avLst>
            <a:gd name="adj" fmla="val 10000"/>
          </a:avLst>
        </a:prstGeom>
        <a:solidFill>
          <a:srgbClr val="1A4BA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2. Define a binary outcome = 1 for community-based participants and 0 for population-based surveys participants</a:t>
          </a:r>
          <a:endParaRPr lang="en-US" sz="2000" kern="1200" dirty="0">
            <a:latin typeface="Arial" panose="020B0604020202020204" pitchFamily="34" charset="0"/>
            <a:cs typeface="Arial" panose="020B0604020202020204" pitchFamily="34" charset="0"/>
          </a:endParaRPr>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Fit logistic regression with the weights as defined above and estimate the probability of the i-</a:t>
          </a:r>
          <a:r>
            <a:rPr lang="en-US" sz="2000" kern="1200" dirty="0" err="1">
              <a:latin typeface="Arial" panose="020B0604020202020204" pitchFamily="34" charset="0"/>
              <a:cs typeface="Arial" panose="020B0604020202020204" pitchFamily="34" charset="0"/>
            </a:rPr>
            <a:t>th</a:t>
          </a:r>
          <a:r>
            <a:rPr lang="en-US" sz="2000" kern="1200" dirty="0">
              <a:latin typeface="Arial" panose="020B0604020202020204" pitchFamily="34" charset="0"/>
              <a:cs typeface="Arial" panose="020B0604020202020204" pitchFamily="34" charset="0"/>
            </a:rPr>
            <a:t> individual to participate in community based-surveys (as a function of covariates) – denote by p</a:t>
          </a:r>
          <a:r>
            <a:rPr lang="en-US" sz="2000" kern="1200" baseline="-25000" dirty="0">
              <a:latin typeface="Arial" panose="020B0604020202020204" pitchFamily="34" charset="0"/>
              <a:cs typeface="Arial" panose="020B0604020202020204" pitchFamily="34" charset="0"/>
            </a:rPr>
            <a:t>i</a:t>
          </a:r>
          <a:endParaRPr lang="en-US" sz="2000" kern="1200" dirty="0">
            <a:latin typeface="Arial" panose="020B0604020202020204" pitchFamily="34" charset="0"/>
            <a:cs typeface="Arial" panose="020B0604020202020204" pitchFamily="34" charset="0"/>
          </a:endParaRPr>
        </a:p>
      </dsp:txBody>
      <dsp:txXfrm>
        <a:off x="959607" y="2846073"/>
        <a:ext cx="7509470" cy="2240348"/>
      </dsp:txXfrm>
    </dsp:sp>
    <dsp:sp modelId="{EEDF6140-FB3D-4A4A-B233-C057215ECF78}">
      <dsp:nvSpPr>
        <dsp:cNvPr id="0" name=""/>
        <dsp:cNvSpPr/>
      </dsp:nvSpPr>
      <dsp:spPr>
        <a:xfrm>
          <a:off x="1779814" y="5552746"/>
          <a:ext cx="10085614" cy="2379748"/>
        </a:xfrm>
        <a:prstGeom prst="roundRect">
          <a:avLst>
            <a:gd name="adj" fmla="val 10000"/>
          </a:avLst>
        </a:prstGeom>
        <a:solidFill>
          <a:srgbClr val="1A4BA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3. Estimate </a:t>
          </a:r>
          <a:r>
            <a:rPr lang="en-US" sz="2400" kern="1200" dirty="0" err="1">
              <a:latin typeface="Arial" panose="020B0604020202020204" pitchFamily="34" charset="0"/>
              <a:cs typeface="Arial" panose="020B0604020202020204" pitchFamily="34" charset="0"/>
            </a:rPr>
            <a:t>pseudoweight</a:t>
          </a:r>
          <a:r>
            <a:rPr lang="en-US" sz="2400" kern="1200" dirty="0">
              <a:latin typeface="Arial" panose="020B0604020202020204" pitchFamily="34" charset="0"/>
              <a:cs typeface="Arial" panose="020B0604020202020204" pitchFamily="34" charset="0"/>
            </a:rPr>
            <a:t> of the i-</a:t>
          </a:r>
          <a:r>
            <a:rPr lang="en-US" sz="2400" kern="1200" dirty="0" err="1">
              <a:latin typeface="Arial" panose="020B0604020202020204" pitchFamily="34" charset="0"/>
              <a:cs typeface="Arial" panose="020B0604020202020204" pitchFamily="34" charset="0"/>
            </a:rPr>
            <a:t>th</a:t>
          </a:r>
          <a:r>
            <a:rPr lang="en-US" sz="2400" kern="1200" dirty="0">
              <a:latin typeface="Arial" panose="020B0604020202020204" pitchFamily="34" charset="0"/>
              <a:cs typeface="Arial" panose="020B0604020202020204" pitchFamily="34" charset="0"/>
            </a:rPr>
            <a:t> participant from the community-based survey to be (1 – p</a:t>
          </a:r>
          <a:r>
            <a:rPr lang="en-US" sz="2400" kern="1200" baseline="-25000" dirty="0">
              <a:latin typeface="Arial" panose="020B0604020202020204" pitchFamily="34" charset="0"/>
              <a:cs typeface="Arial" panose="020B0604020202020204" pitchFamily="34" charset="0"/>
            </a:rPr>
            <a:t>i</a:t>
          </a:r>
          <a:r>
            <a:rPr lang="en-US" sz="2400" kern="1200" dirty="0">
              <a:latin typeface="Arial" panose="020B0604020202020204" pitchFamily="34" charset="0"/>
              <a:cs typeface="Arial" panose="020B0604020202020204" pitchFamily="34" charset="0"/>
            </a:rPr>
            <a:t>) / p</a:t>
          </a:r>
          <a:r>
            <a:rPr lang="en-US" sz="2400" kern="1200" baseline="-25000" dirty="0">
              <a:latin typeface="Arial" panose="020B0604020202020204" pitchFamily="34" charset="0"/>
              <a:cs typeface="Arial" panose="020B0604020202020204" pitchFamily="34" charset="0"/>
            </a:rPr>
            <a:t>i </a:t>
          </a:r>
          <a:r>
            <a:rPr lang="en-US" sz="2400" kern="1200" baseline="0" dirty="0">
              <a:latin typeface="Arial" panose="020B0604020202020204" pitchFamily="34" charset="0"/>
              <a:cs typeface="Arial" panose="020B0604020202020204" pitchFamily="34" charset="0"/>
            </a:rPr>
            <a:t>. </a:t>
          </a:r>
          <a:r>
            <a:rPr lang="en-US" sz="2400" kern="1200" dirty="0">
              <a:latin typeface="Arial" panose="020B0604020202020204" pitchFamily="34" charset="0"/>
              <a:cs typeface="Arial" panose="020B0604020202020204" pitchFamily="34" charset="0"/>
            </a:rPr>
            <a:t>These are the ALP weights that will be applied to the community-based samples in subsequent analyses [3]</a:t>
          </a:r>
        </a:p>
      </dsp:txBody>
      <dsp:txXfrm>
        <a:off x="1849514" y="5622446"/>
        <a:ext cx="7509470" cy="2240348"/>
      </dsp:txXfrm>
    </dsp:sp>
    <dsp:sp modelId="{2E5A313D-2117-2E4B-94F7-A7337EB7DC2D}">
      <dsp:nvSpPr>
        <dsp:cNvPr id="0" name=""/>
        <dsp:cNvSpPr/>
      </dsp:nvSpPr>
      <dsp:spPr>
        <a:xfrm>
          <a:off x="8538778" y="1804642"/>
          <a:ext cx="1546836" cy="1546836"/>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latin typeface="Arial" panose="020B0604020202020204" pitchFamily="34" charset="0"/>
            <a:cs typeface="Arial" panose="020B0604020202020204" pitchFamily="34" charset="0"/>
          </a:endParaRPr>
        </a:p>
      </dsp:txBody>
      <dsp:txXfrm>
        <a:off x="8886816" y="1804642"/>
        <a:ext cx="850760" cy="1163994"/>
      </dsp:txXfrm>
    </dsp:sp>
    <dsp:sp modelId="{A4683699-1E6A-2C42-85F8-FDD8BE8CDCAC}">
      <dsp:nvSpPr>
        <dsp:cNvPr id="0" name=""/>
        <dsp:cNvSpPr/>
      </dsp:nvSpPr>
      <dsp:spPr>
        <a:xfrm>
          <a:off x="9428685" y="4565150"/>
          <a:ext cx="1546836" cy="1546836"/>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latin typeface="Arial" panose="020B0604020202020204" pitchFamily="34" charset="0"/>
            <a:cs typeface="Arial" panose="020B0604020202020204" pitchFamily="34" charset="0"/>
          </a:endParaRPr>
        </a:p>
      </dsp:txBody>
      <dsp:txXfrm>
        <a:off x="9776723" y="4565150"/>
        <a:ext cx="850760" cy="116399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27B708-2555-834C-97B8-35CDF758D659}" type="datetimeFigureOut">
              <a:rPr lang="en-US" smtClean="0"/>
              <a:t>6/6/24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314C12-B17B-E54E-8510-11A7CCA69E63}" type="slidenum">
              <a:rPr lang="en-US" smtClean="0"/>
              <a:t>‹#›</a:t>
            </a:fld>
            <a:endParaRPr lang="en-US"/>
          </a:p>
        </p:txBody>
      </p:sp>
    </p:spTree>
    <p:extLst>
      <p:ext uri="{BB962C8B-B14F-4D97-AF65-F5344CB8AC3E}">
        <p14:creationId xmlns:p14="http://schemas.microsoft.com/office/powerpoint/2010/main" val="342335515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2&quot; x 42&quot; Poster">
    <p:spTree>
      <p:nvGrpSpPr>
        <p:cNvPr id="1" name=""/>
        <p:cNvGrpSpPr/>
        <p:nvPr/>
      </p:nvGrpSpPr>
      <p:grpSpPr>
        <a:xfrm>
          <a:off x="0" y="0"/>
          <a:ext cx="0" cy="0"/>
          <a:chOff x="0" y="0"/>
          <a:chExt cx="0" cy="0"/>
        </a:xfrm>
      </p:grpSpPr>
      <p:sp>
        <p:nvSpPr>
          <p:cNvPr id="20" name="Title 19"/>
          <p:cNvSpPr>
            <a:spLocks noGrp="1"/>
          </p:cNvSpPr>
          <p:nvPr>
            <p:ph type="title" hasCustomPrompt="1"/>
          </p:nvPr>
        </p:nvSpPr>
        <p:spPr>
          <a:xfrm>
            <a:off x="609600" y="677334"/>
            <a:ext cx="37185600" cy="3725333"/>
          </a:xfrm>
          <a:prstGeom prst="rect">
            <a:avLst/>
          </a:prstGeom>
          <a:solidFill>
            <a:srgbClr val="01014B"/>
          </a:solidFill>
          <a:ln>
            <a:solidFill>
              <a:srgbClr val="01014B"/>
            </a:solidFill>
          </a:ln>
        </p:spPr>
        <p:txBody>
          <a:bodyPr vert="horz" anchor="ctr" anchorCtr="1"/>
          <a:lstStyle>
            <a:lvl1pPr>
              <a:defRPr sz="6857" b="1">
                <a:solidFill>
                  <a:schemeClr val="bg1"/>
                </a:solidFill>
                <a:latin typeface="Arial"/>
                <a:cs typeface="Arial"/>
              </a:defRPr>
            </a:lvl1pPr>
          </a:lstStyle>
          <a:p>
            <a:r>
              <a:rPr lang="en-US" dirty="0"/>
              <a:t>Poster Presentation Title</a:t>
            </a:r>
            <a:br>
              <a:rPr lang="en-US" dirty="0"/>
            </a:br>
            <a:r>
              <a:rPr lang="en-US" sz="4572" b="1" dirty="0">
                <a:solidFill>
                  <a:schemeClr val="bg1"/>
                </a:solidFill>
                <a:latin typeface="Arial" pitchFamily="34" charset="0"/>
                <a:cs typeface="Arial" pitchFamily="34" charset="0"/>
              </a:rPr>
              <a:t>List Author Name(s)</a:t>
            </a:r>
            <a:br>
              <a:rPr lang="en-US" sz="4572" b="1" dirty="0">
                <a:solidFill>
                  <a:schemeClr val="bg1"/>
                </a:solidFill>
                <a:latin typeface="Arial" pitchFamily="34" charset="0"/>
                <a:cs typeface="Arial" pitchFamily="34" charset="0"/>
              </a:rPr>
            </a:br>
            <a:r>
              <a:rPr lang="en-US" sz="4572" b="1" dirty="0">
                <a:solidFill>
                  <a:schemeClr val="bg1"/>
                </a:solidFill>
                <a:latin typeface="Arial" pitchFamily="34" charset="0"/>
                <a:cs typeface="Arial" pitchFamily="34" charset="0"/>
              </a:rPr>
              <a:t>List Affiliated Institutions</a:t>
            </a:r>
            <a:endParaRPr lang="en-US" dirty="0"/>
          </a:p>
        </p:txBody>
      </p:sp>
      <p:sp>
        <p:nvSpPr>
          <p:cNvPr id="22" name="Text Placeholder 21"/>
          <p:cNvSpPr>
            <a:spLocks noGrp="1"/>
          </p:cNvSpPr>
          <p:nvPr>
            <p:ph type="body" sz="quarter" idx="10" hasCustomPrompt="1"/>
          </p:nvPr>
        </p:nvSpPr>
        <p:spPr>
          <a:xfrm>
            <a:off x="609600" y="4741334"/>
            <a:ext cx="11887200" cy="1185333"/>
          </a:xfrm>
          <a:prstGeom prst="rect">
            <a:avLst/>
          </a:prstGeom>
          <a:solidFill>
            <a:srgbClr val="01014B"/>
          </a:solidFill>
          <a:ln>
            <a:solidFill>
              <a:srgbClr val="01014B"/>
            </a:solidFill>
          </a:ln>
        </p:spPr>
        <p:txBody>
          <a:bodyPr vert="horz"/>
          <a:lstStyle>
            <a:lvl1pPr marL="0" indent="0">
              <a:buNone/>
              <a:defRPr sz="4572" b="1" baseline="0">
                <a:solidFill>
                  <a:schemeClr val="bg1"/>
                </a:solidFill>
                <a:latin typeface="Arial"/>
                <a:cs typeface="Arial"/>
              </a:defRPr>
            </a:lvl1pPr>
          </a:lstStyle>
          <a:p>
            <a:pPr lvl="0"/>
            <a:r>
              <a:rPr lang="en-US" sz="4572" dirty="0"/>
              <a:t>Abstract or Introduction</a:t>
            </a:r>
            <a:endParaRPr lang="en-US" dirty="0"/>
          </a:p>
        </p:txBody>
      </p:sp>
      <p:sp>
        <p:nvSpPr>
          <p:cNvPr id="24" name="Text Placeholder 23"/>
          <p:cNvSpPr>
            <a:spLocks noGrp="1"/>
          </p:cNvSpPr>
          <p:nvPr>
            <p:ph type="body" sz="quarter" idx="11" hasCustomPrompt="1"/>
          </p:nvPr>
        </p:nvSpPr>
        <p:spPr>
          <a:xfrm>
            <a:off x="609600" y="6265333"/>
            <a:ext cx="11887200" cy="9652000"/>
          </a:xfrm>
          <a:prstGeom prst="rect">
            <a:avLst/>
          </a:prstGeom>
        </p:spPr>
        <p:txBody>
          <a:bodyPr vert="horz"/>
          <a:lstStyle>
            <a:lvl1pPr marL="0" indent="0">
              <a:buNone/>
              <a:defRPr sz="3048" baseline="0"/>
            </a:lvl1pPr>
            <a:lvl2pPr marL="441485" indent="0">
              <a:buNone/>
              <a:defRPr sz="3048" baseline="0"/>
            </a:lvl2pPr>
            <a:lvl3pPr marL="858779" indent="0">
              <a:buNone/>
              <a:defRPr sz="3048" baseline="0"/>
            </a:lvl3pPr>
            <a:lvl4pPr>
              <a:defRPr sz="3048"/>
            </a:lvl4pPr>
            <a:lvl5pPr>
              <a:defRPr sz="3048"/>
            </a:lvl5pPr>
          </a:lstStyle>
          <a:p>
            <a:pPr lvl="0"/>
            <a:r>
              <a:rPr lang="en-US" dirty="0"/>
              <a:t>Any element of this template (colors, fonts, layouts, etc.) can be edited to suit your needs. To change the color of a title bar: right click the text box, select format shape, edit the “Fill” and “Line” your desired specifications.</a:t>
            </a:r>
          </a:p>
        </p:txBody>
      </p:sp>
      <p:sp>
        <p:nvSpPr>
          <p:cNvPr id="25" name="Text Placeholder 21"/>
          <p:cNvSpPr>
            <a:spLocks noGrp="1"/>
          </p:cNvSpPr>
          <p:nvPr>
            <p:ph type="body" sz="quarter" idx="12" hasCustomPrompt="1"/>
          </p:nvPr>
        </p:nvSpPr>
        <p:spPr>
          <a:xfrm>
            <a:off x="609600" y="16256000"/>
            <a:ext cx="11887200" cy="1185333"/>
          </a:xfrm>
          <a:prstGeom prst="rect">
            <a:avLst/>
          </a:prstGeom>
          <a:solidFill>
            <a:srgbClr val="01014B"/>
          </a:solidFill>
          <a:ln>
            <a:solidFill>
              <a:srgbClr val="01014B"/>
            </a:solidFill>
          </a:ln>
        </p:spPr>
        <p:txBody>
          <a:bodyPr vert="horz"/>
          <a:lstStyle>
            <a:lvl1pPr marL="0" indent="0">
              <a:buNone/>
              <a:defRPr sz="4572" b="1" baseline="0">
                <a:solidFill>
                  <a:schemeClr val="bg1"/>
                </a:solidFill>
                <a:latin typeface="Arial"/>
                <a:cs typeface="Arial"/>
              </a:defRPr>
            </a:lvl1pPr>
          </a:lstStyle>
          <a:p>
            <a:pPr lvl="0"/>
            <a:r>
              <a:rPr lang="en-US" sz="4572" dirty="0"/>
              <a:t>Objectives</a:t>
            </a:r>
            <a:endParaRPr lang="en-US" dirty="0"/>
          </a:p>
        </p:txBody>
      </p:sp>
      <p:sp>
        <p:nvSpPr>
          <p:cNvPr id="26" name="Text Placeholder 23"/>
          <p:cNvSpPr>
            <a:spLocks noGrp="1"/>
          </p:cNvSpPr>
          <p:nvPr>
            <p:ph type="body" sz="quarter" idx="13" hasCustomPrompt="1"/>
          </p:nvPr>
        </p:nvSpPr>
        <p:spPr>
          <a:xfrm>
            <a:off x="609600" y="17780000"/>
            <a:ext cx="11887200" cy="8128000"/>
          </a:xfrm>
          <a:prstGeom prst="rect">
            <a:avLst/>
          </a:prstGeom>
        </p:spPr>
        <p:txBody>
          <a:bodyPr vert="horz"/>
          <a:lstStyle>
            <a:lvl1pPr marL="0" marR="0" indent="0" algn="l" defTabSz="3881487" rtl="0" eaLnBrk="1" fontAlgn="auto" latinLnBrk="0" hangingPunct="1">
              <a:lnSpc>
                <a:spcPct val="100000"/>
              </a:lnSpc>
              <a:spcBef>
                <a:spcPct val="20000"/>
              </a:spcBef>
              <a:spcAft>
                <a:spcPts val="0"/>
              </a:spcAft>
              <a:buClrTx/>
              <a:buSzTx/>
              <a:buFont typeface="Arial" pitchFamily="34" charset="0"/>
              <a:buNone/>
              <a:tabLst/>
              <a:defRPr sz="3048"/>
            </a:lvl1pPr>
            <a:lvl2pPr>
              <a:defRPr sz="3048"/>
            </a:lvl2pPr>
            <a:lvl3pPr>
              <a:defRPr sz="3048"/>
            </a:lvl3pPr>
            <a:lvl4pPr>
              <a:defRPr sz="3048"/>
            </a:lvl4pPr>
            <a:lvl5pPr>
              <a:defRPr sz="3048"/>
            </a:lvl5pPr>
          </a:lstStyle>
          <a:p>
            <a:pPr marL="0" marR="0" lvl="0" indent="0" algn="l" defTabSz="3881487" rtl="0" eaLnBrk="1" fontAlgn="auto" latinLnBrk="0" hangingPunct="1">
              <a:lnSpc>
                <a:spcPct val="100000"/>
              </a:lnSpc>
              <a:spcBef>
                <a:spcPct val="20000"/>
              </a:spcBef>
              <a:spcAft>
                <a:spcPts val="0"/>
              </a:spcAft>
              <a:buClrTx/>
              <a:buSzTx/>
              <a:buFont typeface="Arial" pitchFamily="34" charset="0"/>
              <a:buNone/>
              <a:tabLst/>
              <a:defRPr/>
            </a:pPr>
            <a:r>
              <a:rPr lang="en-US" dirty="0"/>
              <a:t>To change the color of a title bar: right click the text box, select format shape, edit the “Fill” and “Line” your desired specifications.</a:t>
            </a:r>
          </a:p>
        </p:txBody>
      </p:sp>
      <p:sp>
        <p:nvSpPr>
          <p:cNvPr id="27" name="Text Placeholder 21"/>
          <p:cNvSpPr>
            <a:spLocks noGrp="1"/>
          </p:cNvSpPr>
          <p:nvPr>
            <p:ph type="body" sz="quarter" idx="14" hasCustomPrompt="1"/>
          </p:nvPr>
        </p:nvSpPr>
        <p:spPr>
          <a:xfrm>
            <a:off x="609600" y="26246667"/>
            <a:ext cx="11887200" cy="1185333"/>
          </a:xfrm>
          <a:prstGeom prst="rect">
            <a:avLst/>
          </a:prstGeom>
          <a:solidFill>
            <a:srgbClr val="01014B"/>
          </a:solidFill>
          <a:ln>
            <a:solidFill>
              <a:srgbClr val="01014B"/>
            </a:solidFill>
          </a:ln>
        </p:spPr>
        <p:txBody>
          <a:bodyPr vert="horz"/>
          <a:lstStyle>
            <a:lvl1pPr marL="0" indent="0">
              <a:buNone/>
              <a:defRPr sz="4572" b="1" baseline="0">
                <a:solidFill>
                  <a:schemeClr val="bg1"/>
                </a:solidFill>
                <a:latin typeface="Arial"/>
                <a:cs typeface="Arial"/>
              </a:defRPr>
            </a:lvl1pPr>
          </a:lstStyle>
          <a:p>
            <a:pPr lvl="0"/>
            <a:r>
              <a:rPr lang="en-US" sz="4572" dirty="0"/>
              <a:t>Methods</a:t>
            </a:r>
            <a:endParaRPr lang="en-US" dirty="0"/>
          </a:p>
        </p:txBody>
      </p:sp>
      <p:sp>
        <p:nvSpPr>
          <p:cNvPr id="28" name="Text Placeholder 23"/>
          <p:cNvSpPr>
            <a:spLocks noGrp="1"/>
          </p:cNvSpPr>
          <p:nvPr>
            <p:ph type="body" sz="quarter" idx="15" hasCustomPrompt="1"/>
          </p:nvPr>
        </p:nvSpPr>
        <p:spPr>
          <a:xfrm>
            <a:off x="609600" y="27770667"/>
            <a:ext cx="11887200" cy="8128000"/>
          </a:xfrm>
          <a:prstGeom prst="rect">
            <a:avLst/>
          </a:prstGeom>
        </p:spPr>
        <p:txBody>
          <a:bodyPr vert="horz"/>
          <a:lstStyle>
            <a:lvl1pPr marL="0" marR="0" indent="0" algn="l" defTabSz="3881487" rtl="0" eaLnBrk="1" fontAlgn="auto" latinLnBrk="0" hangingPunct="1">
              <a:lnSpc>
                <a:spcPct val="100000"/>
              </a:lnSpc>
              <a:spcBef>
                <a:spcPct val="20000"/>
              </a:spcBef>
              <a:spcAft>
                <a:spcPts val="0"/>
              </a:spcAft>
              <a:buClrTx/>
              <a:buSzTx/>
              <a:buFont typeface="Arial" pitchFamily="34" charset="0"/>
              <a:buNone/>
              <a:tabLst/>
              <a:defRPr sz="3048"/>
            </a:lvl1pPr>
            <a:lvl2pPr>
              <a:defRPr sz="3048"/>
            </a:lvl2pPr>
            <a:lvl3pPr>
              <a:defRPr sz="3048"/>
            </a:lvl3pPr>
            <a:lvl4pPr>
              <a:defRPr sz="3048"/>
            </a:lvl4pPr>
            <a:lvl5pPr>
              <a:defRPr sz="3048"/>
            </a:lvl5pPr>
          </a:lstStyle>
          <a:p>
            <a:pPr marL="0" marR="0" lvl="0" indent="0" algn="l" defTabSz="3881487" rtl="0" eaLnBrk="1" fontAlgn="auto" latinLnBrk="0" hangingPunct="1">
              <a:lnSpc>
                <a:spcPct val="100000"/>
              </a:lnSpc>
              <a:spcBef>
                <a:spcPct val="20000"/>
              </a:spcBef>
              <a:spcAft>
                <a:spcPts val="0"/>
              </a:spcAft>
              <a:buClrTx/>
              <a:buSzTx/>
              <a:buFont typeface="Arial" pitchFamily="34" charset="0"/>
              <a:buNone/>
              <a:tabLst/>
              <a:defRPr/>
            </a:pPr>
            <a:r>
              <a:rPr lang="en-US" dirty="0"/>
              <a:t>Copy and paste title bars and text boxes to create additional sections.</a:t>
            </a:r>
          </a:p>
        </p:txBody>
      </p:sp>
      <p:sp>
        <p:nvSpPr>
          <p:cNvPr id="29" name="Text Placeholder 21"/>
          <p:cNvSpPr>
            <a:spLocks noGrp="1"/>
          </p:cNvSpPr>
          <p:nvPr>
            <p:ph type="body" sz="quarter" idx="16" hasCustomPrompt="1"/>
          </p:nvPr>
        </p:nvSpPr>
        <p:spPr>
          <a:xfrm>
            <a:off x="13258800" y="4741334"/>
            <a:ext cx="11887200" cy="1185333"/>
          </a:xfrm>
          <a:prstGeom prst="rect">
            <a:avLst/>
          </a:prstGeom>
          <a:solidFill>
            <a:srgbClr val="01014B"/>
          </a:solidFill>
          <a:ln>
            <a:solidFill>
              <a:srgbClr val="01014B"/>
            </a:solidFill>
          </a:ln>
        </p:spPr>
        <p:txBody>
          <a:bodyPr vert="horz"/>
          <a:lstStyle>
            <a:lvl1pPr marL="0" indent="0">
              <a:buNone/>
              <a:defRPr sz="4572" b="1" baseline="0">
                <a:solidFill>
                  <a:schemeClr val="bg1"/>
                </a:solidFill>
                <a:latin typeface="Arial"/>
                <a:cs typeface="Arial"/>
              </a:defRPr>
            </a:lvl1pPr>
          </a:lstStyle>
          <a:p>
            <a:pPr lvl="0"/>
            <a:r>
              <a:rPr lang="en-US" sz="4572" dirty="0"/>
              <a:t>Results</a:t>
            </a:r>
            <a:endParaRPr lang="en-US" dirty="0"/>
          </a:p>
        </p:txBody>
      </p:sp>
      <p:sp>
        <p:nvSpPr>
          <p:cNvPr id="30" name="Text Placeholder 23"/>
          <p:cNvSpPr>
            <a:spLocks noGrp="1"/>
          </p:cNvSpPr>
          <p:nvPr>
            <p:ph type="body" sz="quarter" idx="17"/>
          </p:nvPr>
        </p:nvSpPr>
        <p:spPr>
          <a:xfrm>
            <a:off x="25908000" y="27770667"/>
            <a:ext cx="11887200" cy="8128000"/>
          </a:xfrm>
          <a:prstGeom prst="rect">
            <a:avLst/>
          </a:prstGeom>
        </p:spPr>
        <p:txBody>
          <a:bodyPr vert="horz"/>
          <a:lstStyle>
            <a:lvl1pPr>
              <a:defRPr sz="3048"/>
            </a:lvl1pPr>
            <a:lvl2pPr>
              <a:defRPr sz="3048"/>
            </a:lvl2pPr>
            <a:lvl3pPr>
              <a:defRPr sz="3048"/>
            </a:lvl3pPr>
            <a:lvl4pPr>
              <a:defRPr sz="3048"/>
            </a:lvl4pPr>
            <a:lvl5pPr>
              <a:defRPr sz="3048"/>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Text Placeholder 21"/>
          <p:cNvSpPr>
            <a:spLocks noGrp="1"/>
          </p:cNvSpPr>
          <p:nvPr>
            <p:ph type="body" sz="quarter" idx="18" hasCustomPrompt="1"/>
          </p:nvPr>
        </p:nvSpPr>
        <p:spPr>
          <a:xfrm>
            <a:off x="25908000" y="4741334"/>
            <a:ext cx="11887200" cy="1185333"/>
          </a:xfrm>
          <a:prstGeom prst="rect">
            <a:avLst/>
          </a:prstGeom>
          <a:solidFill>
            <a:srgbClr val="01014B"/>
          </a:solidFill>
          <a:ln>
            <a:solidFill>
              <a:srgbClr val="01014B"/>
            </a:solidFill>
          </a:ln>
        </p:spPr>
        <p:txBody>
          <a:bodyPr vert="horz"/>
          <a:lstStyle>
            <a:lvl1pPr marL="0" indent="0">
              <a:buNone/>
              <a:defRPr sz="4572" b="1" baseline="0">
                <a:solidFill>
                  <a:schemeClr val="bg1"/>
                </a:solidFill>
                <a:latin typeface="Arial"/>
                <a:cs typeface="Arial"/>
              </a:defRPr>
            </a:lvl1pPr>
          </a:lstStyle>
          <a:p>
            <a:pPr lvl="0"/>
            <a:r>
              <a:rPr lang="en-US" sz="4572" dirty="0"/>
              <a:t>Conclusion</a:t>
            </a:r>
            <a:endParaRPr lang="en-US" dirty="0"/>
          </a:p>
        </p:txBody>
      </p:sp>
      <p:sp>
        <p:nvSpPr>
          <p:cNvPr id="32" name="Text Placeholder 23"/>
          <p:cNvSpPr>
            <a:spLocks noGrp="1"/>
          </p:cNvSpPr>
          <p:nvPr>
            <p:ph type="body" sz="quarter" idx="19"/>
          </p:nvPr>
        </p:nvSpPr>
        <p:spPr>
          <a:xfrm>
            <a:off x="25908000" y="6265333"/>
            <a:ext cx="11887200" cy="19642667"/>
          </a:xfrm>
          <a:prstGeom prst="rect">
            <a:avLst/>
          </a:prstGeom>
        </p:spPr>
        <p:txBody>
          <a:bodyPr vert="horz"/>
          <a:lstStyle>
            <a:lvl1pPr>
              <a:defRPr sz="3048"/>
            </a:lvl1pPr>
            <a:lvl2pPr>
              <a:defRPr sz="3048"/>
            </a:lvl2pPr>
            <a:lvl3pPr>
              <a:defRPr sz="3048"/>
            </a:lvl3pPr>
            <a:lvl4pPr>
              <a:defRPr sz="3048"/>
            </a:lvl4pPr>
            <a:lvl5pPr>
              <a:defRPr sz="3048"/>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21"/>
          <p:cNvSpPr>
            <a:spLocks noGrp="1"/>
          </p:cNvSpPr>
          <p:nvPr>
            <p:ph type="body" sz="quarter" idx="20" hasCustomPrompt="1"/>
          </p:nvPr>
        </p:nvSpPr>
        <p:spPr>
          <a:xfrm>
            <a:off x="25908000" y="26246667"/>
            <a:ext cx="11887200" cy="1185333"/>
          </a:xfrm>
          <a:prstGeom prst="rect">
            <a:avLst/>
          </a:prstGeom>
          <a:solidFill>
            <a:srgbClr val="01014B"/>
          </a:solidFill>
          <a:ln>
            <a:solidFill>
              <a:srgbClr val="01014B"/>
            </a:solidFill>
          </a:ln>
        </p:spPr>
        <p:txBody>
          <a:bodyPr vert="horz"/>
          <a:lstStyle>
            <a:lvl1pPr marL="0" indent="0">
              <a:buNone/>
              <a:defRPr sz="4572" b="1" baseline="0">
                <a:solidFill>
                  <a:schemeClr val="bg1"/>
                </a:solidFill>
                <a:latin typeface="Arial"/>
                <a:cs typeface="Arial"/>
              </a:defRPr>
            </a:lvl1pPr>
          </a:lstStyle>
          <a:p>
            <a:pPr lvl="0"/>
            <a:r>
              <a:rPr lang="en-US" sz="4572" dirty="0"/>
              <a:t>References</a:t>
            </a:r>
            <a:endParaRPr lang="en-US" dirty="0"/>
          </a:p>
        </p:txBody>
      </p:sp>
      <p:sp>
        <p:nvSpPr>
          <p:cNvPr id="34" name="Text Placeholder 23"/>
          <p:cNvSpPr>
            <a:spLocks noGrp="1"/>
          </p:cNvSpPr>
          <p:nvPr>
            <p:ph type="body" sz="quarter" idx="21" hasCustomPrompt="1"/>
          </p:nvPr>
        </p:nvSpPr>
        <p:spPr>
          <a:xfrm>
            <a:off x="13258800" y="6265334"/>
            <a:ext cx="11887200" cy="29633333"/>
          </a:xfrm>
          <a:prstGeom prst="rect">
            <a:avLst/>
          </a:prstGeom>
        </p:spPr>
        <p:txBody>
          <a:bodyPr vert="horz"/>
          <a:lstStyle>
            <a:lvl1pPr marL="0" indent="0">
              <a:buNone/>
              <a:defRPr sz="3048" baseline="0"/>
            </a:lvl1pPr>
            <a:lvl2pPr marL="441485" indent="0">
              <a:buNone/>
              <a:defRPr sz="3048"/>
            </a:lvl2pPr>
            <a:lvl3pPr>
              <a:defRPr sz="3048"/>
            </a:lvl3pPr>
            <a:lvl4pPr>
              <a:defRPr sz="3048"/>
            </a:lvl4pPr>
            <a:lvl5pPr>
              <a:defRPr sz="3048"/>
            </a:lvl5pPr>
          </a:lstStyle>
          <a:p>
            <a:pPr lvl="0"/>
            <a:r>
              <a:rPr lang="en-US" dirty="0"/>
              <a:t>Remember to save all charts, graphs, and tables as 300DPI images prior to inserting them into your posters. Doing so will ensure the best results when printing your posters.</a:t>
            </a:r>
          </a:p>
        </p:txBody>
      </p:sp>
      <p:sp>
        <p:nvSpPr>
          <p:cNvPr id="36" name="Picture Placeholder 35"/>
          <p:cNvSpPr>
            <a:spLocks noGrp="1"/>
          </p:cNvSpPr>
          <p:nvPr>
            <p:ph type="pic" sz="quarter" idx="22" hasCustomPrompt="1"/>
          </p:nvPr>
        </p:nvSpPr>
        <p:spPr>
          <a:xfrm>
            <a:off x="1066800" y="1016000"/>
            <a:ext cx="2743200" cy="3048000"/>
          </a:xfrm>
          <a:prstGeom prst="rect">
            <a:avLst/>
          </a:prstGeom>
          <a:solidFill>
            <a:schemeClr val="bg1"/>
          </a:solidFill>
        </p:spPr>
        <p:txBody>
          <a:bodyPr vert="horz"/>
          <a:lstStyle>
            <a:lvl1pPr marL="0" indent="0">
              <a:buNone/>
              <a:defRPr sz="2286"/>
            </a:lvl1pPr>
          </a:lstStyle>
          <a:p>
            <a:r>
              <a:rPr lang="en-US" dirty="0"/>
              <a:t>LOGO</a:t>
            </a:r>
          </a:p>
        </p:txBody>
      </p:sp>
      <p:sp>
        <p:nvSpPr>
          <p:cNvPr id="37" name="Picture Placeholder 35"/>
          <p:cNvSpPr>
            <a:spLocks noGrp="1"/>
          </p:cNvSpPr>
          <p:nvPr>
            <p:ph type="pic" sz="quarter" idx="23" hasCustomPrompt="1"/>
          </p:nvPr>
        </p:nvSpPr>
        <p:spPr>
          <a:xfrm>
            <a:off x="34747200" y="1016000"/>
            <a:ext cx="2743200" cy="3048000"/>
          </a:xfrm>
          <a:prstGeom prst="rect">
            <a:avLst/>
          </a:prstGeom>
          <a:solidFill>
            <a:schemeClr val="bg1"/>
          </a:solidFill>
        </p:spPr>
        <p:txBody>
          <a:bodyPr vert="horz"/>
          <a:lstStyle>
            <a:lvl1pPr marL="0" indent="0">
              <a:buNone/>
              <a:defRPr sz="2286"/>
            </a:lvl1pPr>
          </a:lstStyle>
          <a:p>
            <a:r>
              <a:rPr lang="en-US" dirty="0"/>
              <a:t>LOGO</a:t>
            </a:r>
          </a:p>
        </p:txBody>
      </p:sp>
      <p:sp>
        <p:nvSpPr>
          <p:cNvPr id="39" name="Chart Placeholder 38"/>
          <p:cNvSpPr>
            <a:spLocks noGrp="1"/>
          </p:cNvSpPr>
          <p:nvPr>
            <p:ph type="chart" sz="quarter" idx="24"/>
          </p:nvPr>
        </p:nvSpPr>
        <p:spPr>
          <a:xfrm>
            <a:off x="14173200" y="17949333"/>
            <a:ext cx="10058400" cy="7450667"/>
          </a:xfrm>
          <a:prstGeom prst="rect">
            <a:avLst/>
          </a:prstGeom>
        </p:spPr>
        <p:txBody>
          <a:bodyPr vert="horz"/>
          <a:lstStyle>
            <a:lvl1pPr marL="0" indent="0">
              <a:buNone/>
              <a:defRPr sz="3048"/>
            </a:lvl1pPr>
          </a:lstStyle>
          <a:p>
            <a:endParaRPr lang="en-US" dirty="0"/>
          </a:p>
        </p:txBody>
      </p:sp>
      <p:sp>
        <p:nvSpPr>
          <p:cNvPr id="40" name="Chart Placeholder 38"/>
          <p:cNvSpPr>
            <a:spLocks noGrp="1"/>
          </p:cNvSpPr>
          <p:nvPr>
            <p:ph type="chart" sz="quarter" idx="25"/>
          </p:nvPr>
        </p:nvSpPr>
        <p:spPr>
          <a:xfrm>
            <a:off x="14173200" y="27262667"/>
            <a:ext cx="10058400" cy="7450667"/>
          </a:xfrm>
          <a:prstGeom prst="rect">
            <a:avLst/>
          </a:prstGeom>
        </p:spPr>
        <p:txBody>
          <a:bodyPr vert="horz"/>
          <a:lstStyle>
            <a:lvl1pPr marL="0" indent="0">
              <a:buNone/>
              <a:defRPr sz="3048"/>
            </a:lvl1pPr>
          </a:lstStyle>
          <a:p>
            <a:endParaRPr lang="en-US" dirty="0"/>
          </a:p>
        </p:txBody>
      </p:sp>
      <p:pic>
        <p:nvPicPr>
          <p:cNvPr id="3" name="Picture 2" descr="Log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052000" y="35995429"/>
            <a:ext cx="2743200" cy="41801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3881487" rtl="0" eaLnBrk="1" latinLnBrk="0" hangingPunct="1">
        <a:spcBef>
          <a:spcPct val="0"/>
        </a:spcBef>
        <a:buNone/>
        <a:defRPr sz="18667" kern="1200">
          <a:solidFill>
            <a:schemeClr val="tx1"/>
          </a:solidFill>
          <a:latin typeface="+mj-lt"/>
          <a:ea typeface="+mj-ea"/>
          <a:cs typeface="+mj-cs"/>
        </a:defRPr>
      </a:lvl1pPr>
    </p:titleStyle>
    <p:bodyStyle>
      <a:lvl1pPr marL="1455559" indent="-1455559" algn="l" defTabSz="3881487" rtl="0" eaLnBrk="1" latinLnBrk="0" hangingPunct="1">
        <a:spcBef>
          <a:spcPct val="20000"/>
        </a:spcBef>
        <a:buFont typeface="Arial" pitchFamily="34" charset="0"/>
        <a:buChar char="•"/>
        <a:defRPr sz="13524" kern="1200">
          <a:solidFill>
            <a:schemeClr val="tx1"/>
          </a:solidFill>
          <a:latin typeface="+mn-lt"/>
          <a:ea typeface="+mn-ea"/>
          <a:cs typeface="+mn-cs"/>
        </a:defRPr>
      </a:lvl1pPr>
      <a:lvl2pPr marL="3153709" indent="-1212965" algn="l" defTabSz="3881487" rtl="0" eaLnBrk="1" latinLnBrk="0" hangingPunct="1">
        <a:spcBef>
          <a:spcPct val="20000"/>
        </a:spcBef>
        <a:buFont typeface="Arial" pitchFamily="34" charset="0"/>
        <a:buChar char="–"/>
        <a:defRPr sz="11810" kern="1200">
          <a:solidFill>
            <a:schemeClr val="tx1"/>
          </a:solidFill>
          <a:latin typeface="+mn-lt"/>
          <a:ea typeface="+mn-ea"/>
          <a:cs typeface="+mn-cs"/>
        </a:defRPr>
      </a:lvl2pPr>
      <a:lvl3pPr marL="4851861" indent="-970372" algn="l" defTabSz="3881487" rtl="0" eaLnBrk="1" latinLnBrk="0" hangingPunct="1">
        <a:spcBef>
          <a:spcPct val="20000"/>
        </a:spcBef>
        <a:buFont typeface="Arial" pitchFamily="34" charset="0"/>
        <a:buChar char="•"/>
        <a:defRPr sz="10095" kern="120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p:bodyStyle>
    <p:otherStyle>
      <a:defPPr>
        <a:defRPr lang="en-US"/>
      </a:defPPr>
      <a:lvl1pPr marL="0" algn="l" defTabSz="3881487" rtl="0" eaLnBrk="1" latinLnBrk="0" hangingPunct="1">
        <a:defRPr sz="7619" kern="1200">
          <a:solidFill>
            <a:schemeClr val="tx1"/>
          </a:solidFill>
          <a:latin typeface="+mn-lt"/>
          <a:ea typeface="+mn-ea"/>
          <a:cs typeface="+mn-cs"/>
        </a:defRPr>
      </a:lvl1pPr>
      <a:lvl2pPr marL="1940744" algn="l" defTabSz="3881487" rtl="0" eaLnBrk="1" latinLnBrk="0" hangingPunct="1">
        <a:defRPr sz="7619" kern="1200">
          <a:solidFill>
            <a:schemeClr val="tx1"/>
          </a:solidFill>
          <a:latin typeface="+mn-lt"/>
          <a:ea typeface="+mn-ea"/>
          <a:cs typeface="+mn-cs"/>
        </a:defRPr>
      </a:lvl2pPr>
      <a:lvl3pPr marL="3881487" algn="l" defTabSz="3881487" rtl="0" eaLnBrk="1" latinLnBrk="0" hangingPunct="1">
        <a:defRPr sz="7619" kern="1200">
          <a:solidFill>
            <a:schemeClr val="tx1"/>
          </a:solidFill>
          <a:latin typeface="+mn-lt"/>
          <a:ea typeface="+mn-ea"/>
          <a:cs typeface="+mn-cs"/>
        </a:defRPr>
      </a:lvl3pPr>
      <a:lvl4pPr marL="5822233" algn="l" defTabSz="3881487" rtl="0" eaLnBrk="1" latinLnBrk="0" hangingPunct="1">
        <a:defRPr sz="7619" kern="1200">
          <a:solidFill>
            <a:schemeClr val="tx1"/>
          </a:solidFill>
          <a:latin typeface="+mn-lt"/>
          <a:ea typeface="+mn-ea"/>
          <a:cs typeface="+mn-cs"/>
        </a:defRPr>
      </a:lvl4pPr>
      <a:lvl5pPr marL="7762976" algn="l" defTabSz="3881487" rtl="0" eaLnBrk="1" latinLnBrk="0" hangingPunct="1">
        <a:defRPr sz="7619" kern="1200">
          <a:solidFill>
            <a:schemeClr val="tx1"/>
          </a:solidFill>
          <a:latin typeface="+mn-lt"/>
          <a:ea typeface="+mn-ea"/>
          <a:cs typeface="+mn-cs"/>
        </a:defRPr>
      </a:lvl5pPr>
      <a:lvl6pPr marL="9703720" algn="l" defTabSz="3881487" rtl="0" eaLnBrk="1" latinLnBrk="0" hangingPunct="1">
        <a:defRPr sz="7619" kern="1200">
          <a:solidFill>
            <a:schemeClr val="tx1"/>
          </a:solidFill>
          <a:latin typeface="+mn-lt"/>
          <a:ea typeface="+mn-ea"/>
          <a:cs typeface="+mn-cs"/>
        </a:defRPr>
      </a:lvl6pPr>
      <a:lvl7pPr marL="11644463" algn="l" defTabSz="3881487" rtl="0" eaLnBrk="1" latinLnBrk="0" hangingPunct="1">
        <a:defRPr sz="7619" kern="1200">
          <a:solidFill>
            <a:schemeClr val="tx1"/>
          </a:solidFill>
          <a:latin typeface="+mn-lt"/>
          <a:ea typeface="+mn-ea"/>
          <a:cs typeface="+mn-cs"/>
        </a:defRPr>
      </a:lvl7pPr>
      <a:lvl8pPr marL="13585207" algn="l" defTabSz="3881487" rtl="0" eaLnBrk="1" latinLnBrk="0" hangingPunct="1">
        <a:defRPr sz="7619" kern="1200">
          <a:solidFill>
            <a:schemeClr val="tx1"/>
          </a:solidFill>
          <a:latin typeface="+mn-lt"/>
          <a:ea typeface="+mn-ea"/>
          <a:cs typeface="+mn-cs"/>
        </a:defRPr>
      </a:lvl8pPr>
      <a:lvl9pPr marL="15525952" algn="l" defTabSz="3881487" rtl="0" eaLnBrk="1" latinLnBrk="0" hangingPunct="1">
        <a:defRPr sz="761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microsoft.com/office/2007/relationships/diagramDrawing" Target="../diagrams/drawing2.xml"/><Relationship Id="rId18" Type="http://schemas.openxmlformats.org/officeDocument/2006/relationships/image" Target="../media/image8.jpg"/><Relationship Id="rId3" Type="http://schemas.openxmlformats.org/officeDocument/2006/relationships/diagramLayout" Target="../diagrams/layout1.xml"/><Relationship Id="rId7" Type="http://schemas.openxmlformats.org/officeDocument/2006/relationships/image" Target="../media/image2.jpg"/><Relationship Id="rId12" Type="http://schemas.openxmlformats.org/officeDocument/2006/relationships/diagramColors" Target="../diagrams/colors2.xml"/><Relationship Id="rId17" Type="http://schemas.openxmlformats.org/officeDocument/2006/relationships/image" Target="../media/image7.png"/><Relationship Id="rId2" Type="http://schemas.openxmlformats.org/officeDocument/2006/relationships/diagramData" Target="../diagrams/data1.xml"/><Relationship Id="rId16" Type="http://schemas.openxmlformats.org/officeDocument/2006/relationships/image" Target="../media/image6.jpeg"/><Relationship Id="rId20" Type="http://schemas.openxmlformats.org/officeDocument/2006/relationships/hyperlink" Target="mailto:chris.dharma@mail.utoronto.ca" TargetMode="External"/><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diagramQuickStyle" Target="../diagrams/quickStyle2.xml"/><Relationship Id="rId5" Type="http://schemas.openxmlformats.org/officeDocument/2006/relationships/diagramColors" Target="../diagrams/colors1.xml"/><Relationship Id="rId15" Type="http://schemas.openxmlformats.org/officeDocument/2006/relationships/image" Target="../media/image5.png"/><Relationship Id="rId10" Type="http://schemas.openxmlformats.org/officeDocument/2006/relationships/diagramLayout" Target="../diagrams/layout2.xml"/><Relationship Id="rId19" Type="http://schemas.openxmlformats.org/officeDocument/2006/relationships/image" Target="../media/image9.png"/><Relationship Id="rId4" Type="http://schemas.openxmlformats.org/officeDocument/2006/relationships/diagramQuickStyle" Target="../diagrams/quickStyle1.xml"/><Relationship Id="rId9" Type="http://schemas.openxmlformats.org/officeDocument/2006/relationships/diagramData" Target="../diagrams/data2.xml"/><Relationship Id="rId1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EC6FB369-14D0-6715-0656-99EDD8D1D41C}"/>
              </a:ext>
            </a:extLst>
          </p:cNvPr>
          <p:cNvSpPr/>
          <p:nvPr/>
        </p:nvSpPr>
        <p:spPr>
          <a:xfrm>
            <a:off x="34519505" y="35833452"/>
            <a:ext cx="3328078" cy="677334"/>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aphicFrame>
        <p:nvGraphicFramePr>
          <p:cNvPr id="29" name="Content Placeholder 3">
            <a:extLst>
              <a:ext uri="{FF2B5EF4-FFF2-40B4-BE49-F238E27FC236}">
                <a16:creationId xmlns:a16="http://schemas.microsoft.com/office/drawing/2014/main" id="{A2F73379-D8EC-6E14-A6C9-9AFAD6BECC55}"/>
              </a:ext>
            </a:extLst>
          </p:cNvPr>
          <p:cNvGraphicFramePr>
            <a:graphicFrameLocks/>
          </p:cNvGraphicFramePr>
          <p:nvPr>
            <p:extLst>
              <p:ext uri="{D42A27DB-BD31-4B8C-83A1-F6EECF244321}">
                <p14:modId xmlns:p14="http://schemas.microsoft.com/office/powerpoint/2010/main" val="3292319846"/>
              </p:ext>
            </p:extLst>
          </p:nvPr>
        </p:nvGraphicFramePr>
        <p:xfrm>
          <a:off x="13258801" y="12151442"/>
          <a:ext cx="11850859" cy="20478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noFill/>
          <a:ln>
            <a:noFill/>
          </a:ln>
        </p:spPr>
        <p:txBody>
          <a:bodyPr/>
          <a:lstStyle/>
          <a:p>
            <a:r>
              <a:rPr lang="en-US" sz="5400" dirty="0">
                <a:solidFill>
                  <a:srgbClr val="1A4BA9"/>
                </a:solidFill>
              </a:rPr>
              <a:t>A two-step approach for improved prevalence estimation among hard-to-reach populations</a:t>
            </a:r>
            <a:br>
              <a:rPr lang="en-US" sz="4800" dirty="0">
                <a:solidFill>
                  <a:srgbClr val="1A4BA9"/>
                </a:solidFill>
              </a:rPr>
            </a:br>
            <a:br>
              <a:rPr lang="en-US" sz="4800" dirty="0">
                <a:solidFill>
                  <a:srgbClr val="1A4BA9"/>
                </a:solidFill>
              </a:rPr>
            </a:br>
            <a:r>
              <a:rPr lang="en-US" sz="4400" dirty="0" err="1">
                <a:solidFill>
                  <a:srgbClr val="1A4BA9"/>
                </a:solidFill>
              </a:rPr>
              <a:t>Christoffer</a:t>
            </a:r>
            <a:r>
              <a:rPr lang="en-US" sz="4400" dirty="0">
                <a:solidFill>
                  <a:srgbClr val="1A4BA9"/>
                </a:solidFill>
              </a:rPr>
              <a:t> Dharma </a:t>
            </a:r>
            <a:r>
              <a:rPr lang="en-US" sz="4400" baseline="30000" dirty="0">
                <a:solidFill>
                  <a:srgbClr val="1A4BA9"/>
                </a:solidFill>
              </a:rPr>
              <a:t>1</a:t>
            </a:r>
            <a:r>
              <a:rPr lang="en-US" sz="4400" dirty="0">
                <a:solidFill>
                  <a:srgbClr val="1A4BA9"/>
                </a:solidFill>
              </a:rPr>
              <a:t>, Peter Smith </a:t>
            </a:r>
            <a:r>
              <a:rPr lang="en-US" sz="4400" baseline="30000" dirty="0">
                <a:solidFill>
                  <a:srgbClr val="1A4BA9"/>
                </a:solidFill>
              </a:rPr>
              <a:t>1,2</a:t>
            </a:r>
            <a:r>
              <a:rPr lang="en-US" sz="4400" dirty="0">
                <a:solidFill>
                  <a:srgbClr val="1A4BA9"/>
                </a:solidFill>
              </a:rPr>
              <a:t>, Travis </a:t>
            </a:r>
            <a:r>
              <a:rPr lang="en-US" sz="4400" dirty="0" err="1">
                <a:solidFill>
                  <a:srgbClr val="1A4BA9"/>
                </a:solidFill>
              </a:rPr>
              <a:t>Salway</a:t>
            </a:r>
            <a:r>
              <a:rPr lang="en-US" sz="4400" dirty="0">
                <a:solidFill>
                  <a:srgbClr val="1A4BA9"/>
                </a:solidFill>
              </a:rPr>
              <a:t> </a:t>
            </a:r>
            <a:r>
              <a:rPr lang="en-US" sz="4400" baseline="30000" dirty="0">
                <a:solidFill>
                  <a:srgbClr val="1A4BA9"/>
                </a:solidFill>
              </a:rPr>
              <a:t>3</a:t>
            </a:r>
            <a:r>
              <a:rPr lang="en-US" sz="4400" dirty="0">
                <a:solidFill>
                  <a:srgbClr val="1A4BA9"/>
                </a:solidFill>
              </a:rPr>
              <a:t>, Dionne </a:t>
            </a:r>
            <a:r>
              <a:rPr lang="en-US" sz="4400" dirty="0" err="1">
                <a:solidFill>
                  <a:srgbClr val="1A4BA9"/>
                </a:solidFill>
              </a:rPr>
              <a:t>Gesink</a:t>
            </a:r>
            <a:r>
              <a:rPr lang="en-US" sz="4400" dirty="0">
                <a:solidFill>
                  <a:srgbClr val="1A4BA9"/>
                </a:solidFill>
              </a:rPr>
              <a:t> </a:t>
            </a:r>
            <a:r>
              <a:rPr lang="en-US" sz="4400" baseline="30000" dirty="0">
                <a:solidFill>
                  <a:srgbClr val="1A4BA9"/>
                </a:solidFill>
              </a:rPr>
              <a:t>1</a:t>
            </a:r>
            <a:r>
              <a:rPr lang="en-US" sz="4400" dirty="0">
                <a:solidFill>
                  <a:srgbClr val="1A4BA9"/>
                </a:solidFill>
              </a:rPr>
              <a:t>, Michael Escobar </a:t>
            </a:r>
            <a:r>
              <a:rPr lang="en-US" sz="4400" baseline="30000" dirty="0">
                <a:solidFill>
                  <a:srgbClr val="1A4BA9"/>
                </a:solidFill>
              </a:rPr>
              <a:t>1</a:t>
            </a:r>
            <a:r>
              <a:rPr lang="en-US" sz="4400" dirty="0">
                <a:solidFill>
                  <a:srgbClr val="1A4BA9"/>
                </a:solidFill>
              </a:rPr>
              <a:t>, Victoria Landsman </a:t>
            </a:r>
            <a:r>
              <a:rPr lang="en-US" sz="4400" baseline="30000" dirty="0">
                <a:solidFill>
                  <a:srgbClr val="1A4BA9"/>
                </a:solidFill>
              </a:rPr>
              <a:t>1,2</a:t>
            </a:r>
            <a:br>
              <a:rPr lang="en-US" sz="4400" dirty="0">
                <a:solidFill>
                  <a:srgbClr val="1A4BA9"/>
                </a:solidFill>
              </a:rPr>
            </a:br>
            <a:r>
              <a:rPr lang="en-US" sz="4400" dirty="0">
                <a:solidFill>
                  <a:srgbClr val="1A4BA9"/>
                </a:solidFill>
              </a:rPr>
              <a:t>1. University of Toronto; 2. Institute for Work and Health; 3. Simon Fraser University</a:t>
            </a:r>
          </a:p>
        </p:txBody>
      </p:sp>
      <p:sp>
        <p:nvSpPr>
          <p:cNvPr id="5" name="Text Placeholder 4"/>
          <p:cNvSpPr>
            <a:spLocks noGrp="1"/>
          </p:cNvSpPr>
          <p:nvPr>
            <p:ph type="body" sz="quarter" idx="12"/>
          </p:nvPr>
        </p:nvSpPr>
        <p:spPr>
          <a:xfrm>
            <a:off x="679824" y="4741334"/>
            <a:ext cx="11887200" cy="1185333"/>
          </a:xfrm>
          <a:solidFill>
            <a:srgbClr val="1A4BA9"/>
          </a:solidFill>
          <a:ln>
            <a:solidFill>
              <a:srgbClr val="09306B"/>
            </a:solidFill>
          </a:ln>
        </p:spPr>
        <p:txBody>
          <a:bodyPr/>
          <a:lstStyle/>
          <a:p>
            <a:r>
              <a:rPr lang="en-US" dirty="0"/>
              <a:t>Population-based vs non-probability data</a:t>
            </a:r>
          </a:p>
        </p:txBody>
      </p:sp>
      <p:sp>
        <p:nvSpPr>
          <p:cNvPr id="7" name="Text Placeholder 6"/>
          <p:cNvSpPr>
            <a:spLocks noGrp="1"/>
          </p:cNvSpPr>
          <p:nvPr>
            <p:ph type="body" sz="quarter" idx="14"/>
          </p:nvPr>
        </p:nvSpPr>
        <p:spPr>
          <a:xfrm>
            <a:off x="606552" y="17151202"/>
            <a:ext cx="11887200" cy="1185333"/>
          </a:xfrm>
          <a:solidFill>
            <a:srgbClr val="1A4BA9"/>
          </a:solidFill>
          <a:ln>
            <a:solidFill>
              <a:srgbClr val="09306B"/>
            </a:solidFill>
          </a:ln>
        </p:spPr>
        <p:txBody>
          <a:bodyPr/>
          <a:lstStyle/>
          <a:p>
            <a:r>
              <a:rPr lang="en-US" dirty="0"/>
              <a:t>Adjusted Logistic Propensity (ALP)</a:t>
            </a:r>
          </a:p>
        </p:txBody>
      </p:sp>
      <p:sp>
        <p:nvSpPr>
          <p:cNvPr id="9" name="Text Placeholder 8"/>
          <p:cNvSpPr>
            <a:spLocks noGrp="1"/>
          </p:cNvSpPr>
          <p:nvPr>
            <p:ph type="body" sz="quarter" idx="16"/>
          </p:nvPr>
        </p:nvSpPr>
        <p:spPr>
          <a:solidFill>
            <a:srgbClr val="1A4BA9"/>
          </a:solidFill>
          <a:ln>
            <a:solidFill>
              <a:srgbClr val="09306B"/>
            </a:solidFill>
          </a:ln>
        </p:spPr>
        <p:txBody>
          <a:bodyPr/>
          <a:lstStyle/>
          <a:p>
            <a:r>
              <a:rPr lang="en-US" dirty="0"/>
              <a:t>Multiple Imputation Formula</a:t>
            </a:r>
          </a:p>
        </p:txBody>
      </p:sp>
      <p:sp>
        <p:nvSpPr>
          <p:cNvPr id="11" name="Text Placeholder 10"/>
          <p:cNvSpPr>
            <a:spLocks noGrp="1"/>
          </p:cNvSpPr>
          <p:nvPr>
            <p:ph type="body" sz="quarter" idx="18"/>
          </p:nvPr>
        </p:nvSpPr>
        <p:spPr>
          <a:xfrm>
            <a:off x="13289279" y="10506449"/>
            <a:ext cx="11887201" cy="1185333"/>
          </a:xfrm>
          <a:solidFill>
            <a:srgbClr val="1A4BA9"/>
          </a:solidFill>
          <a:ln>
            <a:solidFill>
              <a:srgbClr val="09306B"/>
            </a:solidFill>
          </a:ln>
        </p:spPr>
        <p:txBody>
          <a:bodyPr/>
          <a:lstStyle/>
          <a:p>
            <a:r>
              <a:rPr lang="en-US" dirty="0"/>
              <a:t>Two Step Methods</a:t>
            </a:r>
          </a:p>
        </p:txBody>
      </p:sp>
      <p:sp>
        <p:nvSpPr>
          <p:cNvPr id="13" name="Text Placeholder 12"/>
          <p:cNvSpPr>
            <a:spLocks noGrp="1"/>
          </p:cNvSpPr>
          <p:nvPr>
            <p:ph type="body" sz="quarter" idx="20"/>
          </p:nvPr>
        </p:nvSpPr>
        <p:spPr>
          <a:xfrm>
            <a:off x="25908000" y="23092370"/>
            <a:ext cx="11887200" cy="1185333"/>
          </a:xfrm>
          <a:solidFill>
            <a:srgbClr val="1A4BA9"/>
          </a:solidFill>
          <a:ln>
            <a:solidFill>
              <a:srgbClr val="09306B"/>
            </a:solidFill>
          </a:ln>
        </p:spPr>
        <p:txBody>
          <a:bodyPr/>
          <a:lstStyle/>
          <a:p>
            <a:r>
              <a:rPr lang="en-US" dirty="0"/>
              <a:t>Conclusion</a:t>
            </a:r>
          </a:p>
        </p:txBody>
      </p:sp>
      <p:pic>
        <p:nvPicPr>
          <p:cNvPr id="22" name="Picture Placeholder 21" descr="A logo of a university&#10;&#10;Description automatically generated">
            <a:extLst>
              <a:ext uri="{FF2B5EF4-FFF2-40B4-BE49-F238E27FC236}">
                <a16:creationId xmlns:a16="http://schemas.microsoft.com/office/drawing/2014/main" id="{FD569C35-142A-A5A4-4598-D138CE4B7FF0}"/>
              </a:ext>
            </a:extLst>
          </p:cNvPr>
          <p:cNvPicPr>
            <a:picLocks noGrp="1" noChangeAspect="1"/>
          </p:cNvPicPr>
          <p:nvPr>
            <p:ph type="pic" sz="quarter" idx="23"/>
          </p:nvPr>
        </p:nvPicPr>
        <p:blipFill>
          <a:blip r:embed="rId7">
            <a:extLst>
              <a:ext uri="{28A0092B-C50C-407E-A947-70E740481C1C}">
                <a14:useLocalDpi xmlns:a14="http://schemas.microsoft.com/office/drawing/2010/main" val="0"/>
              </a:ext>
            </a:extLst>
          </a:blip>
          <a:srcRect l="18571" r="18571"/>
          <a:stretch>
            <a:fillRect/>
          </a:stretch>
        </p:blipFill>
        <p:spPr>
          <a:pattFill prst="pct50">
            <a:fgClr>
              <a:schemeClr val="accent1"/>
            </a:fgClr>
            <a:bgClr>
              <a:schemeClr val="bg1"/>
            </a:bgClr>
          </a:pattFill>
        </p:spPr>
      </p:pic>
      <p:pic>
        <p:nvPicPr>
          <p:cNvPr id="26" name="Picture Placeholder 25" descr="A blue and black sign with text&#10;&#10;Description automatically generated">
            <a:extLst>
              <a:ext uri="{FF2B5EF4-FFF2-40B4-BE49-F238E27FC236}">
                <a16:creationId xmlns:a16="http://schemas.microsoft.com/office/drawing/2014/main" id="{2716C213-EA92-382E-ED6F-252B4A07E919}"/>
              </a:ext>
            </a:extLst>
          </p:cNvPr>
          <p:cNvPicPr>
            <a:picLocks noGrp="1" noChangeAspect="1"/>
          </p:cNvPicPr>
          <p:nvPr>
            <p:ph type="pic" sz="quarter" idx="22"/>
          </p:nvPr>
        </p:nvPicPr>
        <p:blipFill>
          <a:blip r:embed="rId8">
            <a:extLst>
              <a:ext uri="{28A0092B-C50C-407E-A947-70E740481C1C}">
                <a14:useLocalDpi xmlns:a14="http://schemas.microsoft.com/office/drawing/2010/main" val="0"/>
              </a:ext>
            </a:extLst>
          </a:blip>
          <a:srcRect l="2857" r="2857"/>
          <a:stretch>
            <a:fillRect/>
          </a:stretch>
        </p:blipFill>
        <p:spPr/>
      </p:pic>
      <p:graphicFrame>
        <p:nvGraphicFramePr>
          <p:cNvPr id="30" name="Diagram 29">
            <a:extLst>
              <a:ext uri="{FF2B5EF4-FFF2-40B4-BE49-F238E27FC236}">
                <a16:creationId xmlns:a16="http://schemas.microsoft.com/office/drawing/2014/main" id="{F5A8D8C5-9307-0843-ED1E-63C46DDC0F45}"/>
              </a:ext>
            </a:extLst>
          </p:cNvPr>
          <p:cNvGraphicFramePr/>
          <p:nvPr>
            <p:extLst>
              <p:ext uri="{D42A27DB-BD31-4B8C-83A1-F6EECF244321}">
                <p14:modId xmlns:p14="http://schemas.microsoft.com/office/powerpoint/2010/main" val="2419734218"/>
              </p:ext>
            </p:extLst>
          </p:nvPr>
        </p:nvGraphicFramePr>
        <p:xfrm>
          <a:off x="701595" y="18607140"/>
          <a:ext cx="11865429" cy="793249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33" name="Table 32">
            <a:extLst>
              <a:ext uri="{FF2B5EF4-FFF2-40B4-BE49-F238E27FC236}">
                <a16:creationId xmlns:a16="http://schemas.microsoft.com/office/drawing/2014/main" id="{C7265952-5F97-9083-563C-06C60EBAE446}"/>
              </a:ext>
            </a:extLst>
          </p:cNvPr>
          <p:cNvGraphicFramePr>
            <a:graphicFrameLocks noGrp="1"/>
          </p:cNvGraphicFramePr>
          <p:nvPr>
            <p:extLst>
              <p:ext uri="{D42A27DB-BD31-4B8C-83A1-F6EECF244321}">
                <p14:modId xmlns:p14="http://schemas.microsoft.com/office/powerpoint/2010/main" val="3380075299"/>
              </p:ext>
            </p:extLst>
          </p:nvPr>
        </p:nvGraphicFramePr>
        <p:xfrm>
          <a:off x="658803" y="6265334"/>
          <a:ext cx="11865429" cy="5886109"/>
        </p:xfrm>
        <a:graphic>
          <a:graphicData uri="http://schemas.openxmlformats.org/drawingml/2006/table">
            <a:tbl>
              <a:tblPr firstRow="1" firstCol="1" bandRow="1">
                <a:tableStyleId>{2D5ABB26-0587-4C30-8999-92F81FD0307C}</a:tableStyleId>
              </a:tblPr>
              <a:tblGrid>
                <a:gridCol w="2449010">
                  <a:extLst>
                    <a:ext uri="{9D8B030D-6E8A-4147-A177-3AD203B41FA5}">
                      <a16:colId xmlns:a16="http://schemas.microsoft.com/office/drawing/2014/main" val="782603218"/>
                    </a:ext>
                  </a:extLst>
                </a:gridCol>
                <a:gridCol w="4562380">
                  <a:extLst>
                    <a:ext uri="{9D8B030D-6E8A-4147-A177-3AD203B41FA5}">
                      <a16:colId xmlns:a16="http://schemas.microsoft.com/office/drawing/2014/main" val="2647805901"/>
                    </a:ext>
                  </a:extLst>
                </a:gridCol>
                <a:gridCol w="4854039">
                  <a:extLst>
                    <a:ext uri="{9D8B030D-6E8A-4147-A177-3AD203B41FA5}">
                      <a16:colId xmlns:a16="http://schemas.microsoft.com/office/drawing/2014/main" val="3314125675"/>
                    </a:ext>
                  </a:extLst>
                </a:gridCol>
              </a:tblGrid>
              <a:tr h="592750">
                <a:tc>
                  <a:txBody>
                    <a:bodyPr/>
                    <a:lstStyle/>
                    <a:p>
                      <a:r>
                        <a:rPr lang="en-US" sz="3200" b="1" dirty="0">
                          <a:solidFill>
                            <a:schemeClr val="bg1"/>
                          </a:solidFill>
                          <a:effectLst/>
                          <a:latin typeface="Arial" panose="020B0604020202020204" pitchFamily="34" charset="0"/>
                          <a:cs typeface="Arial" panose="020B0604020202020204" pitchFamily="34" charset="0"/>
                        </a:rPr>
                        <a:t> </a:t>
                      </a:r>
                      <a:endParaRPr lang="en-CA" sz="32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A4BA9"/>
                    </a:solidFill>
                  </a:tcPr>
                </a:tc>
                <a:tc>
                  <a:txBody>
                    <a:bodyPr/>
                    <a:lstStyle/>
                    <a:p>
                      <a:r>
                        <a:rPr lang="en-US" sz="2800" b="1" dirty="0">
                          <a:solidFill>
                            <a:schemeClr val="bg1"/>
                          </a:solidFill>
                          <a:effectLst/>
                          <a:latin typeface="Arial" panose="020B0604020202020204" pitchFamily="34" charset="0"/>
                          <a:cs typeface="Arial" panose="020B0604020202020204" pitchFamily="34" charset="0"/>
                        </a:rPr>
                        <a:t>Population-based data</a:t>
                      </a:r>
                      <a:endParaRPr lang="en-CA" sz="2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A4BA9"/>
                    </a:solidFill>
                  </a:tcPr>
                </a:tc>
                <a:tc>
                  <a:txBody>
                    <a:bodyPr/>
                    <a:lstStyle/>
                    <a:p>
                      <a:r>
                        <a:rPr lang="en-US" sz="2800" b="1" dirty="0">
                          <a:solidFill>
                            <a:schemeClr val="bg1"/>
                          </a:solidFill>
                          <a:effectLst/>
                          <a:latin typeface="Arial" panose="020B0604020202020204" pitchFamily="34" charset="0"/>
                          <a:cs typeface="Arial" panose="020B0604020202020204" pitchFamily="34" charset="0"/>
                        </a:rPr>
                        <a:t>Non-probability based data</a:t>
                      </a:r>
                      <a:endParaRPr lang="en-CA" sz="2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A4BA9"/>
                    </a:solidFill>
                  </a:tcPr>
                </a:tc>
                <a:extLst>
                  <a:ext uri="{0D108BD9-81ED-4DB2-BD59-A6C34878D82A}">
                    <a16:rowId xmlns:a16="http://schemas.microsoft.com/office/drawing/2014/main" val="1825225702"/>
                  </a:ext>
                </a:extLst>
              </a:tr>
              <a:tr h="1308714">
                <a:tc>
                  <a:txBody>
                    <a:bodyPr/>
                    <a:lstStyle/>
                    <a:p>
                      <a:r>
                        <a:rPr lang="en-CA" sz="3200" b="1" dirty="0">
                          <a:effectLst/>
                          <a:latin typeface="Arial" panose="020B0604020202020204" pitchFamily="34" charset="0"/>
                          <a:cs typeface="Arial" panose="020B0604020202020204" pitchFamily="34" charset="0"/>
                        </a:rPr>
                        <a:t>Examples</a:t>
                      </a:r>
                      <a:endParaRPr lang="en-CA" sz="3200" b="1"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sz="2800" dirty="0">
                          <a:effectLst/>
                          <a:latin typeface="Arial" panose="020B0604020202020204" pitchFamily="34" charset="0"/>
                          <a:cs typeface="Arial" panose="020B0604020202020204" pitchFamily="34" charset="0"/>
                        </a:rPr>
                        <a:t>Canadian Community Health Survey (CCHS), NHANES (National Health and Nutrition Examination Survey)</a:t>
                      </a:r>
                      <a:endParaRPr lang="en-CA" sz="2800"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sz="2800" dirty="0">
                          <a:effectLst/>
                          <a:latin typeface="Arial" panose="020B0604020202020204" pitchFamily="34" charset="0"/>
                          <a:cs typeface="Arial" panose="020B0604020202020204" pitchFamily="34" charset="0"/>
                        </a:rPr>
                        <a:t>Venue based samples, snowball sampling, community-based survey</a:t>
                      </a:r>
                      <a:endParaRPr lang="en-CA" sz="2800"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3733771"/>
                  </a:ext>
                </a:extLst>
              </a:tr>
              <a:tr h="1078804">
                <a:tc>
                  <a:txBody>
                    <a:bodyPr/>
                    <a:lstStyle/>
                    <a:p>
                      <a:r>
                        <a:rPr lang="en-CA" sz="3200" b="1" dirty="0">
                          <a:effectLst/>
                          <a:latin typeface="Arial" panose="020B0604020202020204" pitchFamily="34" charset="0"/>
                          <a:cs typeface="Arial" panose="020B0604020202020204" pitchFamily="34" charset="0"/>
                        </a:rPr>
                        <a:t>Advantages</a:t>
                      </a:r>
                      <a:endParaRPr lang="en-CA" sz="3200" b="1"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sz="2800" dirty="0">
                          <a:effectLst/>
                          <a:latin typeface="Arial" panose="020B0604020202020204" pitchFamily="34" charset="0"/>
                          <a:cs typeface="Arial" panose="020B0604020202020204" pitchFamily="34" charset="0"/>
                        </a:rPr>
                        <a:t>Theoretically more representative; well-calibrated survey weights</a:t>
                      </a:r>
                      <a:endParaRPr lang="en-CA" sz="2800"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sz="2800" dirty="0">
                          <a:effectLst/>
                          <a:latin typeface="Arial" panose="020B0604020202020204" pitchFamily="34" charset="0"/>
                          <a:cs typeface="Arial" panose="020B0604020202020204" pitchFamily="34" charset="0"/>
                        </a:rPr>
                        <a:t>Easier to reach hard to reach populations (e.g., sexual minorities)</a:t>
                      </a:r>
                      <a:endParaRPr lang="en-CA" sz="2800"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2761228"/>
                  </a:ext>
                </a:extLst>
              </a:tr>
              <a:tr h="1879599">
                <a:tc>
                  <a:txBody>
                    <a:bodyPr/>
                    <a:lstStyle/>
                    <a:p>
                      <a:r>
                        <a:rPr lang="en-US" sz="3200" b="1" dirty="0">
                          <a:effectLst/>
                          <a:latin typeface="Arial" panose="020B0604020202020204" pitchFamily="34" charset="0"/>
                          <a:cs typeface="Arial" panose="020B0604020202020204" pitchFamily="34" charset="0"/>
                        </a:rPr>
                        <a:t>Drawbacks</a:t>
                      </a:r>
                      <a:endParaRPr lang="en-CA" sz="3200" b="1"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effectLst/>
                          <a:latin typeface="Arial" panose="020B0604020202020204" pitchFamily="34" charset="0"/>
                          <a:cs typeface="Arial" panose="020B0604020202020204" pitchFamily="34" charset="0"/>
                        </a:rPr>
                        <a:t>Misclassification biases for stigmatized behaviours (e.g.,: drug users, sexual minorities)</a:t>
                      </a:r>
                      <a:endParaRPr lang="en-CA" sz="2800"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effectLst/>
                          <a:latin typeface="Arial" panose="020B0604020202020204" pitchFamily="34" charset="0"/>
                          <a:cs typeface="Arial" panose="020B0604020202020204" pitchFamily="34" charset="0"/>
                        </a:rPr>
                        <a:t>Possibility of selection bias; May only be reaching those who are the most connected, </a:t>
                      </a:r>
                      <a:endParaRPr lang="en-CA" sz="2800" dirty="0">
                        <a:effectLst/>
                        <a:latin typeface="Arial" panose="020B0604020202020204" pitchFamily="34" charset="0"/>
                        <a:ea typeface="Times New Roman" panose="02020603050405020304" pitchFamily="18" charset="0"/>
                        <a:cs typeface="Arial" panose="020B0604020202020204" pitchFamily="34" charset="0"/>
                      </a:endParaRPr>
                    </a:p>
                  </a:txBody>
                  <a:tcPr marL="42497" marR="4249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9609148"/>
                  </a:ext>
                </a:extLst>
              </a:tr>
            </a:tbl>
          </a:graphicData>
        </a:graphic>
      </p:graphicFrame>
      <p:sp>
        <p:nvSpPr>
          <p:cNvPr id="34" name="Text Placeholder 6">
            <a:extLst>
              <a:ext uri="{FF2B5EF4-FFF2-40B4-BE49-F238E27FC236}">
                <a16:creationId xmlns:a16="http://schemas.microsoft.com/office/drawing/2014/main" id="{EA005D23-18DF-119C-B410-C66C69115F79}"/>
              </a:ext>
            </a:extLst>
          </p:cNvPr>
          <p:cNvSpPr txBox="1">
            <a:spLocks/>
          </p:cNvSpPr>
          <p:nvPr/>
        </p:nvSpPr>
        <p:spPr>
          <a:xfrm>
            <a:off x="679824" y="12930142"/>
            <a:ext cx="11887200" cy="1185333"/>
          </a:xfrm>
          <a:prstGeom prst="rect">
            <a:avLst/>
          </a:prstGeom>
          <a:solidFill>
            <a:srgbClr val="1A4BA9"/>
          </a:solidFill>
          <a:ln>
            <a:solidFill>
              <a:srgbClr val="09306B"/>
            </a:solidFill>
          </a:ln>
        </p:spPr>
        <p:txBody>
          <a:bodyPr vert="horz"/>
          <a:lstStyle>
            <a:lvl1pPr marL="0" indent="0" algn="l" defTabSz="3881487" rtl="0" eaLnBrk="1" latinLnBrk="0" hangingPunct="1">
              <a:spcBef>
                <a:spcPct val="20000"/>
              </a:spcBef>
              <a:buFont typeface="Arial" pitchFamily="34" charset="0"/>
              <a:buNone/>
              <a:defRPr sz="4572" b="1" kern="1200" baseline="0">
                <a:solidFill>
                  <a:schemeClr val="bg1"/>
                </a:solidFill>
                <a:latin typeface="Arial"/>
                <a:ea typeface="+mn-ea"/>
                <a:cs typeface="Arial"/>
              </a:defRPr>
            </a:lvl1pPr>
            <a:lvl2pPr marL="3153709" indent="-1212965" algn="l" defTabSz="3881487" rtl="0" eaLnBrk="1" latinLnBrk="0" hangingPunct="1">
              <a:spcBef>
                <a:spcPct val="20000"/>
              </a:spcBef>
              <a:buFont typeface="Arial" pitchFamily="34" charset="0"/>
              <a:buChar char="–"/>
              <a:defRPr sz="11810" kern="1200">
                <a:solidFill>
                  <a:schemeClr val="tx1"/>
                </a:solidFill>
                <a:latin typeface="+mn-lt"/>
                <a:ea typeface="+mn-ea"/>
                <a:cs typeface="+mn-cs"/>
              </a:defRPr>
            </a:lvl2pPr>
            <a:lvl3pPr marL="4851861" indent="-970372" algn="l" defTabSz="3881487" rtl="0" eaLnBrk="1" latinLnBrk="0" hangingPunct="1">
              <a:spcBef>
                <a:spcPct val="20000"/>
              </a:spcBef>
              <a:buFont typeface="Arial" pitchFamily="34" charset="0"/>
              <a:buChar char="•"/>
              <a:defRPr sz="10095" kern="120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t>Objectives</a:t>
            </a:r>
          </a:p>
        </p:txBody>
      </p:sp>
      <p:sp>
        <p:nvSpPr>
          <p:cNvPr id="35" name="Text Placeholder 3">
            <a:extLst>
              <a:ext uri="{FF2B5EF4-FFF2-40B4-BE49-F238E27FC236}">
                <a16:creationId xmlns:a16="http://schemas.microsoft.com/office/drawing/2014/main" id="{2CEBD04B-5441-F1A3-9021-F8C3F25F7122}"/>
              </a:ext>
            </a:extLst>
          </p:cNvPr>
          <p:cNvSpPr txBox="1">
            <a:spLocks/>
          </p:cNvSpPr>
          <p:nvPr/>
        </p:nvSpPr>
        <p:spPr>
          <a:xfrm>
            <a:off x="609600" y="14401800"/>
            <a:ext cx="11887200" cy="2361488"/>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latin typeface="Arial" panose="020B0604020202020204" pitchFamily="34" charset="0"/>
                <a:cs typeface="Arial" panose="020B0604020202020204" pitchFamily="34" charset="0"/>
              </a:rPr>
              <a:t>Using previously established method of Adjusted Logistic Propensity and Multiple Imputation (MI), [1,2] we proposed a generalizable two-step method to synthesize information from the two types of surveys above to create a more informed prevalence estimate that correct for both biases simultaneously.</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3" name="Text Placeholder 6">
            <a:extLst>
              <a:ext uri="{FF2B5EF4-FFF2-40B4-BE49-F238E27FC236}">
                <a16:creationId xmlns:a16="http://schemas.microsoft.com/office/drawing/2014/main" id="{44D3FB23-7CE0-1B59-A214-DC775B0DBE87}"/>
              </a:ext>
            </a:extLst>
          </p:cNvPr>
          <p:cNvSpPr txBox="1">
            <a:spLocks/>
          </p:cNvSpPr>
          <p:nvPr/>
        </p:nvSpPr>
        <p:spPr>
          <a:xfrm>
            <a:off x="665019" y="27012567"/>
            <a:ext cx="11887200" cy="1185333"/>
          </a:xfrm>
          <a:prstGeom prst="rect">
            <a:avLst/>
          </a:prstGeom>
          <a:solidFill>
            <a:srgbClr val="1A4BA9"/>
          </a:solidFill>
          <a:ln>
            <a:solidFill>
              <a:srgbClr val="09306B"/>
            </a:solidFill>
          </a:ln>
        </p:spPr>
        <p:txBody>
          <a:bodyPr vert="horz"/>
          <a:lstStyle>
            <a:lvl1pPr marL="0" indent="0" algn="l" defTabSz="3881487" rtl="0" eaLnBrk="1" latinLnBrk="0" hangingPunct="1">
              <a:spcBef>
                <a:spcPct val="20000"/>
              </a:spcBef>
              <a:buFont typeface="Arial" pitchFamily="34" charset="0"/>
              <a:buNone/>
              <a:defRPr sz="4572" b="1" kern="1200" baseline="0">
                <a:solidFill>
                  <a:schemeClr val="bg1"/>
                </a:solidFill>
                <a:latin typeface="Arial"/>
                <a:ea typeface="+mn-ea"/>
                <a:cs typeface="Arial"/>
              </a:defRPr>
            </a:lvl1pPr>
            <a:lvl2pPr marL="3153709" indent="-1212965" algn="l" defTabSz="3881487" rtl="0" eaLnBrk="1" latinLnBrk="0" hangingPunct="1">
              <a:spcBef>
                <a:spcPct val="20000"/>
              </a:spcBef>
              <a:buFont typeface="Arial" pitchFamily="34" charset="0"/>
              <a:buChar char="–"/>
              <a:defRPr sz="11810" kern="1200">
                <a:solidFill>
                  <a:schemeClr val="tx1"/>
                </a:solidFill>
                <a:latin typeface="+mn-lt"/>
                <a:ea typeface="+mn-ea"/>
                <a:cs typeface="+mn-cs"/>
              </a:defRPr>
            </a:lvl2pPr>
            <a:lvl3pPr marL="4851861" indent="-970372" algn="l" defTabSz="3881487" rtl="0" eaLnBrk="1" latinLnBrk="0" hangingPunct="1">
              <a:spcBef>
                <a:spcPct val="20000"/>
              </a:spcBef>
              <a:buFont typeface="Arial" pitchFamily="34" charset="0"/>
              <a:buChar char="•"/>
              <a:defRPr sz="10095" kern="120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t>Define Notation</a:t>
            </a:r>
          </a:p>
        </p:txBody>
      </p:sp>
      <p:sp>
        <p:nvSpPr>
          <p:cNvPr id="44" name="Text Placeholder 3">
            <a:extLst>
              <a:ext uri="{FF2B5EF4-FFF2-40B4-BE49-F238E27FC236}">
                <a16:creationId xmlns:a16="http://schemas.microsoft.com/office/drawing/2014/main" id="{160C91F5-61F2-855C-E8E2-EA2B2CEE1BE7}"/>
              </a:ext>
            </a:extLst>
          </p:cNvPr>
          <p:cNvSpPr txBox="1">
            <a:spLocks/>
          </p:cNvSpPr>
          <p:nvPr/>
        </p:nvSpPr>
        <p:spPr>
          <a:xfrm>
            <a:off x="622226" y="28553105"/>
            <a:ext cx="11887200" cy="3852333"/>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pPr marL="457200" indent="-457200">
              <a:buFont typeface="Arial" panose="020B0604020202020204" pitchFamily="34" charset="0"/>
              <a:buChar char="•"/>
            </a:pPr>
            <a:r>
              <a:rPr lang="en-US" dirty="0">
                <a:latin typeface="Arial" panose="020B0604020202020204" pitchFamily="34" charset="0"/>
                <a:cs typeface="Arial" panose="020B0604020202020204" pitchFamily="34" charset="0"/>
              </a:rPr>
              <a:t>Let E = individual’s true status (e.g., sexual orientation: 1 – sexual minority; 0 – heterosexual)</a:t>
            </a:r>
          </a:p>
          <a:p>
            <a:pPr marL="457200" indent="-457200">
              <a:buFont typeface="Arial" panose="020B0604020202020204" pitchFamily="34" charset="0"/>
              <a:buChar char="•"/>
            </a:pPr>
            <a:r>
              <a:rPr lang="en-US" dirty="0">
                <a:latin typeface="Arial" panose="020B0604020202020204" pitchFamily="34" charset="0"/>
                <a:cs typeface="Arial" panose="020B0604020202020204" pitchFamily="34" charset="0"/>
              </a:rPr>
              <a:t>Let R = 1 if an individual is willing to report their true status E if they were selected in a population survey; 0 – otherwise</a:t>
            </a:r>
          </a:p>
          <a:p>
            <a:pPr marL="457200" indent="-457200">
              <a:buFont typeface="Arial" panose="020B0604020202020204" pitchFamily="34" charset="0"/>
              <a:buChar char="•"/>
            </a:pPr>
            <a:r>
              <a:rPr lang="en-US" dirty="0">
                <a:latin typeface="Arial" panose="020B0604020202020204" pitchFamily="34" charset="0"/>
                <a:cs typeface="Arial" panose="020B0604020202020204" pitchFamily="34" charset="0"/>
              </a:rPr>
              <a:t>Let E</a:t>
            </a:r>
            <a:r>
              <a:rPr lang="en-US" baseline="-25000" dirty="0">
                <a:latin typeface="Arial" panose="020B0604020202020204" pitchFamily="34" charset="0"/>
                <a:cs typeface="Arial" panose="020B0604020202020204" pitchFamily="34" charset="0"/>
              </a:rPr>
              <a:t>p  </a:t>
            </a:r>
            <a:r>
              <a:rPr lang="en-US" dirty="0">
                <a:latin typeface="Arial" panose="020B0604020202020204" pitchFamily="34" charset="0"/>
                <a:cs typeface="Arial" panose="020B0604020202020204" pitchFamily="34" charset="0"/>
              </a:rPr>
              <a:t>be an observed (reported) status variable in a population survey. True status variable E takes value 1 for those who reported E</a:t>
            </a:r>
            <a:r>
              <a:rPr lang="en-US" baseline="-25000"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 = 1, but the value of E is missing for those who reported E</a:t>
            </a:r>
            <a:r>
              <a:rPr lang="en-US" baseline="-25000"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 = 0 </a:t>
            </a:r>
          </a:p>
          <a:p>
            <a:pPr marL="457200" indent="-457200">
              <a:buFont typeface="Arial" panose="020B0604020202020204" pitchFamily="34" charset="0"/>
              <a:buChar char="•"/>
            </a:pP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7" name="Text Placeholder 3">
            <a:extLst>
              <a:ext uri="{FF2B5EF4-FFF2-40B4-BE49-F238E27FC236}">
                <a16:creationId xmlns:a16="http://schemas.microsoft.com/office/drawing/2014/main" id="{9ED839A0-6160-3916-2251-8C4C5FF7FEEA}"/>
              </a:ext>
            </a:extLst>
          </p:cNvPr>
          <p:cNvSpPr txBox="1">
            <a:spLocks/>
          </p:cNvSpPr>
          <p:nvPr/>
        </p:nvSpPr>
        <p:spPr>
          <a:xfrm>
            <a:off x="13258800" y="6265334"/>
            <a:ext cx="11887200" cy="2361488"/>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latin typeface="Arial" panose="020B0604020202020204" pitchFamily="34" charset="0"/>
                <a:cs typeface="Arial" panose="020B0604020202020204" pitchFamily="34" charset="0"/>
              </a:rPr>
              <a:t>Generate multiply imputed variables </a:t>
            </a:r>
            <a:r>
              <a:rPr lang="en-US" i="1" dirty="0">
                <a:latin typeface="Arial" panose="020B0604020202020204" pitchFamily="34" charset="0"/>
                <a:cs typeface="Arial" panose="020B0604020202020204" pitchFamily="34" charset="0"/>
              </a:rPr>
              <a:t>m</a:t>
            </a:r>
            <a:r>
              <a:rPr lang="en-US" dirty="0">
                <a:latin typeface="Arial" panose="020B0604020202020204" pitchFamily="34" charset="0"/>
                <a:cs typeface="Arial" panose="020B0604020202020204" pitchFamily="34" charset="0"/>
              </a:rPr>
              <a:t> times for each individual where E</a:t>
            </a:r>
            <a:r>
              <a:rPr lang="en-US" baseline="-25000"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 = 0. Using Bayes formula, it can be shown that for the i-</a:t>
            </a:r>
            <a:r>
              <a:rPr lang="en-US" dirty="0" err="1">
                <a:latin typeface="Arial" panose="020B0604020202020204" pitchFamily="34" charset="0"/>
                <a:cs typeface="Arial" panose="020B0604020202020204" pitchFamily="34" charset="0"/>
              </a:rPr>
              <a:t>th</a:t>
            </a:r>
            <a:r>
              <a:rPr lang="en-US" dirty="0">
                <a:latin typeface="Arial" panose="020B0604020202020204" pitchFamily="34" charset="0"/>
                <a:cs typeface="Arial" panose="020B0604020202020204" pitchFamily="34" charset="0"/>
              </a:rPr>
              <a:t> individual, the probability of misclassification can be estimated as:</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pic>
        <p:nvPicPr>
          <p:cNvPr id="49" name="Picture 48" descr="A mathematical equation with black text&#10;&#10;Description automatically generated">
            <a:extLst>
              <a:ext uri="{FF2B5EF4-FFF2-40B4-BE49-F238E27FC236}">
                <a16:creationId xmlns:a16="http://schemas.microsoft.com/office/drawing/2014/main" id="{D06822A2-3074-DE89-1450-160B49B110C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4498176" y="8262594"/>
            <a:ext cx="8915400" cy="1576504"/>
          </a:xfrm>
          <a:prstGeom prst="rect">
            <a:avLst/>
          </a:prstGeom>
        </p:spPr>
      </p:pic>
      <p:sp>
        <p:nvSpPr>
          <p:cNvPr id="51" name="Text Placeholder 12">
            <a:extLst>
              <a:ext uri="{FF2B5EF4-FFF2-40B4-BE49-F238E27FC236}">
                <a16:creationId xmlns:a16="http://schemas.microsoft.com/office/drawing/2014/main" id="{F8719AC5-AD3D-E896-FCDE-4833A5AB4F72}"/>
              </a:ext>
            </a:extLst>
          </p:cNvPr>
          <p:cNvSpPr txBox="1">
            <a:spLocks/>
          </p:cNvSpPr>
          <p:nvPr/>
        </p:nvSpPr>
        <p:spPr>
          <a:xfrm>
            <a:off x="25813713" y="4741333"/>
            <a:ext cx="11887200" cy="1185333"/>
          </a:xfrm>
          <a:prstGeom prst="rect">
            <a:avLst/>
          </a:prstGeom>
          <a:solidFill>
            <a:srgbClr val="1A4BA9"/>
          </a:solidFill>
          <a:ln>
            <a:solidFill>
              <a:srgbClr val="09306B"/>
            </a:solidFill>
          </a:ln>
        </p:spPr>
        <p:txBody>
          <a:bodyPr vert="horz"/>
          <a:lstStyle>
            <a:lvl1pPr marL="0" indent="0" algn="l" defTabSz="3881487" rtl="0" eaLnBrk="1" latinLnBrk="0" hangingPunct="1">
              <a:spcBef>
                <a:spcPct val="20000"/>
              </a:spcBef>
              <a:buFont typeface="Arial" pitchFamily="34" charset="0"/>
              <a:buNone/>
              <a:defRPr sz="4572" b="1" kern="1200" baseline="0">
                <a:solidFill>
                  <a:schemeClr val="bg1"/>
                </a:solidFill>
                <a:latin typeface="Arial"/>
                <a:ea typeface="+mn-ea"/>
                <a:cs typeface="Arial"/>
              </a:defRPr>
            </a:lvl1pPr>
            <a:lvl2pPr marL="3153709" indent="-1212965" algn="l" defTabSz="3881487" rtl="0" eaLnBrk="1" latinLnBrk="0" hangingPunct="1">
              <a:spcBef>
                <a:spcPct val="20000"/>
              </a:spcBef>
              <a:buFont typeface="Arial" pitchFamily="34" charset="0"/>
              <a:buChar char="–"/>
              <a:defRPr sz="11810" kern="1200">
                <a:solidFill>
                  <a:schemeClr val="tx1"/>
                </a:solidFill>
                <a:latin typeface="+mn-lt"/>
                <a:ea typeface="+mn-ea"/>
                <a:cs typeface="+mn-cs"/>
              </a:defRPr>
            </a:lvl2pPr>
            <a:lvl3pPr marL="4851861" indent="-970372" algn="l" defTabSz="3881487" rtl="0" eaLnBrk="1" latinLnBrk="0" hangingPunct="1">
              <a:spcBef>
                <a:spcPct val="20000"/>
              </a:spcBef>
              <a:buFont typeface="Arial" pitchFamily="34" charset="0"/>
              <a:buChar char="•"/>
              <a:defRPr sz="10095" kern="120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t>Illustrative Example</a:t>
            </a:r>
          </a:p>
        </p:txBody>
      </p:sp>
      <p:sp>
        <p:nvSpPr>
          <p:cNvPr id="53" name="Text Placeholder 12">
            <a:extLst>
              <a:ext uri="{FF2B5EF4-FFF2-40B4-BE49-F238E27FC236}">
                <a16:creationId xmlns:a16="http://schemas.microsoft.com/office/drawing/2014/main" id="{9814510D-EA90-DC0B-3362-1A7191D47870}"/>
              </a:ext>
            </a:extLst>
          </p:cNvPr>
          <p:cNvSpPr txBox="1">
            <a:spLocks/>
          </p:cNvSpPr>
          <p:nvPr/>
        </p:nvSpPr>
        <p:spPr>
          <a:xfrm>
            <a:off x="25901073" y="10499058"/>
            <a:ext cx="11887200" cy="1185333"/>
          </a:xfrm>
          <a:prstGeom prst="rect">
            <a:avLst/>
          </a:prstGeom>
          <a:solidFill>
            <a:srgbClr val="1A4BA9"/>
          </a:solidFill>
          <a:ln>
            <a:solidFill>
              <a:srgbClr val="09306B"/>
            </a:solidFill>
          </a:ln>
        </p:spPr>
        <p:txBody>
          <a:bodyPr vert="horz"/>
          <a:lstStyle>
            <a:lvl1pPr marL="0" indent="0" algn="l" defTabSz="3881487" rtl="0" eaLnBrk="1" latinLnBrk="0" hangingPunct="1">
              <a:spcBef>
                <a:spcPct val="20000"/>
              </a:spcBef>
              <a:buFont typeface="Arial" pitchFamily="34" charset="0"/>
              <a:buNone/>
              <a:defRPr sz="4572" b="1" kern="1200" baseline="0">
                <a:solidFill>
                  <a:schemeClr val="bg1"/>
                </a:solidFill>
                <a:latin typeface="Arial"/>
                <a:ea typeface="+mn-ea"/>
                <a:cs typeface="Arial"/>
              </a:defRPr>
            </a:lvl1pPr>
            <a:lvl2pPr marL="3153709" indent="-1212965" algn="l" defTabSz="3881487" rtl="0" eaLnBrk="1" latinLnBrk="0" hangingPunct="1">
              <a:spcBef>
                <a:spcPct val="20000"/>
              </a:spcBef>
              <a:buFont typeface="Arial" pitchFamily="34" charset="0"/>
              <a:buChar char="–"/>
              <a:defRPr sz="11810" kern="1200">
                <a:solidFill>
                  <a:schemeClr val="tx1"/>
                </a:solidFill>
                <a:latin typeface="+mn-lt"/>
                <a:ea typeface="+mn-ea"/>
                <a:cs typeface="+mn-cs"/>
              </a:defRPr>
            </a:lvl2pPr>
            <a:lvl3pPr marL="4851861" indent="-970372" algn="l" defTabSz="3881487" rtl="0" eaLnBrk="1" latinLnBrk="0" hangingPunct="1">
              <a:spcBef>
                <a:spcPct val="20000"/>
              </a:spcBef>
              <a:buFont typeface="Arial" pitchFamily="34" charset="0"/>
              <a:buChar char="•"/>
              <a:defRPr sz="10095" kern="120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t>Results</a:t>
            </a:r>
          </a:p>
        </p:txBody>
      </p:sp>
      <p:sp>
        <p:nvSpPr>
          <p:cNvPr id="54" name="Text Placeholder 12">
            <a:extLst>
              <a:ext uri="{FF2B5EF4-FFF2-40B4-BE49-F238E27FC236}">
                <a16:creationId xmlns:a16="http://schemas.microsoft.com/office/drawing/2014/main" id="{E063DBAA-0F46-1E81-437A-C5C94671452F}"/>
              </a:ext>
            </a:extLst>
          </p:cNvPr>
          <p:cNvSpPr txBox="1">
            <a:spLocks/>
          </p:cNvSpPr>
          <p:nvPr/>
        </p:nvSpPr>
        <p:spPr>
          <a:xfrm>
            <a:off x="658803" y="32860006"/>
            <a:ext cx="24517677" cy="1185333"/>
          </a:xfrm>
          <a:prstGeom prst="rect">
            <a:avLst/>
          </a:prstGeom>
          <a:solidFill>
            <a:srgbClr val="1A4BA9"/>
          </a:solidFill>
          <a:ln>
            <a:solidFill>
              <a:srgbClr val="09306B"/>
            </a:solidFill>
          </a:ln>
        </p:spPr>
        <p:txBody>
          <a:bodyPr vert="horz"/>
          <a:lstStyle>
            <a:lvl1pPr marL="0" indent="0" algn="l" defTabSz="3881487" rtl="0" eaLnBrk="1" latinLnBrk="0" hangingPunct="1">
              <a:spcBef>
                <a:spcPct val="20000"/>
              </a:spcBef>
              <a:buFont typeface="Arial" pitchFamily="34" charset="0"/>
              <a:buNone/>
              <a:defRPr sz="4572" b="1" kern="1200" baseline="0">
                <a:solidFill>
                  <a:schemeClr val="bg1"/>
                </a:solidFill>
                <a:latin typeface="Arial"/>
                <a:ea typeface="+mn-ea"/>
                <a:cs typeface="Arial"/>
              </a:defRPr>
            </a:lvl1pPr>
            <a:lvl2pPr marL="3153709" indent="-1212965" algn="l" defTabSz="3881487" rtl="0" eaLnBrk="1" latinLnBrk="0" hangingPunct="1">
              <a:spcBef>
                <a:spcPct val="20000"/>
              </a:spcBef>
              <a:buFont typeface="Arial" pitchFamily="34" charset="0"/>
              <a:buChar char="–"/>
              <a:defRPr sz="11810" kern="1200">
                <a:solidFill>
                  <a:schemeClr val="tx1"/>
                </a:solidFill>
                <a:latin typeface="+mn-lt"/>
                <a:ea typeface="+mn-ea"/>
                <a:cs typeface="+mn-cs"/>
              </a:defRPr>
            </a:lvl2pPr>
            <a:lvl3pPr marL="4851861" indent="-970372" algn="l" defTabSz="3881487" rtl="0" eaLnBrk="1" latinLnBrk="0" hangingPunct="1">
              <a:spcBef>
                <a:spcPct val="20000"/>
              </a:spcBef>
              <a:buFont typeface="Arial" pitchFamily="34" charset="0"/>
              <a:buChar char="•"/>
              <a:defRPr sz="10095" kern="120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t>References</a:t>
            </a:r>
          </a:p>
        </p:txBody>
      </p:sp>
      <p:sp>
        <p:nvSpPr>
          <p:cNvPr id="3" name="Text Placeholder 3">
            <a:extLst>
              <a:ext uri="{FF2B5EF4-FFF2-40B4-BE49-F238E27FC236}">
                <a16:creationId xmlns:a16="http://schemas.microsoft.com/office/drawing/2014/main" id="{353DDB59-7BE3-DA46-FF0D-7E0D9FED5B81}"/>
              </a:ext>
            </a:extLst>
          </p:cNvPr>
          <p:cNvSpPr txBox="1">
            <a:spLocks/>
          </p:cNvSpPr>
          <p:nvPr/>
        </p:nvSpPr>
        <p:spPr>
          <a:xfrm>
            <a:off x="25789182" y="6146110"/>
            <a:ext cx="11887200" cy="2361488"/>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latin typeface="Arial" panose="020B0604020202020204" pitchFamily="34" charset="0"/>
                <a:cs typeface="Arial" panose="020B0604020202020204" pitchFamily="34" charset="0"/>
              </a:rPr>
              <a:t>Goal: to estimate prevalence of mental health and well-being among sexual minority men (SMM) using the </a:t>
            </a:r>
            <a:r>
              <a:rPr lang="en-US" b="1" dirty="0">
                <a:latin typeface="Arial" panose="020B0604020202020204" pitchFamily="34" charset="0"/>
                <a:cs typeface="Arial" panose="020B0604020202020204" pitchFamily="34" charset="0"/>
              </a:rPr>
              <a:t>2015-2019 Canadian Community Health Survey (CCHS)</a:t>
            </a:r>
            <a:r>
              <a:rPr lang="en-US" dirty="0">
                <a:latin typeface="Arial" panose="020B0604020202020204" pitchFamily="34" charset="0"/>
                <a:cs typeface="Arial" panose="020B0604020202020204" pitchFamily="34" charset="0"/>
              </a:rPr>
              <a:t>, a population-based survey from Statistics Canada and </a:t>
            </a:r>
            <a:r>
              <a:rPr lang="en-US" b="1" dirty="0">
                <a:latin typeface="Arial" panose="020B0604020202020204" pitchFamily="34" charset="0"/>
                <a:cs typeface="Arial" panose="020B0604020202020204" pitchFamily="34" charset="0"/>
              </a:rPr>
              <a:t>the 2019 Sex Now data, a non-probability, community-based survey for SMMs.</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pic>
        <p:nvPicPr>
          <p:cNvPr id="4" name="Picture 3" descr="Sex Now Survey - Community-Based Research Centre">
            <a:extLst>
              <a:ext uri="{FF2B5EF4-FFF2-40B4-BE49-F238E27FC236}">
                <a16:creationId xmlns:a16="http://schemas.microsoft.com/office/drawing/2014/main" id="{57C5535E-E317-3CB0-013E-819A4447B01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565961" y="8583371"/>
            <a:ext cx="1824326" cy="156370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PI7913 - Data and Statistics - Guides de recherche · Research guides at  University of Ottawa">
            <a:extLst>
              <a:ext uri="{FF2B5EF4-FFF2-40B4-BE49-F238E27FC236}">
                <a16:creationId xmlns:a16="http://schemas.microsoft.com/office/drawing/2014/main" id="{230EFA07-B92B-4C65-3054-E4A1BFFBD6D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3285207" y="8642874"/>
            <a:ext cx="1689958" cy="173124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8E291D1A-1327-A122-101E-44A1F60AB51C}"/>
              </a:ext>
            </a:extLst>
          </p:cNvPr>
          <p:cNvGraphicFramePr>
            <a:graphicFrameLocks noGrp="1"/>
          </p:cNvGraphicFramePr>
          <p:nvPr>
            <p:extLst>
              <p:ext uri="{D42A27DB-BD31-4B8C-83A1-F6EECF244321}">
                <p14:modId xmlns:p14="http://schemas.microsoft.com/office/powerpoint/2010/main" val="1880247979"/>
              </p:ext>
            </p:extLst>
          </p:nvPr>
        </p:nvGraphicFramePr>
        <p:xfrm>
          <a:off x="25960383" y="11987414"/>
          <a:ext cx="11850859" cy="4533367"/>
        </p:xfrm>
        <a:graphic>
          <a:graphicData uri="http://schemas.openxmlformats.org/drawingml/2006/table">
            <a:tbl>
              <a:tblPr firstRow="1" firstCol="1" bandRow="1">
                <a:tableStyleId>{5C22544A-7EE6-4342-B048-85BDC9FD1C3A}</a:tableStyleId>
              </a:tblPr>
              <a:tblGrid>
                <a:gridCol w="2764937">
                  <a:extLst>
                    <a:ext uri="{9D8B030D-6E8A-4147-A177-3AD203B41FA5}">
                      <a16:colId xmlns:a16="http://schemas.microsoft.com/office/drawing/2014/main" val="1881062432"/>
                    </a:ext>
                  </a:extLst>
                </a:gridCol>
                <a:gridCol w="3086656">
                  <a:extLst>
                    <a:ext uri="{9D8B030D-6E8A-4147-A177-3AD203B41FA5}">
                      <a16:colId xmlns:a16="http://schemas.microsoft.com/office/drawing/2014/main" val="968190595"/>
                    </a:ext>
                  </a:extLst>
                </a:gridCol>
                <a:gridCol w="2999633">
                  <a:extLst>
                    <a:ext uri="{9D8B030D-6E8A-4147-A177-3AD203B41FA5}">
                      <a16:colId xmlns:a16="http://schemas.microsoft.com/office/drawing/2014/main" val="1174352401"/>
                    </a:ext>
                  </a:extLst>
                </a:gridCol>
                <a:gridCol w="2999633">
                  <a:extLst>
                    <a:ext uri="{9D8B030D-6E8A-4147-A177-3AD203B41FA5}">
                      <a16:colId xmlns:a16="http://schemas.microsoft.com/office/drawing/2014/main" val="497966290"/>
                    </a:ext>
                  </a:extLst>
                </a:gridCol>
              </a:tblGrid>
              <a:tr h="826422">
                <a:tc>
                  <a:txBody>
                    <a:bodyPr/>
                    <a:lstStyle/>
                    <a:p>
                      <a:pPr marL="6350" marR="129540" indent="-6350" algn="l">
                        <a:lnSpc>
                          <a:spcPct val="107000"/>
                        </a:lnSpc>
                        <a:spcAft>
                          <a:spcPts val="800"/>
                        </a:spcAft>
                      </a:pPr>
                      <a:r>
                        <a:rPr lang="en-CA" sz="2400" kern="100" dirty="0">
                          <a:effectLst/>
                          <a:latin typeface="Arial" panose="020B0604020202020204" pitchFamily="34" charset="0"/>
                          <a:cs typeface="Arial" panose="020B0604020202020204" pitchFamily="34" charset="0"/>
                        </a:rPr>
                        <a:t> Case 1 – From the CCHS</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Naive, unweighted (95% CI) </a:t>
                      </a:r>
                      <a:r>
                        <a:rPr lang="en-CA" sz="2400" kern="100" baseline="30000" dirty="0">
                          <a:effectLst/>
                          <a:latin typeface="Arial" panose="020B0604020202020204" pitchFamily="34" charset="0"/>
                          <a:cs typeface="Arial" panose="020B0604020202020204" pitchFamily="34" charset="0"/>
                        </a:rPr>
                        <a:t>a</a:t>
                      </a:r>
                      <a:r>
                        <a:rPr lang="en-CA" sz="2400" kern="100" dirty="0">
                          <a:effectLst/>
                          <a:latin typeface="Arial" panose="020B0604020202020204" pitchFamily="34" charset="0"/>
                          <a:cs typeface="Arial" panose="020B0604020202020204" pitchFamily="34" charset="0"/>
                        </a:rPr>
                        <a:t> </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Survey-weighted (95% CI) </a:t>
                      </a:r>
                      <a:r>
                        <a:rPr lang="en-CA" sz="2400" kern="100" baseline="30000" dirty="0">
                          <a:effectLst/>
                          <a:latin typeface="Arial" panose="020B0604020202020204" pitchFamily="34" charset="0"/>
                          <a:cs typeface="Arial" panose="020B0604020202020204" pitchFamily="34" charset="0"/>
                        </a:rPr>
                        <a:t>b</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Two-step method (95% CI) </a:t>
                      </a:r>
                      <a:r>
                        <a:rPr lang="en-CA" sz="2400" kern="100" baseline="30000" dirty="0">
                          <a:effectLst/>
                          <a:latin typeface="Arial" panose="020B0604020202020204" pitchFamily="34" charset="0"/>
                          <a:cs typeface="Arial" panose="020B0604020202020204" pitchFamily="34" charset="0"/>
                        </a:rPr>
                        <a:t>c</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extLst>
                  <a:ext uri="{0D108BD9-81ED-4DB2-BD59-A6C34878D82A}">
                    <a16:rowId xmlns:a16="http://schemas.microsoft.com/office/drawing/2014/main" val="2327898583"/>
                  </a:ext>
                </a:extLst>
              </a:tr>
              <a:tr h="1227679">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Any reported mental health diagnosis</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20.92 (19.31, 22.77)</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19.97 (16.12, 23.80)</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tc>
                  <a:txBody>
                    <a:bodyPr/>
                    <a:lstStyle/>
                    <a:p>
                      <a:pPr marL="6350" marR="129540" indent="-6350" algn="l">
                        <a:lnSpc>
                          <a:spcPct val="107000"/>
                        </a:lnSpc>
                        <a:spcAft>
                          <a:spcPts val="450"/>
                        </a:spcAft>
                      </a:pPr>
                      <a:r>
                        <a:rPr lang="en-CA" sz="2400" kern="100">
                          <a:effectLst/>
                          <a:latin typeface="Arial" panose="020B0604020202020204" pitchFamily="34" charset="0"/>
                          <a:cs typeface="Arial" panose="020B0604020202020204" pitchFamily="34" charset="0"/>
                        </a:rPr>
                        <a:t>18.69 (14.73, 25.02)</a:t>
                      </a:r>
                      <a:endPar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extLst>
                  <a:ext uri="{0D108BD9-81ED-4DB2-BD59-A6C34878D82A}">
                    <a16:rowId xmlns:a16="http://schemas.microsoft.com/office/drawing/2014/main" val="3641662796"/>
                  </a:ext>
                </a:extLst>
              </a:tr>
              <a:tr h="826422">
                <a:tc>
                  <a:txBody>
                    <a:bodyPr/>
                    <a:lstStyle/>
                    <a:p>
                      <a:pPr marL="6350" marR="3683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Mental health service use</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14.32 (11.93, 16.08)</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15.83 (10.99, 21.47)</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tc>
                  <a:txBody>
                    <a:bodyPr/>
                    <a:lstStyle/>
                    <a:p>
                      <a:pPr marL="6350" marR="129540" indent="-6350" algn="l">
                        <a:lnSpc>
                          <a:spcPct val="107000"/>
                        </a:lnSpc>
                        <a:spcAft>
                          <a:spcPts val="450"/>
                        </a:spcAft>
                      </a:pPr>
                      <a:r>
                        <a:rPr lang="en-CA" sz="2400" kern="100">
                          <a:effectLst/>
                          <a:latin typeface="Arial" panose="020B0604020202020204" pitchFamily="34" charset="0"/>
                          <a:cs typeface="Arial" panose="020B0604020202020204" pitchFamily="34" charset="0"/>
                        </a:rPr>
                        <a:t>14.59 (10.37, 21.15)</a:t>
                      </a:r>
                      <a:endPar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extLst>
                  <a:ext uri="{0D108BD9-81ED-4DB2-BD59-A6C34878D82A}">
                    <a16:rowId xmlns:a16="http://schemas.microsoft.com/office/drawing/2014/main" val="913527579"/>
                  </a:ext>
                </a:extLst>
              </a:tr>
              <a:tr h="826422">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Self-rated mental health</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a:effectLst/>
                          <a:latin typeface="Arial" panose="020B0604020202020204" pitchFamily="34" charset="0"/>
                          <a:cs typeface="Arial" panose="020B0604020202020204" pitchFamily="34" charset="0"/>
                        </a:rPr>
                        <a:t>13.49 (12.06, 14.65)</a:t>
                      </a:r>
                      <a:endPar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13.40 (10.21, 17.92)</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12.60 (8.87, 17.86)</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nchor="ctr"/>
                </a:tc>
                <a:extLst>
                  <a:ext uri="{0D108BD9-81ED-4DB2-BD59-A6C34878D82A}">
                    <a16:rowId xmlns:a16="http://schemas.microsoft.com/office/drawing/2014/main" val="795263997"/>
                  </a:ext>
                </a:extLst>
              </a:tr>
              <a:tr h="826422">
                <a:tc>
                  <a:txBody>
                    <a:bodyPr/>
                    <a:lstStyle/>
                    <a:p>
                      <a:pPr marL="6350" marR="488950" indent="-6350" algn="l">
                        <a:lnSpc>
                          <a:spcPct val="107000"/>
                        </a:lnSpc>
                        <a:spcAft>
                          <a:spcPts val="450"/>
                        </a:spcAft>
                      </a:pPr>
                      <a:r>
                        <a:rPr lang="en-CA" sz="2400" kern="100" dirty="0">
                          <a:solidFill>
                            <a:schemeClr val="bg1"/>
                          </a:solidFill>
                          <a:effectLst/>
                          <a:latin typeface="Arial" panose="020B0604020202020204" pitchFamily="34" charset="0"/>
                          <a:ea typeface="Cambria" panose="02040503050406030204" pitchFamily="18" charset="0"/>
                          <a:cs typeface="Arial" panose="020B0604020202020204" pitchFamily="34" charset="0"/>
                        </a:rPr>
                        <a:t>Perceived life stress </a:t>
                      </a:r>
                      <a:r>
                        <a:rPr lang="en-CA" sz="2400" kern="100" baseline="30000" dirty="0">
                          <a:solidFill>
                            <a:schemeClr val="bg1"/>
                          </a:solidFill>
                          <a:effectLst/>
                          <a:latin typeface="Arial" panose="020B0604020202020204" pitchFamily="34" charset="0"/>
                          <a:ea typeface="Cambria" panose="02040503050406030204" pitchFamily="18" charset="0"/>
                          <a:cs typeface="Arial" panose="020B0604020202020204" pitchFamily="34" charset="0"/>
                        </a:rPr>
                        <a:t>e</a:t>
                      </a:r>
                      <a:endParaRPr lang="en-CA" sz="2400" kern="100" dirty="0">
                        <a:solidFill>
                          <a:schemeClr val="bg1"/>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rPr>
                        <a:t>23.53 (21.95, 25.25)</a:t>
                      </a:r>
                    </a:p>
                  </a:txBody>
                  <a:tcPr marL="78740" marR="73025" marT="20955" marB="0" anchor="ctr"/>
                </a:tc>
                <a:tc>
                  <a:txBody>
                    <a:bodyPr/>
                    <a:lstStyle/>
                    <a:p>
                      <a:pPr marL="6350" marR="129540" indent="-6350" algn="l">
                        <a:lnSpc>
                          <a:spcPct val="107000"/>
                        </a:lnSpc>
                        <a:spcAft>
                          <a:spcPts val="450"/>
                        </a:spcAft>
                      </a:pPr>
                      <a:r>
                        <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rPr>
                        <a:t>27.05 (22.76, 32.47)</a:t>
                      </a:r>
                    </a:p>
                  </a:txBody>
                  <a:tcPr marL="78740" marR="73025" marT="20955" marB="0" anchor="ctr"/>
                </a:tc>
                <a:tc>
                  <a:txBody>
                    <a:bodyPr/>
                    <a:lstStyle/>
                    <a:p>
                      <a:pPr marL="6350" marR="129540" indent="-6350" algn="l">
                        <a:lnSpc>
                          <a:spcPct val="107000"/>
                        </a:lnSpc>
                        <a:spcAft>
                          <a:spcPts val="450"/>
                        </a:spcAft>
                      </a:pPr>
                      <a:r>
                        <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rPr>
                        <a:t>26.16 (21.32, 32.50)</a:t>
                      </a:r>
                    </a:p>
                  </a:txBody>
                  <a:tcPr marL="78740" marR="73025" marT="20955" marB="0" anchor="ctr"/>
                </a:tc>
                <a:extLst>
                  <a:ext uri="{0D108BD9-81ED-4DB2-BD59-A6C34878D82A}">
                    <a16:rowId xmlns:a16="http://schemas.microsoft.com/office/drawing/2014/main" val="1437893618"/>
                  </a:ext>
                </a:extLst>
              </a:tr>
            </a:tbl>
          </a:graphicData>
        </a:graphic>
      </p:graphicFrame>
      <p:sp>
        <p:nvSpPr>
          <p:cNvPr id="10" name="Rectangle 1">
            <a:extLst>
              <a:ext uri="{FF2B5EF4-FFF2-40B4-BE49-F238E27FC236}">
                <a16:creationId xmlns:a16="http://schemas.microsoft.com/office/drawing/2014/main" id="{981BE084-2F38-B1F1-70BD-512E1D7FE67A}"/>
              </a:ext>
            </a:extLst>
          </p:cNvPr>
          <p:cNvSpPr>
            <a:spLocks noChangeArrowheads="1"/>
          </p:cNvSpPr>
          <p:nvPr/>
        </p:nvSpPr>
        <p:spPr bwMode="auto">
          <a:xfrm>
            <a:off x="15772765" y="26807217"/>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5" name="Table 14">
            <a:extLst>
              <a:ext uri="{FF2B5EF4-FFF2-40B4-BE49-F238E27FC236}">
                <a16:creationId xmlns:a16="http://schemas.microsoft.com/office/drawing/2014/main" id="{9DBEB070-8A83-C3C3-3CB9-899247B43E1B}"/>
              </a:ext>
            </a:extLst>
          </p:cNvPr>
          <p:cNvGraphicFramePr>
            <a:graphicFrameLocks noGrp="1"/>
          </p:cNvGraphicFramePr>
          <p:nvPr>
            <p:extLst>
              <p:ext uri="{D42A27DB-BD31-4B8C-83A1-F6EECF244321}">
                <p14:modId xmlns:p14="http://schemas.microsoft.com/office/powerpoint/2010/main" val="1378553252"/>
              </p:ext>
            </p:extLst>
          </p:nvPr>
        </p:nvGraphicFramePr>
        <p:xfrm>
          <a:off x="25960383" y="16925664"/>
          <a:ext cx="11850859" cy="4533367"/>
        </p:xfrm>
        <a:graphic>
          <a:graphicData uri="http://schemas.openxmlformats.org/drawingml/2006/table">
            <a:tbl>
              <a:tblPr firstRow="1" firstCol="1" bandRow="1">
                <a:tableStyleId>{5C22544A-7EE6-4342-B048-85BDC9FD1C3A}</a:tableStyleId>
              </a:tblPr>
              <a:tblGrid>
                <a:gridCol w="2764937">
                  <a:extLst>
                    <a:ext uri="{9D8B030D-6E8A-4147-A177-3AD203B41FA5}">
                      <a16:colId xmlns:a16="http://schemas.microsoft.com/office/drawing/2014/main" val="1881062432"/>
                    </a:ext>
                  </a:extLst>
                </a:gridCol>
                <a:gridCol w="3086656">
                  <a:extLst>
                    <a:ext uri="{9D8B030D-6E8A-4147-A177-3AD203B41FA5}">
                      <a16:colId xmlns:a16="http://schemas.microsoft.com/office/drawing/2014/main" val="968190595"/>
                    </a:ext>
                  </a:extLst>
                </a:gridCol>
                <a:gridCol w="2999633">
                  <a:extLst>
                    <a:ext uri="{9D8B030D-6E8A-4147-A177-3AD203B41FA5}">
                      <a16:colId xmlns:a16="http://schemas.microsoft.com/office/drawing/2014/main" val="1174352401"/>
                    </a:ext>
                  </a:extLst>
                </a:gridCol>
                <a:gridCol w="2999633">
                  <a:extLst>
                    <a:ext uri="{9D8B030D-6E8A-4147-A177-3AD203B41FA5}">
                      <a16:colId xmlns:a16="http://schemas.microsoft.com/office/drawing/2014/main" val="497966290"/>
                    </a:ext>
                  </a:extLst>
                </a:gridCol>
              </a:tblGrid>
              <a:tr h="826422">
                <a:tc>
                  <a:txBody>
                    <a:bodyPr/>
                    <a:lstStyle/>
                    <a:p>
                      <a:pPr marL="6350" marR="129540" indent="-6350" algn="l">
                        <a:lnSpc>
                          <a:spcPct val="107000"/>
                        </a:lnSpc>
                        <a:spcAft>
                          <a:spcPts val="800"/>
                        </a:spcAft>
                      </a:pPr>
                      <a:r>
                        <a:rPr lang="en-CA" sz="2400" kern="100" dirty="0">
                          <a:effectLst/>
                          <a:latin typeface="Arial" panose="020B0604020202020204" pitchFamily="34" charset="0"/>
                          <a:cs typeface="Arial" panose="020B0604020202020204" pitchFamily="34" charset="0"/>
                        </a:rPr>
                        <a:t> Case 2 – From Sex Now</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Naive, unweighted (95% CI) </a:t>
                      </a:r>
                      <a:r>
                        <a:rPr lang="en-CA" sz="2400" kern="100" baseline="30000" dirty="0">
                          <a:effectLst/>
                          <a:latin typeface="Arial" panose="020B0604020202020204" pitchFamily="34" charset="0"/>
                          <a:cs typeface="Arial" panose="020B0604020202020204" pitchFamily="34" charset="0"/>
                        </a:rPr>
                        <a:t>a</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ALP-weighted (95% CI) </a:t>
                      </a:r>
                      <a:r>
                        <a:rPr lang="en-CA" sz="2400" kern="100" baseline="30000" dirty="0">
                          <a:effectLst/>
                          <a:latin typeface="Arial" panose="020B0604020202020204" pitchFamily="34" charset="0"/>
                          <a:cs typeface="Arial" panose="020B0604020202020204" pitchFamily="34" charset="0"/>
                        </a:rPr>
                        <a:t>d</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Two-step method (95% CI) </a:t>
                      </a:r>
                      <a:r>
                        <a:rPr lang="en-CA" sz="2400" kern="100" baseline="30000" dirty="0">
                          <a:effectLst/>
                          <a:latin typeface="Arial" panose="020B0604020202020204" pitchFamily="34" charset="0"/>
                          <a:cs typeface="Arial" panose="020B0604020202020204" pitchFamily="34" charset="0"/>
                        </a:rPr>
                        <a:t>c</a:t>
                      </a:r>
                      <a:endParaRPr lang="en-CA" sz="2400" kern="100" baseline="300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extLst>
                  <a:ext uri="{0D108BD9-81ED-4DB2-BD59-A6C34878D82A}">
                    <a16:rowId xmlns:a16="http://schemas.microsoft.com/office/drawing/2014/main" val="2327898583"/>
                  </a:ext>
                </a:extLst>
              </a:tr>
              <a:tr h="1227679">
                <a:tc>
                  <a:txBody>
                    <a:bodyPr/>
                    <a:lstStyle/>
                    <a:p>
                      <a:pPr marL="6350" marR="129540" indent="-6350" algn="l">
                        <a:lnSpc>
                          <a:spcPct val="107000"/>
                        </a:lnSpc>
                        <a:spcAft>
                          <a:spcPts val="450"/>
                        </a:spcAft>
                      </a:pPr>
                      <a:r>
                        <a:rPr lang="en-CA" sz="2400" kern="100">
                          <a:effectLst/>
                          <a:latin typeface="Arial" panose="020B0604020202020204" pitchFamily="34" charset="0"/>
                          <a:cs typeface="Arial" panose="020B0604020202020204" pitchFamily="34" charset="0"/>
                        </a:rPr>
                        <a:t>Any reported mental health diagnosis</a:t>
                      </a:r>
                      <a:endPar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rPr>
                        <a:t>25.72 (24.78, 26.59)</a:t>
                      </a:r>
                    </a:p>
                  </a:txBody>
                  <a:tcPr marL="78740" marR="73025" marT="19685" marB="0" anchor="ctr"/>
                </a:tc>
                <a:tc>
                  <a:txBody>
                    <a:bodyPr/>
                    <a:lstStyle/>
                    <a:p>
                      <a:pPr marL="6350" marR="129540" indent="-6350" algn="l">
                        <a:lnSpc>
                          <a:spcPct val="107000"/>
                        </a:lnSpc>
                        <a:spcAft>
                          <a:spcPts val="450"/>
                        </a:spcAft>
                      </a:pPr>
                      <a:r>
                        <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rPr>
                        <a:t>21.71 (19.17, 23.89)</a:t>
                      </a:r>
                    </a:p>
                  </a:txBody>
                  <a:tcPr marL="78740" marR="73025" marT="19685" marB="0" anchor="ctr"/>
                </a:tc>
                <a:tc>
                  <a:txBody>
                    <a:bodyPr/>
                    <a:lstStyle/>
                    <a:p>
                      <a:pPr marL="6350" marR="129540" indent="-6350" algn="l">
                        <a:lnSpc>
                          <a:spcPct val="107000"/>
                        </a:lnSpc>
                        <a:spcAft>
                          <a:spcPts val="450"/>
                        </a:spcAft>
                      </a:pPr>
                      <a:r>
                        <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rPr>
                        <a:t>21.59 (19.22, 23.92)</a:t>
                      </a:r>
                    </a:p>
                  </a:txBody>
                  <a:tcPr marL="78740" marR="73025" marT="19685" marB="0" anchor="ctr"/>
                </a:tc>
                <a:extLst>
                  <a:ext uri="{0D108BD9-81ED-4DB2-BD59-A6C34878D82A}">
                    <a16:rowId xmlns:a16="http://schemas.microsoft.com/office/drawing/2014/main" val="3641662796"/>
                  </a:ext>
                </a:extLst>
              </a:tr>
              <a:tr h="826422">
                <a:tc>
                  <a:txBody>
                    <a:bodyPr/>
                    <a:lstStyle/>
                    <a:p>
                      <a:pPr marL="6350" marR="3683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Mental health service use</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rPr>
                        <a:t>26.45 (25.46, 27.57)</a:t>
                      </a:r>
                    </a:p>
                  </a:txBody>
                  <a:tcPr marL="78740" marR="73025" marT="19685" marB="0" anchor="ctr"/>
                </a:tc>
                <a:tc>
                  <a:txBody>
                    <a:bodyPr/>
                    <a:lstStyle/>
                    <a:p>
                      <a:pPr marL="6350" marR="129540" indent="-6350" algn="l">
                        <a:lnSpc>
                          <a:spcPct val="107000"/>
                        </a:lnSpc>
                        <a:spcAft>
                          <a:spcPts val="450"/>
                        </a:spcAft>
                      </a:pPr>
                      <a:r>
                        <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rPr>
                        <a:t>24.54 (22.45, 25.85)</a:t>
                      </a:r>
                    </a:p>
                  </a:txBody>
                  <a:tcPr marL="78740" marR="73025" marT="19685" marB="0" anchor="ctr"/>
                </a:tc>
                <a:tc>
                  <a:txBody>
                    <a:bodyPr/>
                    <a:lstStyle/>
                    <a:p>
                      <a:pPr marL="6350" marR="129540" indent="-6350" algn="l">
                        <a:lnSpc>
                          <a:spcPct val="107000"/>
                        </a:lnSpc>
                        <a:spcAft>
                          <a:spcPts val="450"/>
                        </a:spcAft>
                      </a:pPr>
                      <a:r>
                        <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rPr>
                        <a:t>24.27 (22.41, 26.14)</a:t>
                      </a:r>
                    </a:p>
                  </a:txBody>
                  <a:tcPr marL="78740" marR="73025" marT="19685" marB="0" anchor="ctr"/>
                </a:tc>
                <a:extLst>
                  <a:ext uri="{0D108BD9-81ED-4DB2-BD59-A6C34878D82A}">
                    <a16:rowId xmlns:a16="http://schemas.microsoft.com/office/drawing/2014/main" val="913527579"/>
                  </a:ext>
                </a:extLst>
              </a:tr>
              <a:tr h="826422">
                <a:tc>
                  <a:txBody>
                    <a:bodyPr/>
                    <a:lstStyle/>
                    <a:p>
                      <a:pPr marL="6350" marR="129540" indent="-6350" algn="l">
                        <a:lnSpc>
                          <a:spcPct val="107000"/>
                        </a:lnSpc>
                        <a:spcAft>
                          <a:spcPts val="450"/>
                        </a:spcAft>
                      </a:pPr>
                      <a:r>
                        <a:rPr lang="en-CA" sz="2400" kern="100" dirty="0">
                          <a:effectLst/>
                          <a:latin typeface="Arial" panose="020B0604020202020204" pitchFamily="34" charset="0"/>
                          <a:cs typeface="Arial" panose="020B0604020202020204" pitchFamily="34" charset="0"/>
                        </a:rPr>
                        <a:t>Self-rated mental health</a:t>
                      </a:r>
                      <a:endPar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rPr>
                        <a:t>27.59 (26.55, 28.77)</a:t>
                      </a:r>
                    </a:p>
                  </a:txBody>
                  <a:tcPr marL="78740" marR="73025" marT="19685" marB="0" anchor="ctr"/>
                </a:tc>
                <a:tc>
                  <a:txBody>
                    <a:bodyPr/>
                    <a:lstStyle/>
                    <a:p>
                      <a:pPr marL="6350" marR="129540" indent="-6350" algn="l">
                        <a:lnSpc>
                          <a:spcPct val="107000"/>
                        </a:lnSpc>
                        <a:spcAft>
                          <a:spcPts val="450"/>
                        </a:spcAft>
                      </a:pPr>
                      <a:r>
                        <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rPr>
                        <a:t>23.68 (21.72, 26.34)</a:t>
                      </a:r>
                    </a:p>
                  </a:txBody>
                  <a:tcPr marL="78740" marR="73025" marT="19685" marB="0" anchor="ctr"/>
                </a:tc>
                <a:tc>
                  <a:txBody>
                    <a:bodyPr/>
                    <a:lstStyle/>
                    <a:p>
                      <a:pPr marL="6350" marR="129540" indent="-6350" algn="l">
                        <a:lnSpc>
                          <a:spcPct val="107000"/>
                        </a:lnSpc>
                        <a:spcAft>
                          <a:spcPts val="450"/>
                        </a:spcAft>
                      </a:pPr>
                      <a:r>
                        <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rPr>
                        <a:t>23.75 (21.14, 26.37)</a:t>
                      </a:r>
                    </a:p>
                  </a:txBody>
                  <a:tcPr marL="78740" marR="73025" marT="19685" marB="0" anchor="ctr"/>
                </a:tc>
                <a:extLst>
                  <a:ext uri="{0D108BD9-81ED-4DB2-BD59-A6C34878D82A}">
                    <a16:rowId xmlns:a16="http://schemas.microsoft.com/office/drawing/2014/main" val="795263997"/>
                  </a:ext>
                </a:extLst>
              </a:tr>
              <a:tr h="826422">
                <a:tc>
                  <a:txBody>
                    <a:bodyPr/>
                    <a:lstStyle/>
                    <a:p>
                      <a:pPr marL="6350" marR="488950" indent="-6350" algn="l">
                        <a:lnSpc>
                          <a:spcPct val="107000"/>
                        </a:lnSpc>
                        <a:spcAft>
                          <a:spcPts val="450"/>
                        </a:spcAft>
                      </a:pPr>
                      <a:r>
                        <a:rPr lang="en-CA" sz="2400" kern="100" dirty="0">
                          <a:solidFill>
                            <a:schemeClr val="bg1"/>
                          </a:solidFill>
                          <a:effectLst/>
                          <a:latin typeface="Arial" panose="020B0604020202020204" pitchFamily="34" charset="0"/>
                          <a:ea typeface="Cambria" panose="02040503050406030204" pitchFamily="18" charset="0"/>
                          <a:cs typeface="Arial" panose="020B0604020202020204" pitchFamily="34" charset="0"/>
                        </a:rPr>
                        <a:t>Loneliness </a:t>
                      </a:r>
                      <a:r>
                        <a:rPr lang="en-CA" sz="2400" kern="100" baseline="30000" dirty="0">
                          <a:solidFill>
                            <a:schemeClr val="bg1"/>
                          </a:solidFill>
                          <a:effectLst/>
                          <a:latin typeface="Arial" panose="020B0604020202020204" pitchFamily="34" charset="0"/>
                          <a:ea typeface="Cambria" panose="02040503050406030204" pitchFamily="18" charset="0"/>
                          <a:cs typeface="Arial" panose="020B0604020202020204" pitchFamily="34" charset="0"/>
                        </a:rPr>
                        <a:t>f</a:t>
                      </a:r>
                      <a:endParaRPr lang="en-CA" sz="2400" kern="100" dirty="0">
                        <a:solidFill>
                          <a:schemeClr val="bg1"/>
                        </a:solidFill>
                        <a:effectLst/>
                        <a:latin typeface="Arial" panose="020B0604020202020204" pitchFamily="34" charset="0"/>
                        <a:ea typeface="Cambria" panose="02040503050406030204" pitchFamily="18" charset="0"/>
                        <a:cs typeface="Arial" panose="020B0604020202020204" pitchFamily="34" charset="0"/>
                      </a:endParaRPr>
                    </a:p>
                  </a:txBody>
                  <a:tcPr marL="78740" marR="73025" marT="20955" marB="0">
                    <a:solidFill>
                      <a:srgbClr val="1A4BA9"/>
                    </a:solidFill>
                  </a:tcPr>
                </a:tc>
                <a:tc>
                  <a:txBody>
                    <a:bodyPr/>
                    <a:lstStyle/>
                    <a:p>
                      <a:pPr marL="6350" marR="129540" indent="-6350" algn="l">
                        <a:lnSpc>
                          <a:spcPct val="107000"/>
                        </a:lnSpc>
                        <a:spcAft>
                          <a:spcPts val="450"/>
                        </a:spcAft>
                      </a:pPr>
                      <a:r>
                        <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rPr>
                        <a:t>51.25 (50.23, 52.36)</a:t>
                      </a:r>
                    </a:p>
                  </a:txBody>
                  <a:tcPr marL="78740" marR="73025" marT="19685" marB="0"/>
                </a:tc>
                <a:tc>
                  <a:txBody>
                    <a:bodyPr/>
                    <a:lstStyle/>
                    <a:p>
                      <a:pPr marL="6350" marR="129540" indent="-6350" algn="l">
                        <a:lnSpc>
                          <a:spcPct val="107000"/>
                        </a:lnSpc>
                        <a:spcAft>
                          <a:spcPts val="450"/>
                        </a:spcAft>
                      </a:pPr>
                      <a:r>
                        <a:rPr lang="en-CA" sz="2400" kern="100">
                          <a:solidFill>
                            <a:srgbClr val="000000"/>
                          </a:solidFill>
                          <a:effectLst/>
                          <a:latin typeface="Arial" panose="020B0604020202020204" pitchFamily="34" charset="0"/>
                          <a:ea typeface="Cambria" panose="02040503050406030204" pitchFamily="18" charset="0"/>
                          <a:cs typeface="Arial" panose="020B0604020202020204" pitchFamily="34" charset="0"/>
                        </a:rPr>
                        <a:t>46.93 (44.73, 50.59)</a:t>
                      </a:r>
                    </a:p>
                  </a:txBody>
                  <a:tcPr marL="78740" marR="73025" marT="19685" marB="0"/>
                </a:tc>
                <a:tc>
                  <a:txBody>
                    <a:bodyPr/>
                    <a:lstStyle/>
                    <a:p>
                      <a:pPr marL="6350" marR="129540" indent="-6350" algn="l">
                        <a:lnSpc>
                          <a:spcPct val="107000"/>
                        </a:lnSpc>
                        <a:spcAft>
                          <a:spcPts val="450"/>
                        </a:spcAft>
                      </a:pPr>
                      <a:r>
                        <a:rPr lang="en-CA" sz="2400" kern="100" dirty="0">
                          <a:solidFill>
                            <a:srgbClr val="000000"/>
                          </a:solidFill>
                          <a:effectLst/>
                          <a:latin typeface="Arial" panose="020B0604020202020204" pitchFamily="34" charset="0"/>
                          <a:ea typeface="Cambria" panose="02040503050406030204" pitchFamily="18" charset="0"/>
                          <a:cs typeface="Arial" panose="020B0604020202020204" pitchFamily="34" charset="0"/>
                        </a:rPr>
                        <a:t>47.11 (44.29, 49.93)</a:t>
                      </a:r>
                    </a:p>
                  </a:txBody>
                  <a:tcPr marL="78740" marR="73025" marT="19685" marB="0"/>
                </a:tc>
                <a:extLst>
                  <a:ext uri="{0D108BD9-81ED-4DB2-BD59-A6C34878D82A}">
                    <a16:rowId xmlns:a16="http://schemas.microsoft.com/office/drawing/2014/main" val="1437893618"/>
                  </a:ext>
                </a:extLst>
              </a:tr>
            </a:tbl>
          </a:graphicData>
        </a:graphic>
      </p:graphicFrame>
      <p:sp>
        <p:nvSpPr>
          <p:cNvPr id="16" name="Text Placeholder 3">
            <a:extLst>
              <a:ext uri="{FF2B5EF4-FFF2-40B4-BE49-F238E27FC236}">
                <a16:creationId xmlns:a16="http://schemas.microsoft.com/office/drawing/2014/main" id="{1094395A-1CDE-68BC-4000-9F4DD2F92871}"/>
              </a:ext>
            </a:extLst>
          </p:cNvPr>
          <p:cNvSpPr txBox="1">
            <a:spLocks/>
          </p:cNvSpPr>
          <p:nvPr/>
        </p:nvSpPr>
        <p:spPr>
          <a:xfrm>
            <a:off x="25960383" y="21794123"/>
            <a:ext cx="11887200" cy="843496"/>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sz="1800" dirty="0"/>
              <a:t>a. Naïve, unweighted estimate with no weights from either CCHS or Sex Now; b. Survey weighted estimates using Statistics Canada weights; c. Two step methods proposed in this poster.; d. ALP weighted method only; e. only asked in CCHS; f. only asked in Sex Now. 95% were calculated using the bootstrap</a:t>
            </a:r>
          </a:p>
          <a:p>
            <a:endParaRPr lang="en-US" sz="1800" dirty="0"/>
          </a:p>
          <a:p>
            <a:endParaRPr lang="en-US" sz="1800" dirty="0"/>
          </a:p>
        </p:txBody>
      </p:sp>
      <p:sp>
        <p:nvSpPr>
          <p:cNvPr id="17" name="Text Placeholder 3">
            <a:extLst>
              <a:ext uri="{FF2B5EF4-FFF2-40B4-BE49-F238E27FC236}">
                <a16:creationId xmlns:a16="http://schemas.microsoft.com/office/drawing/2014/main" id="{126F4BF8-C911-5E00-7895-5290A4E15B83}"/>
              </a:ext>
            </a:extLst>
          </p:cNvPr>
          <p:cNvSpPr txBox="1">
            <a:spLocks/>
          </p:cNvSpPr>
          <p:nvPr/>
        </p:nvSpPr>
        <p:spPr>
          <a:xfrm>
            <a:off x="25853559" y="25130645"/>
            <a:ext cx="11887200" cy="2361488"/>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endParaRPr lang="en-US" dirty="0"/>
          </a:p>
          <a:p>
            <a:endParaRPr lang="en-US" dirty="0"/>
          </a:p>
        </p:txBody>
      </p:sp>
      <p:sp>
        <p:nvSpPr>
          <p:cNvPr id="18" name="Text Placeholder 3">
            <a:extLst>
              <a:ext uri="{FF2B5EF4-FFF2-40B4-BE49-F238E27FC236}">
                <a16:creationId xmlns:a16="http://schemas.microsoft.com/office/drawing/2014/main" id="{DCF426D8-F8B7-F5F0-6A53-568D13D6AE8E}"/>
              </a:ext>
            </a:extLst>
          </p:cNvPr>
          <p:cNvSpPr txBox="1">
            <a:spLocks/>
          </p:cNvSpPr>
          <p:nvPr/>
        </p:nvSpPr>
        <p:spPr>
          <a:xfrm>
            <a:off x="25960383" y="24667436"/>
            <a:ext cx="11887200" cy="3852333"/>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pPr marL="457200" indent="-457200">
              <a:buFont typeface="Arial" panose="020B0604020202020204" pitchFamily="34" charset="0"/>
              <a:buChar char="•"/>
            </a:pPr>
            <a:r>
              <a:rPr lang="en-US" dirty="0"/>
              <a:t>Method can be applied in other similar situations with other hard to reach populations. Point estimates should be reliable under theoretical assumptions of the models which might not be met.</a:t>
            </a:r>
          </a:p>
          <a:p>
            <a:pPr marL="457200" indent="-457200">
              <a:buFont typeface="Arial" panose="020B0604020202020204" pitchFamily="34" charset="0"/>
              <a:buChar char="•"/>
            </a:pPr>
            <a:r>
              <a:rPr lang="en-US" dirty="0"/>
              <a:t>No strong differences between the naive estimates and the ones after the two-step methods were applied, disclosure and mental health might not be as strongly associated as initially expected.</a:t>
            </a:r>
          </a:p>
          <a:p>
            <a:pPr marL="457200" indent="-457200">
              <a:buFont typeface="Arial" panose="020B0604020202020204" pitchFamily="34" charset="0"/>
              <a:buChar char="•"/>
            </a:pPr>
            <a:r>
              <a:rPr lang="en-US" dirty="0"/>
              <a:t>Simulations studies might be required to rule out other sources of errors under no violation of assumptions. </a:t>
            </a:r>
          </a:p>
          <a:p>
            <a:pPr marL="457200" indent="-457200">
              <a:buFont typeface="Arial" panose="020B0604020202020204" pitchFamily="34" charset="0"/>
              <a:buChar char="•"/>
            </a:pPr>
            <a:endParaRPr lang="en-US" dirty="0"/>
          </a:p>
          <a:p>
            <a:endParaRPr lang="en-US" dirty="0"/>
          </a:p>
          <a:p>
            <a:endParaRPr lang="en-US" dirty="0"/>
          </a:p>
        </p:txBody>
      </p:sp>
      <p:pic>
        <p:nvPicPr>
          <p:cNvPr id="20" name="Picture 19" descr="A logo with a couple of people and leaves&#10;&#10;Description automatically generated">
            <a:extLst>
              <a:ext uri="{FF2B5EF4-FFF2-40B4-BE49-F238E27FC236}">
                <a16:creationId xmlns:a16="http://schemas.microsoft.com/office/drawing/2014/main" id="{9C3C1F16-77ED-2E0A-4D56-A58C0C7FBF2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2500544" y="34614028"/>
            <a:ext cx="1422400" cy="1028700"/>
          </a:xfrm>
          <a:prstGeom prst="rect">
            <a:avLst/>
          </a:prstGeom>
        </p:spPr>
      </p:pic>
      <p:pic>
        <p:nvPicPr>
          <p:cNvPr id="24" name="Picture 23" descr="A logo for a college&#10;&#10;Description automatically generated">
            <a:extLst>
              <a:ext uri="{FF2B5EF4-FFF2-40B4-BE49-F238E27FC236}">
                <a16:creationId xmlns:a16="http://schemas.microsoft.com/office/drawing/2014/main" id="{9C57DC17-03EA-C921-ED3C-DE8FFDF34FF0}"/>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0175274" y="34345122"/>
            <a:ext cx="1663700" cy="1168400"/>
          </a:xfrm>
          <a:prstGeom prst="rect">
            <a:avLst/>
          </a:prstGeom>
        </p:spPr>
      </p:pic>
      <p:sp>
        <p:nvSpPr>
          <p:cNvPr id="25" name="Text Placeholder 3">
            <a:extLst>
              <a:ext uri="{FF2B5EF4-FFF2-40B4-BE49-F238E27FC236}">
                <a16:creationId xmlns:a16="http://schemas.microsoft.com/office/drawing/2014/main" id="{C8E2D281-F1AD-B07F-DF2E-88AFBAD7C1D8}"/>
              </a:ext>
            </a:extLst>
          </p:cNvPr>
          <p:cNvSpPr txBox="1">
            <a:spLocks/>
          </p:cNvSpPr>
          <p:nvPr/>
        </p:nvSpPr>
        <p:spPr>
          <a:xfrm>
            <a:off x="679824" y="34275370"/>
            <a:ext cx="24517677" cy="1822352"/>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pPr marL="457200" marR="120015" lvl="0" indent="-457200" algn="just" fontAlgn="base">
              <a:spcAft>
                <a:spcPts val="450"/>
              </a:spcAft>
              <a:buClr>
                <a:srgbClr val="000000"/>
              </a:buClr>
              <a:buSzPct val="100000"/>
              <a:buFont typeface="+mj-lt"/>
              <a:buAutoNum type="arabicPeriod"/>
            </a:pPr>
            <a:r>
              <a:rPr lang="en-CA" sz="2000" u="none" strike="noStrike" kern="100" dirty="0">
                <a:solidFill>
                  <a:srgbClr val="000000"/>
                </a:solidFill>
                <a:effectLst/>
                <a:uFill>
                  <a:solidFill>
                    <a:srgbClr val="000000"/>
                  </a:solidFill>
                </a:uFill>
                <a:latin typeface="Arial" panose="020B0604020202020204" pitchFamily="34" charset="0"/>
                <a:ea typeface="Cambria" panose="02040503050406030204" pitchFamily="18" charset="0"/>
                <a:cs typeface="Arial" panose="020B0604020202020204" pitchFamily="34" charset="0"/>
              </a:rPr>
              <a:t>Rubin DB. Multiple imputation for nonresponse in surveys. Wiley series in probability and mathematical statistics. New York: Wiley, 1987.</a:t>
            </a:r>
          </a:p>
          <a:p>
            <a:pPr marL="457200" marR="120015" lvl="0" indent="-457200" algn="just" fontAlgn="base">
              <a:spcAft>
                <a:spcPts val="450"/>
              </a:spcAft>
              <a:buClr>
                <a:srgbClr val="000000"/>
              </a:buClr>
              <a:buSzPct val="100000"/>
              <a:buFont typeface="+mj-lt"/>
              <a:buAutoNum type="arabicPeriod"/>
            </a:pPr>
            <a:r>
              <a:rPr lang="en-CA" sz="2000" u="none" strike="noStrike" kern="100" dirty="0">
                <a:solidFill>
                  <a:srgbClr val="000000"/>
                </a:solidFill>
                <a:effectLst/>
                <a:uFill>
                  <a:solidFill>
                    <a:srgbClr val="000000"/>
                  </a:solidFill>
                </a:uFill>
                <a:latin typeface="Arial" panose="020B0604020202020204" pitchFamily="34" charset="0"/>
                <a:ea typeface="Cambria" panose="02040503050406030204" pitchFamily="18" charset="0"/>
                <a:cs typeface="Arial" panose="020B0604020202020204" pitchFamily="34" charset="0"/>
              </a:rPr>
              <a:t>Wang L, Valliant R, and Li Y. Adjusted logistic propensity weighting methods for population inference using nonprobability volunteer-based cohort. Statistics in Medicine 2021;40:5237–50.</a:t>
            </a:r>
          </a:p>
          <a:p>
            <a:pPr marL="457200" marR="120015" lvl="0" indent="-457200" algn="just" fontAlgn="base">
              <a:spcAft>
                <a:spcPts val="450"/>
              </a:spcAft>
              <a:buClr>
                <a:srgbClr val="000000"/>
              </a:buClr>
              <a:buSzPct val="100000"/>
              <a:buFont typeface="+mj-lt"/>
              <a:buAutoNum type="arabicPeriod"/>
            </a:pPr>
            <a:r>
              <a:rPr lang="en-CA" sz="2000" u="none" strike="noStrike" kern="100" dirty="0">
                <a:solidFill>
                  <a:srgbClr val="000000"/>
                </a:solidFill>
                <a:effectLst/>
                <a:uFill>
                  <a:solidFill>
                    <a:srgbClr val="000000"/>
                  </a:solidFill>
                </a:uFill>
                <a:latin typeface="Arial" panose="020B0604020202020204" pitchFamily="34" charset="0"/>
                <a:ea typeface="Cambria" panose="02040503050406030204" pitchFamily="18" charset="0"/>
                <a:cs typeface="Arial" panose="020B0604020202020204" pitchFamily="34" charset="0"/>
              </a:rPr>
              <a:t>Dharma C, Smith P, Escobar M, et al. Improving prevalence estimates of mental health and well-being indicators among Sexual Minority Men: A Propensity Weighting Approach. American Journal of Epidemiology. American Journal of Epidemiology: in press. 2023.</a:t>
            </a:r>
          </a:p>
          <a:p>
            <a:pPr marL="457200" indent="-4572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
        <p:nvSpPr>
          <p:cNvPr id="12" name="Text Placeholder 3">
            <a:extLst>
              <a:ext uri="{FF2B5EF4-FFF2-40B4-BE49-F238E27FC236}">
                <a16:creationId xmlns:a16="http://schemas.microsoft.com/office/drawing/2014/main" id="{4DC1CBEA-B6A9-9030-361D-616B1857A439}"/>
              </a:ext>
            </a:extLst>
          </p:cNvPr>
          <p:cNvSpPr txBox="1">
            <a:spLocks/>
          </p:cNvSpPr>
          <p:nvPr/>
        </p:nvSpPr>
        <p:spPr>
          <a:xfrm>
            <a:off x="950236" y="35128378"/>
            <a:ext cx="24772435" cy="770288"/>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pPr marL="457200" indent="-4572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pic>
        <p:nvPicPr>
          <p:cNvPr id="23" name="Picture 22" descr="A qr code with a few black squares&#10;&#10;Description automatically generated">
            <a:extLst>
              <a:ext uri="{FF2B5EF4-FFF2-40B4-BE49-F238E27FC236}">
                <a16:creationId xmlns:a16="http://schemas.microsoft.com/office/drawing/2014/main" id="{0C44354A-BE70-A5F7-E2F5-D9FC40431B26}"/>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4935493" y="32732739"/>
            <a:ext cx="3085261" cy="3085261"/>
          </a:xfrm>
          <a:prstGeom prst="rect">
            <a:avLst/>
          </a:prstGeom>
        </p:spPr>
      </p:pic>
      <p:sp>
        <p:nvSpPr>
          <p:cNvPr id="28" name="Text Placeholder 12">
            <a:extLst>
              <a:ext uri="{FF2B5EF4-FFF2-40B4-BE49-F238E27FC236}">
                <a16:creationId xmlns:a16="http://schemas.microsoft.com/office/drawing/2014/main" id="{44772BF4-C674-9C85-3CAF-96D8296846FC}"/>
              </a:ext>
            </a:extLst>
          </p:cNvPr>
          <p:cNvSpPr txBox="1">
            <a:spLocks/>
          </p:cNvSpPr>
          <p:nvPr/>
        </p:nvSpPr>
        <p:spPr>
          <a:xfrm>
            <a:off x="25895374" y="29125472"/>
            <a:ext cx="11887200" cy="1185333"/>
          </a:xfrm>
          <a:prstGeom prst="rect">
            <a:avLst/>
          </a:prstGeom>
          <a:solidFill>
            <a:srgbClr val="1A4BA9"/>
          </a:solidFill>
          <a:ln>
            <a:solidFill>
              <a:srgbClr val="09306B"/>
            </a:solidFill>
          </a:ln>
        </p:spPr>
        <p:txBody>
          <a:bodyPr vert="horz"/>
          <a:lstStyle>
            <a:lvl1pPr marL="0" indent="0" algn="l" defTabSz="3881487" rtl="0" eaLnBrk="1" latinLnBrk="0" hangingPunct="1">
              <a:spcBef>
                <a:spcPct val="20000"/>
              </a:spcBef>
              <a:buFont typeface="Arial" pitchFamily="34" charset="0"/>
              <a:buNone/>
              <a:defRPr sz="4572" b="1" kern="1200" baseline="0">
                <a:solidFill>
                  <a:schemeClr val="bg1"/>
                </a:solidFill>
                <a:latin typeface="Arial"/>
                <a:ea typeface="+mn-ea"/>
                <a:cs typeface="Arial"/>
              </a:defRPr>
            </a:lvl1pPr>
            <a:lvl2pPr marL="3153709" indent="-1212965" algn="l" defTabSz="3881487" rtl="0" eaLnBrk="1" latinLnBrk="0" hangingPunct="1">
              <a:spcBef>
                <a:spcPct val="20000"/>
              </a:spcBef>
              <a:buFont typeface="Arial" pitchFamily="34" charset="0"/>
              <a:buChar char="–"/>
              <a:defRPr sz="11810" kern="1200">
                <a:solidFill>
                  <a:schemeClr val="tx1"/>
                </a:solidFill>
                <a:latin typeface="+mn-lt"/>
                <a:ea typeface="+mn-ea"/>
                <a:cs typeface="+mn-cs"/>
              </a:defRPr>
            </a:lvl2pPr>
            <a:lvl3pPr marL="4851861" indent="-970372" algn="l" defTabSz="3881487" rtl="0" eaLnBrk="1" latinLnBrk="0" hangingPunct="1">
              <a:spcBef>
                <a:spcPct val="20000"/>
              </a:spcBef>
              <a:buFont typeface="Arial" pitchFamily="34" charset="0"/>
              <a:buChar char="•"/>
              <a:defRPr sz="10095" kern="120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dirty="0"/>
              <a:t>Acknowledgement</a:t>
            </a:r>
          </a:p>
        </p:txBody>
      </p:sp>
      <p:sp>
        <p:nvSpPr>
          <p:cNvPr id="31" name="Text Placeholder 3">
            <a:extLst>
              <a:ext uri="{FF2B5EF4-FFF2-40B4-BE49-F238E27FC236}">
                <a16:creationId xmlns:a16="http://schemas.microsoft.com/office/drawing/2014/main" id="{F1D26A39-263A-154D-53C6-13D578E9C18D}"/>
              </a:ext>
            </a:extLst>
          </p:cNvPr>
          <p:cNvSpPr txBox="1">
            <a:spLocks/>
          </p:cNvSpPr>
          <p:nvPr/>
        </p:nvSpPr>
        <p:spPr>
          <a:xfrm>
            <a:off x="25960383" y="30586909"/>
            <a:ext cx="11887200" cy="3334823"/>
          </a:xfrm>
          <a:prstGeom prst="rect">
            <a:avLst/>
          </a:prstGeom>
        </p:spPr>
        <p:txBody>
          <a:bodyPr vert="horz"/>
          <a:lstStyle>
            <a:lvl1pPr marL="0"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1pPr>
            <a:lvl2pPr marL="441485"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2pPr>
            <a:lvl3pPr marL="858779" indent="0" algn="l" defTabSz="3881487" rtl="0" eaLnBrk="1" latinLnBrk="0" hangingPunct="1">
              <a:spcBef>
                <a:spcPct val="20000"/>
              </a:spcBef>
              <a:buFont typeface="Arial" pitchFamily="34" charset="0"/>
              <a:buNone/>
              <a:defRPr sz="3048" kern="1200" baseline="0">
                <a:solidFill>
                  <a:schemeClr val="tx1"/>
                </a:solidFill>
                <a:latin typeface="+mn-lt"/>
                <a:ea typeface="+mn-ea"/>
                <a:cs typeface="+mn-cs"/>
              </a:defRPr>
            </a:lvl3pPr>
            <a:lvl4pPr marL="6792604"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4pPr>
            <a:lvl5pPr marL="8733348" indent="-970372" algn="l" defTabSz="3881487" rtl="0" eaLnBrk="1" latinLnBrk="0" hangingPunct="1">
              <a:spcBef>
                <a:spcPct val="20000"/>
              </a:spcBef>
              <a:buFont typeface="Arial" pitchFamily="34" charset="0"/>
              <a:buChar char="»"/>
              <a:defRPr sz="3048" kern="1200">
                <a:solidFill>
                  <a:schemeClr val="tx1"/>
                </a:solidFill>
                <a:latin typeface="+mn-lt"/>
                <a:ea typeface="+mn-ea"/>
                <a:cs typeface="+mn-cs"/>
              </a:defRPr>
            </a:lvl5pPr>
            <a:lvl6pPr marL="10674092"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6pPr>
            <a:lvl7pPr marL="12614835"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7pPr>
            <a:lvl8pPr marL="14555581"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8pPr>
            <a:lvl9pPr marL="16496324" indent="-970372" algn="l" defTabSz="3881487" rtl="0" eaLnBrk="1" latinLnBrk="0" hangingPunct="1">
              <a:spcBef>
                <a:spcPct val="20000"/>
              </a:spcBef>
              <a:buFont typeface="Arial" pitchFamily="34" charset="0"/>
              <a:buChar char="•"/>
              <a:defRPr sz="8572" kern="1200">
                <a:solidFill>
                  <a:schemeClr val="tx1"/>
                </a:solidFill>
                <a:latin typeface="+mn-lt"/>
                <a:ea typeface="+mn-ea"/>
                <a:cs typeface="+mn-cs"/>
              </a:defRPr>
            </a:lvl9pPr>
          </a:lstStyle>
          <a:p>
            <a:r>
              <a:rPr lang="en-US" sz="2800" dirty="0"/>
              <a:t>We acknowledge the Community Based Research Center (CBRC) for access to the Sex Now data. The author’s doctoral work is funded by the Vanier Canada Graduate Scholarship. The knowledge translation is funded by the 2SLGBTQ+ Knowledge Generation and Mobilization Awards. Work is currently in review at the American Journal of Epidemiology</a:t>
            </a:r>
          </a:p>
          <a:p>
            <a:pPr marL="457200" indent="-457200">
              <a:buFont typeface="Arial" panose="020B0604020202020204" pitchFamily="34" charset="0"/>
              <a:buChar char="•"/>
            </a:pPr>
            <a:endParaRPr lang="en-US" sz="2800" dirty="0"/>
          </a:p>
          <a:p>
            <a:r>
              <a:rPr lang="en-US" sz="2800" b="1" dirty="0"/>
              <a:t>Questions? </a:t>
            </a:r>
            <a:r>
              <a:rPr lang="en-US" sz="2800" dirty="0">
                <a:hlinkClick r:id="rId20"/>
              </a:rPr>
              <a:t>chris.dharma@mail.utoronto.ca</a:t>
            </a:r>
            <a:endParaRPr lang="en-US" sz="2800" dirty="0"/>
          </a:p>
          <a:p>
            <a:r>
              <a:rPr lang="en-US" sz="2800" dirty="0"/>
              <a:t>Scan QR code below for </a:t>
            </a:r>
            <a:r>
              <a:rPr lang="en-US" sz="2800" b="1" dirty="0"/>
              <a:t>GitHub</a:t>
            </a:r>
            <a:r>
              <a:rPr lang="en-US" sz="2800" dirty="0"/>
              <a:t> codes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426</TotalTime>
  <Words>1265</Words>
  <Application>Microsoft Macintosh PowerPoint</Application>
  <PresentationFormat>Custom</PresentationFormat>
  <Paragraphs>104</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A two-step approach for improved prevalence estimation among hard-to-reach populations  Christoffer Dharma 1, Peter Smith 1,2, Travis Salway 3, Dionne Gesink 1, Michael Escobar 1, Victoria Landsman 1,2 1. University of Toronto; 2. Institute for Work and Health; 3. Simon Fraser University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Viens</dc:creator>
  <cp:lastModifiedBy>Christoffer Dharma</cp:lastModifiedBy>
  <cp:revision>31</cp:revision>
  <cp:lastPrinted>2024-05-31T06:10:38Z</cp:lastPrinted>
  <dcterms:created xsi:type="dcterms:W3CDTF">2013-01-28T22:40:39Z</dcterms:created>
  <dcterms:modified xsi:type="dcterms:W3CDTF">2024-06-06T21:11:44Z</dcterms:modified>
</cp:coreProperties>
</file>