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1" r:id="rId4"/>
    <p:sldId id="287" r:id="rId5"/>
    <p:sldId id="284" r:id="rId6"/>
    <p:sldId id="283" r:id="rId7"/>
    <p:sldId id="282" r:id="rId8"/>
    <p:sldId id="28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15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346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72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99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92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168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41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48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4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55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48481-60B8-4743-AE35-21F196F288D9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2B0FD-5968-4F6E-A4A9-FBACDCC81E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870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Care and Caregiving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Dr. Laura Sikstrom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Team Meeting, June </a:t>
            </a:r>
            <a:r>
              <a:rPr lang="en-US" dirty="0" smtClean="0">
                <a:solidFill>
                  <a:schemeClr val="bg1"/>
                </a:solidFill>
              </a:rPr>
              <a:t>7, 2024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50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5754" y="245713"/>
            <a:ext cx="9481624" cy="6275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96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</a:rPr>
              <a:t>The Anthropology of </a:t>
            </a:r>
            <a:r>
              <a:rPr lang="en-US" sz="6600" b="1" dirty="0" smtClean="0">
                <a:solidFill>
                  <a:srgbClr val="FF99FF"/>
                </a:solidFill>
              </a:rPr>
              <a:t>Care</a:t>
            </a:r>
            <a:endParaRPr lang="en-US" sz="6600" b="1" dirty="0">
              <a:solidFill>
                <a:srgbClr val="FF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0421" y="2410753"/>
            <a:ext cx="754614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This project conceptualizes routine risk assessments in the ED </a:t>
            </a:r>
            <a:r>
              <a:rPr lang="en-US" dirty="0">
                <a:solidFill>
                  <a:schemeClr val="bg1"/>
                </a:solidFill>
              </a:rPr>
              <a:t>as </a:t>
            </a:r>
            <a:r>
              <a:rPr lang="en-US" dirty="0">
                <a:solidFill>
                  <a:srgbClr val="FF99FF"/>
                </a:solidFill>
              </a:rPr>
              <a:t>technocratic </a:t>
            </a:r>
            <a:r>
              <a:rPr lang="en-US" dirty="0">
                <a:solidFill>
                  <a:schemeClr val="bg1"/>
                </a:solidFill>
              </a:rPr>
              <a:t>and </a:t>
            </a:r>
            <a:r>
              <a:rPr lang="en-US" dirty="0">
                <a:solidFill>
                  <a:srgbClr val="FF99FF"/>
                </a:solidFill>
              </a:rPr>
              <a:t>embodied </a:t>
            </a:r>
            <a:r>
              <a:rPr lang="en-US" i="1" dirty="0">
                <a:solidFill>
                  <a:srgbClr val="FF99FF"/>
                </a:solidFill>
              </a:rPr>
              <a:t>care work</a:t>
            </a:r>
            <a:r>
              <a:rPr lang="en-US" dirty="0">
                <a:solidFill>
                  <a:schemeClr val="bg1"/>
                </a:solidFill>
              </a:rPr>
              <a:t>. By care work, we refer to the range of </a:t>
            </a:r>
            <a:r>
              <a:rPr lang="en-US" dirty="0" smtClean="0">
                <a:solidFill>
                  <a:schemeClr val="bg1"/>
                </a:solidFill>
              </a:rPr>
              <a:t>therapeutic procedures</a:t>
            </a:r>
            <a:r>
              <a:rPr lang="en-US" dirty="0">
                <a:solidFill>
                  <a:schemeClr val="bg1"/>
                </a:solidFill>
              </a:rPr>
              <a:t>, processes and outcomes that are oriented towards “recovery,” or </a:t>
            </a:r>
            <a:r>
              <a:rPr lang="en-US" dirty="0" smtClean="0">
                <a:solidFill>
                  <a:schemeClr val="bg1"/>
                </a:solidFill>
              </a:rPr>
              <a:t>what anthropologists </a:t>
            </a:r>
            <a:r>
              <a:rPr lang="en-US" dirty="0">
                <a:solidFill>
                  <a:schemeClr val="bg1"/>
                </a:solidFill>
              </a:rPr>
              <a:t>refer to as “healing</a:t>
            </a:r>
            <a:r>
              <a:rPr lang="en-US" dirty="0" smtClean="0">
                <a:solidFill>
                  <a:schemeClr val="bg1"/>
                </a:solidFill>
              </a:rPr>
              <a:t>”.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 descr="The Logic of Ca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788" y="1690688"/>
            <a:ext cx="2814501" cy="434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9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Core Concepts: healing-recovery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Content Placeholder 3" descr="sicknes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2865" y="1451537"/>
            <a:ext cx="5872089" cy="4442845"/>
          </a:xfrm>
        </p:spPr>
      </p:pic>
      <p:pic>
        <p:nvPicPr>
          <p:cNvPr id="3074" name="Picture 2" descr="What is Mental Health Recovery? | Resilience Collective Singapore - Shivani  - Medi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45" y="1497290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4281" y="5994083"/>
            <a:ext cx="10536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Allan Young (1982) The Anthropologies of Illness and Sickness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Neely Myers (2015) Recovery’s Edge: An ethnography of mental health care and moral agency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99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3275" y="2598840"/>
            <a:ext cx="5966038" cy="1004569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Why “Care”?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609" y="1350498"/>
            <a:ext cx="9293893" cy="535979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Care as object (or the ways that someone comes to matter). </a:t>
            </a:r>
            <a:r>
              <a:rPr lang="en-US" i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Less </a:t>
            </a: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about good intentions, positive outcomes or sentimental responses to suffering.(Stevenson).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Gendered and racialized dimensions of care work (e.g., nurses reluctantly taking on interpretative and advocacy work) (Livingston).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Embodied dimensions of learning how to be a ‘good’ doctor (e.g., ‘Are we going to talk about the ethics of this [restraints]?’ (Good, Davenport etc.)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Affective and intersubjective dimensions of care (e.g., touch, cultivating personas, building rapport, therapeutic alliance). (Yates-Doer, </a:t>
            </a:r>
            <a:r>
              <a:rPr lang="en-US" dirty="0" err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Buch</a:t>
            </a: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etc.)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Medico-legal entanglements (coercion as care) (Garcia, Rhodes)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9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How AI might reconfigure how we </a:t>
            </a:r>
            <a:r>
              <a:rPr lang="en-US" i="1" dirty="0" smtClean="0">
                <a:solidFill>
                  <a:srgbClr val="FF9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define, conceptualize and problematize</a:t>
            </a:r>
            <a:r>
              <a:rPr lang="en-US" dirty="0" smtClean="0">
                <a:solidFill>
                  <a:srgbClr val="FF99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care.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6775" y="7126373"/>
            <a:ext cx="13338516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122" name="Picture 2" descr="Life Beside Itself: Imagining Care in the Canadian Arct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1916" y="2308054"/>
            <a:ext cx="1260361" cy="1892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The Pastoral Clinic by Angela Garcia - Paperback - University of California  Pres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7365" y="4306102"/>
            <a:ext cx="1234912" cy="185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Medicine, Rationality and Experience: An Anthropological Perspectiv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5077" y="215855"/>
            <a:ext cx="1207199" cy="180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uke University Press - Improvising Medic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698" y="3126172"/>
            <a:ext cx="1120203" cy="169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Emptying Beds by Lorna A. Rhodes - Paperback - University of California  Pres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68" y="1220891"/>
            <a:ext cx="1082769" cy="160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2232" y="215855"/>
            <a:ext cx="7146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Why ‘Care’?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090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43799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What does </a:t>
            </a:r>
            <a:r>
              <a:rPr lang="en-US" dirty="0" smtClean="0">
                <a:solidFill>
                  <a:srgbClr val="FF99FF"/>
                </a:solidFill>
              </a:rPr>
              <a:t>good care </a:t>
            </a:r>
            <a:r>
              <a:rPr lang="en-US" dirty="0" smtClean="0">
                <a:solidFill>
                  <a:schemeClr val="bg1"/>
                </a:solidFill>
              </a:rPr>
              <a:t>mean to you?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/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Are there any aspects of your </a:t>
            </a:r>
            <a:r>
              <a:rPr lang="en-US" dirty="0" smtClean="0">
                <a:solidFill>
                  <a:srgbClr val="FF99FF"/>
                </a:solidFill>
              </a:rPr>
              <a:t>identity</a:t>
            </a:r>
            <a:r>
              <a:rPr lang="en-US" dirty="0" smtClean="0">
                <a:solidFill>
                  <a:schemeClr val="bg1"/>
                </a:solidFill>
              </a:rPr>
              <a:t> that impacted your care (patients) and/or experience with risk assessments (providers)?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831850" y="5809957"/>
            <a:ext cx="10515600" cy="279693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63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Caregiving</a:t>
            </a:r>
            <a:endParaRPr lang="en-US" sz="6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1519311"/>
            <a:ext cx="7695027" cy="50925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Therapy management is a fluid process negotiated among socially embedded persons – a ‘therapy management group.’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bg1"/>
                </a:solidFill>
              </a:rPr>
              <a:t>Avoids assumptions about who does what and when;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bg1"/>
                </a:solidFill>
              </a:rPr>
              <a:t>Draws attention to fluid dynamics and competing interests among individuals who actualize health care for the sufferer;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bg1"/>
                </a:solidFill>
              </a:rPr>
              <a:t>Highlights varying roles of non-family members in caregiving and decision-making and provides opportunity to examine negotiation between and within different interest groups (e.g., authority, decision-making)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bg1"/>
                </a:solidFill>
              </a:rPr>
              <a:t>Unpacks ideas about decision-making capacity, especially in cases of severe mental illness and/or addiction (e.g., Alberta approach to mandatory addictions treatment)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900" dirty="0" smtClean="0">
                <a:solidFill>
                  <a:schemeClr val="bg1"/>
                </a:solidFill>
              </a:rPr>
              <a:t>Caregiving is not just a life affirming gesture reserved only for the healthy towards the sick but is woven into the very practices that may ultimately kill you (e.g., co-patients sharing drugs as forms of care)</a:t>
            </a:r>
            <a:endParaRPr lang="en-US" sz="1900" dirty="0">
              <a:solidFill>
                <a:schemeClr val="bg1"/>
              </a:solidFill>
            </a:endParaRPr>
          </a:p>
        </p:txBody>
      </p:sp>
      <p:pic>
        <p:nvPicPr>
          <p:cNvPr id="2050" name="Picture 2" descr="The Quest for Therapy in Lower Zaire by John M. Janz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816" y="1403594"/>
            <a:ext cx="281336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1613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Caregiving &amp; Therapy Networks*</a:t>
            </a:r>
            <a:endParaRPr lang="en-US" sz="6000" b="1" dirty="0">
              <a:solidFill>
                <a:schemeClr val="bg1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16057289"/>
              </p:ext>
            </p:extLst>
          </p:nvPr>
        </p:nvGraphicFramePr>
        <p:xfrm>
          <a:off x="364757" y="1560974"/>
          <a:ext cx="6444005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517">
                  <a:extLst>
                    <a:ext uri="{9D8B030D-6E8A-4147-A177-3AD203B41FA5}">
                      <a16:colId xmlns:a16="http://schemas.microsoft.com/office/drawing/2014/main" val="2121110533"/>
                    </a:ext>
                  </a:extLst>
                </a:gridCol>
                <a:gridCol w="1434904">
                  <a:extLst>
                    <a:ext uri="{9D8B030D-6E8A-4147-A177-3AD203B41FA5}">
                      <a16:colId xmlns:a16="http://schemas.microsoft.com/office/drawing/2014/main" val="1028061415"/>
                    </a:ext>
                  </a:extLst>
                </a:gridCol>
                <a:gridCol w="1055077">
                  <a:extLst>
                    <a:ext uri="{9D8B030D-6E8A-4147-A177-3AD203B41FA5}">
                      <a16:colId xmlns:a16="http://schemas.microsoft.com/office/drawing/2014/main" val="1414915882"/>
                    </a:ext>
                  </a:extLst>
                </a:gridCol>
                <a:gridCol w="1237957">
                  <a:extLst>
                    <a:ext uri="{9D8B030D-6E8A-4147-A177-3AD203B41FA5}">
                      <a16:colId xmlns:a16="http://schemas.microsoft.com/office/drawing/2014/main" val="2510386963"/>
                    </a:ext>
                  </a:extLst>
                </a:gridCol>
                <a:gridCol w="1153550">
                  <a:extLst>
                    <a:ext uri="{9D8B030D-6E8A-4147-A177-3AD203B41FA5}">
                      <a16:colId xmlns:a16="http://schemas.microsoft.com/office/drawing/2014/main" val="1739051356"/>
                    </a:ext>
                  </a:extLst>
                </a:gridCol>
              </a:tblGrid>
              <a:tr h="962159">
                <a:tc>
                  <a:txBody>
                    <a:bodyPr/>
                    <a:lstStyle/>
                    <a:p>
                      <a:r>
                        <a:rPr lang="en-US" dirty="0" smtClean="0"/>
                        <a:t>Caregivers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Housing &amp; Employment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Marital Status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Children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# Patient Interviews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5684442"/>
                  </a:ext>
                </a:extLst>
              </a:tr>
              <a:tr h="2611575">
                <a:tc>
                  <a:txBody>
                    <a:bodyPr/>
                    <a:lstStyle/>
                    <a:p>
                      <a:r>
                        <a:rPr lang="en-US" dirty="0" smtClean="0"/>
                        <a:t>Police,</a:t>
                      </a:r>
                      <a:r>
                        <a:rPr lang="en-US" baseline="0" dirty="0" smtClean="0"/>
                        <a:t> family, doctors, nurses, social workers, courts, housing facilitators, friends, co-patients</a:t>
                      </a:r>
                    </a:p>
                    <a:p>
                      <a:r>
                        <a:rPr lang="en-US" baseline="0" dirty="0" smtClean="0"/>
                        <a:t>+ TECHNOLOGY?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“Supportive” (50%)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ODSP</a:t>
                      </a:r>
                      <a:r>
                        <a:rPr lang="en-US" baseline="0" dirty="0" smtClean="0"/>
                        <a:t> (majority)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(majority)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Mostly none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50438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6900" y="6211669"/>
            <a:ext cx="11067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* Sikstrom, L. This Disease Ends in Death: Growing up with HIV/AIDS in the Global Health Era.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13247" y="1699323"/>
            <a:ext cx="4928213" cy="38534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13247" y="5722081"/>
            <a:ext cx="5008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Alumni Meeting Poster, Feb 2024, Theme 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0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21615</TotalTime>
  <Words>498</Words>
  <Application>Microsoft Office PowerPoint</Application>
  <PresentationFormat>Widescreen</PresentationFormat>
  <Paragraphs>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Wingdings</vt:lpstr>
      <vt:lpstr>Office Theme</vt:lpstr>
      <vt:lpstr>Care and Caregiving</vt:lpstr>
      <vt:lpstr>PowerPoint Presentation</vt:lpstr>
      <vt:lpstr>The Anthropology of Care</vt:lpstr>
      <vt:lpstr>Core Concepts: healing-recovery</vt:lpstr>
      <vt:lpstr>Why “Care”?</vt:lpstr>
      <vt:lpstr>What does good care mean to you?  Are there any aspects of your identity that impacted your care (patients) and/or experience with risk assessments (providers)?</vt:lpstr>
      <vt:lpstr>Caregiving</vt:lpstr>
      <vt:lpstr>Caregiving &amp; Therapy Networks*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Sikstrom</dc:creator>
  <cp:lastModifiedBy>Laura Sikstrom</cp:lastModifiedBy>
  <cp:revision>45</cp:revision>
  <dcterms:created xsi:type="dcterms:W3CDTF">2024-03-20T16:28:52Z</dcterms:created>
  <dcterms:modified xsi:type="dcterms:W3CDTF">2024-06-07T13:15:27Z</dcterms:modified>
</cp:coreProperties>
</file>