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Abril Fatface"/>
      <p:regular r:id="rId20"/>
    </p:embeddedFont>
    <p:embeddedFont>
      <p:font typeface="Poppins"/>
      <p:regular r:id="rId21"/>
      <p:bold r:id="rId22"/>
      <p:italic r:id="rId23"/>
      <p:boldItalic r:id="rId24"/>
    </p:embeddedFont>
    <p:embeddedFont>
      <p:font typeface="Antic Slab"/>
      <p:regular r:id="rId25"/>
    </p:embeddedFont>
    <p:embeddedFont>
      <p:font typeface="Calistoga"/>
      <p:regular r:id="rId26"/>
    </p:embeddedFont>
    <p:embeddedFont>
      <p:font typeface="Homemade Apple"/>
      <p:regular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brilFatface-regular.fntdata"/><Relationship Id="rId22" Type="http://schemas.openxmlformats.org/officeDocument/2006/relationships/font" Target="fonts/Poppins-bold.fntdata"/><Relationship Id="rId21" Type="http://schemas.openxmlformats.org/officeDocument/2006/relationships/font" Target="fonts/Poppins-regular.fntdata"/><Relationship Id="rId24" Type="http://schemas.openxmlformats.org/officeDocument/2006/relationships/font" Target="fonts/Poppins-boldItalic.fntdata"/><Relationship Id="rId23" Type="http://schemas.openxmlformats.org/officeDocument/2006/relationships/font" Target="fonts/Poppi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alistoga-regular.fntdata"/><Relationship Id="rId25" Type="http://schemas.openxmlformats.org/officeDocument/2006/relationships/font" Target="fonts/AnticSlab-regular.fntdata"/><Relationship Id="rId27" Type="http://schemas.openxmlformats.org/officeDocument/2006/relationships/font" Target="fonts/HomemadeAppl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a073618e60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a073618e6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f24c83a5dd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f24c83a5d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f239f32b8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f239f32b8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a073618e60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a073618e60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Kimberlé Williams Crenshaw. It is the study of overlapping or intersecting social identities and related systems of oppression, domination, or discrimination.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11c3728c19_2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11c3728c19_2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f24c83a5dd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f24c83a5dd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073618e6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a073618e6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a073618e60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a073618e6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f24c83a5dd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f24c83a5d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This can include talking to the service user, often known as verbal de-escalation, moving service users to a less confrontational area, or making use of a specially designated space for de-escalation.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f239f32b8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f239f32b8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073618e60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073618e6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4000">
              <a:solidFill>
                <a:schemeClr val="dk1"/>
              </a:solidFill>
              <a:latin typeface="Calistoga"/>
              <a:ea typeface="Calistoga"/>
              <a:cs typeface="Calistoga"/>
              <a:sym typeface="Calistog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Although most follow similar principles, there is no single systematic / universally agreed upon definition or model of De-Escalation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f24c83a5d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f24c83a5d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f24c83a5dd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f24c83a5dd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f24c83a5dd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f24c83a5dd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mania.com/questions-powerpoint-google-slides/can-i-use-these-templates/" TargetMode="External"/><Relationship Id="rId3" Type="http://schemas.openxmlformats.org/officeDocument/2006/relationships/hyperlink" Target="https://www.facebook.com/SlidesManiaSM/" TargetMode="External"/><Relationship Id="rId4" Type="http://schemas.openxmlformats.org/officeDocument/2006/relationships/image" Target="../media/image2.png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9" Type="http://schemas.openxmlformats.org/officeDocument/2006/relationships/hyperlink" Target="https://www.instagram.com/slidesmania/" TargetMode="External"/><Relationship Id="rId5" Type="http://schemas.openxmlformats.org/officeDocument/2006/relationships/hyperlink" Target="https://twitter.com/SlidesManiaSM/" TargetMode="External"/><Relationship Id="rId6" Type="http://schemas.openxmlformats.org/officeDocument/2006/relationships/image" Target="../media/image1.png"/><Relationship Id="rId7" Type="http://schemas.openxmlformats.org/officeDocument/2006/relationships/hyperlink" Target="https://www.pinterest.com/slidesmania/" TargetMode="External"/><Relationship Id="rId8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1 Title">
  <p:cSld name="CUSTOM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77400" y="5925775"/>
            <a:ext cx="11500500" cy="586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type="title"/>
          </p:nvPr>
        </p:nvSpPr>
        <p:spPr>
          <a:xfrm>
            <a:off x="834600" y="2762700"/>
            <a:ext cx="9941700" cy="13326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ldrich"/>
              <a:buNone/>
              <a:defRPr sz="65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cxnSp>
        <p:nvCxnSpPr>
          <p:cNvPr id="13" name="Google Shape;13;p2"/>
          <p:cNvCxnSpPr/>
          <p:nvPr/>
        </p:nvCxnSpPr>
        <p:spPr>
          <a:xfrm>
            <a:off x="492700" y="362700"/>
            <a:ext cx="0" cy="61326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0 Timeline">
  <p:cSld name="CUSTOM_14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/>
          <p:nvPr>
            <p:ph idx="1" type="subTitle"/>
          </p:nvPr>
        </p:nvSpPr>
        <p:spPr>
          <a:xfrm>
            <a:off x="415600" y="25808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0" sz="3000">
                <a:latin typeface="Calistoga"/>
                <a:ea typeface="Calistoga"/>
                <a:cs typeface="Calistoga"/>
                <a:sym typeface="Calistog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6" name="Google Shape;66;p11"/>
          <p:cNvSpPr txBox="1"/>
          <p:nvPr>
            <p:ph idx="2" type="subTitle"/>
          </p:nvPr>
        </p:nvSpPr>
        <p:spPr>
          <a:xfrm>
            <a:off x="2775377" y="25808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0" sz="3000">
                <a:latin typeface="Calistoga"/>
                <a:ea typeface="Calistoga"/>
                <a:cs typeface="Calistoga"/>
                <a:sym typeface="Calistog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7" name="Google Shape;67;p11"/>
          <p:cNvSpPr txBox="1"/>
          <p:nvPr>
            <p:ph idx="3" type="subTitle"/>
          </p:nvPr>
        </p:nvSpPr>
        <p:spPr>
          <a:xfrm>
            <a:off x="5135153" y="25808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0" sz="3000">
                <a:latin typeface="Calistoga"/>
                <a:ea typeface="Calistoga"/>
                <a:cs typeface="Calistoga"/>
                <a:sym typeface="Calistog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8" name="Google Shape;68;p11"/>
          <p:cNvSpPr txBox="1"/>
          <p:nvPr>
            <p:ph idx="4" type="subTitle"/>
          </p:nvPr>
        </p:nvSpPr>
        <p:spPr>
          <a:xfrm>
            <a:off x="7494930" y="25808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0" sz="3000">
                <a:latin typeface="Calistoga"/>
                <a:ea typeface="Calistoga"/>
                <a:cs typeface="Calistoga"/>
                <a:sym typeface="Calistog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9" name="Google Shape;69;p11"/>
          <p:cNvSpPr txBox="1"/>
          <p:nvPr>
            <p:ph idx="5" type="subTitle"/>
          </p:nvPr>
        </p:nvSpPr>
        <p:spPr>
          <a:xfrm>
            <a:off x="9854707" y="25808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0" sz="3000">
                <a:latin typeface="Calistoga"/>
                <a:ea typeface="Calistoga"/>
                <a:cs typeface="Calistoga"/>
                <a:sym typeface="Calistog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70" name="Google Shape;70;p11"/>
          <p:cNvSpPr txBox="1"/>
          <p:nvPr>
            <p:ph type="title"/>
          </p:nvPr>
        </p:nvSpPr>
        <p:spPr>
          <a:xfrm>
            <a:off x="415600" y="821975"/>
            <a:ext cx="114369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6" type="body"/>
          </p:nvPr>
        </p:nvSpPr>
        <p:spPr>
          <a:xfrm>
            <a:off x="415600" y="3503450"/>
            <a:ext cx="19977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72" name="Google Shape;72;p11"/>
          <p:cNvSpPr txBox="1"/>
          <p:nvPr>
            <p:ph idx="7" type="body"/>
          </p:nvPr>
        </p:nvSpPr>
        <p:spPr>
          <a:xfrm>
            <a:off x="2775375" y="3503450"/>
            <a:ext cx="19977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73" name="Google Shape;73;p11"/>
          <p:cNvSpPr txBox="1"/>
          <p:nvPr>
            <p:ph idx="8" type="body"/>
          </p:nvPr>
        </p:nvSpPr>
        <p:spPr>
          <a:xfrm>
            <a:off x="5135150" y="3503450"/>
            <a:ext cx="19977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74" name="Google Shape;74;p11"/>
          <p:cNvSpPr txBox="1"/>
          <p:nvPr>
            <p:ph idx="9" type="body"/>
          </p:nvPr>
        </p:nvSpPr>
        <p:spPr>
          <a:xfrm>
            <a:off x="7494925" y="3503450"/>
            <a:ext cx="19977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75" name="Google Shape;75;p11"/>
          <p:cNvSpPr txBox="1"/>
          <p:nvPr>
            <p:ph idx="13" type="body"/>
          </p:nvPr>
        </p:nvSpPr>
        <p:spPr>
          <a:xfrm>
            <a:off x="9854700" y="3503450"/>
            <a:ext cx="19977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1 Title and text left">
  <p:cSld name="CUSTOM_15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>
            <a:off x="1528225" y="1981100"/>
            <a:ext cx="5219400" cy="1264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1528319" y="3438950"/>
            <a:ext cx="5219400" cy="1702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cxnSp>
        <p:nvCxnSpPr>
          <p:cNvPr id="79" name="Google Shape;79;p12"/>
          <p:cNvCxnSpPr/>
          <p:nvPr/>
        </p:nvCxnSpPr>
        <p:spPr>
          <a:xfrm>
            <a:off x="492700" y="362700"/>
            <a:ext cx="0" cy="61326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2 Title and text right">
  <p:cSld name="CUSTOM_1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5376199" y="2122000"/>
            <a:ext cx="5061300" cy="1242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5376290" y="3503650"/>
            <a:ext cx="5061300" cy="1702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cxnSp>
        <p:nvCxnSpPr>
          <p:cNvPr id="83" name="Google Shape;83;p13"/>
          <p:cNvCxnSpPr/>
          <p:nvPr/>
        </p:nvCxnSpPr>
        <p:spPr>
          <a:xfrm>
            <a:off x="492700" y="362700"/>
            <a:ext cx="0" cy="61326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3 Just title">
  <p:cSld name="CUSTOM_22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title"/>
          </p:nvPr>
        </p:nvSpPr>
        <p:spPr>
          <a:xfrm>
            <a:off x="415650" y="421101"/>
            <a:ext cx="11360700" cy="991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4 Certificate">
  <p:cSld name="CUSTOM_23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415650" y="712714"/>
            <a:ext cx="11360700" cy="977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6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88" name="Google Shape;88;p15"/>
          <p:cNvSpPr txBox="1"/>
          <p:nvPr>
            <p:ph idx="1" type="subTitle"/>
          </p:nvPr>
        </p:nvSpPr>
        <p:spPr>
          <a:xfrm>
            <a:off x="2187000" y="2682871"/>
            <a:ext cx="7818000" cy="635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cxnSp>
        <p:nvCxnSpPr>
          <p:cNvPr id="89" name="Google Shape;89;p15"/>
          <p:cNvCxnSpPr/>
          <p:nvPr/>
        </p:nvCxnSpPr>
        <p:spPr>
          <a:xfrm>
            <a:off x="1783800" y="3262113"/>
            <a:ext cx="8624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" name="Google Shape;90;p15"/>
          <p:cNvSpPr txBox="1"/>
          <p:nvPr>
            <p:ph idx="2" type="subTitle"/>
          </p:nvPr>
        </p:nvSpPr>
        <p:spPr>
          <a:xfrm>
            <a:off x="3914250" y="3585963"/>
            <a:ext cx="43635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3" type="title"/>
          </p:nvPr>
        </p:nvSpPr>
        <p:spPr>
          <a:xfrm>
            <a:off x="415650" y="3932264"/>
            <a:ext cx="11360700" cy="977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92" name="Google Shape;92;p15"/>
          <p:cNvSpPr txBox="1"/>
          <p:nvPr>
            <p:ph idx="4" type="subTitle"/>
          </p:nvPr>
        </p:nvSpPr>
        <p:spPr>
          <a:xfrm>
            <a:off x="3914250" y="4957563"/>
            <a:ext cx="43635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grpSp>
        <p:nvGrpSpPr>
          <p:cNvPr id="93" name="Google Shape;93;p15"/>
          <p:cNvGrpSpPr/>
          <p:nvPr/>
        </p:nvGrpSpPr>
        <p:grpSpPr>
          <a:xfrm>
            <a:off x="996863" y="5847088"/>
            <a:ext cx="10198275" cy="0"/>
            <a:chOff x="1007625" y="5986750"/>
            <a:chExt cx="10198275" cy="0"/>
          </a:xfrm>
        </p:grpSpPr>
        <p:cxnSp>
          <p:nvCxnSpPr>
            <p:cNvPr id="94" name="Google Shape;94;p15"/>
            <p:cNvCxnSpPr/>
            <p:nvPr/>
          </p:nvCxnSpPr>
          <p:spPr>
            <a:xfrm>
              <a:off x="1007625" y="5986750"/>
              <a:ext cx="2986500" cy="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5" name="Google Shape;95;p15"/>
            <p:cNvCxnSpPr/>
            <p:nvPr/>
          </p:nvCxnSpPr>
          <p:spPr>
            <a:xfrm>
              <a:off x="8219400" y="5986750"/>
              <a:ext cx="2986500" cy="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6" name="Google Shape;96;p15"/>
          <p:cNvSpPr txBox="1"/>
          <p:nvPr>
            <p:ph idx="5" type="subTitle"/>
          </p:nvPr>
        </p:nvSpPr>
        <p:spPr>
          <a:xfrm>
            <a:off x="996875" y="58470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sp>
        <p:nvSpPr>
          <p:cNvPr id="97" name="Google Shape;97;p15"/>
          <p:cNvSpPr txBox="1"/>
          <p:nvPr>
            <p:ph idx="6" type="subTitle"/>
          </p:nvPr>
        </p:nvSpPr>
        <p:spPr>
          <a:xfrm>
            <a:off x="8214050" y="58470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sp>
        <p:nvSpPr>
          <p:cNvPr id="98" name="Google Shape;98;p15"/>
          <p:cNvSpPr txBox="1"/>
          <p:nvPr>
            <p:ph idx="7" type="subTitle"/>
          </p:nvPr>
        </p:nvSpPr>
        <p:spPr>
          <a:xfrm>
            <a:off x="996875" y="55488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sp>
        <p:nvSpPr>
          <p:cNvPr id="99" name="Google Shape;99;p15"/>
          <p:cNvSpPr txBox="1"/>
          <p:nvPr>
            <p:ph idx="8" type="subTitle"/>
          </p:nvPr>
        </p:nvSpPr>
        <p:spPr>
          <a:xfrm>
            <a:off x="8214050" y="55488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cxnSp>
        <p:nvCxnSpPr>
          <p:cNvPr id="100" name="Google Shape;100;p15"/>
          <p:cNvCxnSpPr/>
          <p:nvPr/>
        </p:nvCxnSpPr>
        <p:spPr>
          <a:xfrm rot="10800000">
            <a:off x="497850" y="2879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1" name="Google Shape;101;p15"/>
          <p:cNvCxnSpPr/>
          <p:nvPr/>
        </p:nvCxnSpPr>
        <p:spPr>
          <a:xfrm rot="10800000">
            <a:off x="497850" y="65363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0 DO NOT REMOVE · SlidesMania">
  <p:cSld name="CUSTOM_20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1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4" name="Google Shape;104;p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6"/>
            <p:cNvSpPr txBox="1"/>
            <p:nvPr/>
          </p:nvSpPr>
          <p:spPr>
            <a:xfrm>
              <a:off x="463500" y="2858044"/>
              <a:ext cx="8956500" cy="383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Free </a:t>
              </a:r>
              <a:r>
                <a:rPr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themes and templates for </a:t>
              </a:r>
              <a:r>
                <a:rPr b="1"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Google Slides</a:t>
              </a:r>
              <a:r>
                <a:rPr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 or </a:t>
              </a:r>
              <a:r>
                <a:rPr b="1"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PowerPoint</a:t>
              </a:r>
              <a:endParaRPr b="1" sz="3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3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3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NOT to be sold as is or modified!</a:t>
              </a:r>
              <a:endParaRPr b="1" sz="3000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Read </a:t>
              </a:r>
              <a:r>
                <a:rPr lang="en" sz="2700" u="sng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  <a:hlinkClick r:id="rId2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FAQ</a:t>
              </a:r>
              <a:r>
                <a:rPr b="1" lang="en" sz="4400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r>
                <a:rPr lang="en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on slidesmania.com</a:t>
              </a:r>
              <a:endParaRPr sz="27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Do not remove the slidesmania.com text on the sides.</a:t>
              </a:r>
              <a:endParaRPr sz="20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6" name="Google Shape;106;p16"/>
            <p:cNvCxnSpPr/>
            <p:nvPr/>
          </p:nvCxnSpPr>
          <p:spPr>
            <a:xfrm>
              <a:off x="10423367" y="5688858"/>
              <a:ext cx="1495200" cy="12900"/>
            </a:xfrm>
            <a:prstGeom prst="straightConnector1">
              <a:avLst/>
            </a:prstGeom>
            <a:noFill/>
            <a:ln cap="flat" cmpd="sng" w="38100">
              <a:solidFill>
                <a:srgbClr val="FFCB2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pic>
          <p:nvPicPr>
            <p:cNvPr id="107" name="Google Shape;107;p16">
              <a:hlinkClick r:id="rId3"/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982558" y="5912306"/>
              <a:ext cx="713232" cy="637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16">
              <a:hlinkClick r:id="rId5"/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764428" y="5916798"/>
              <a:ext cx="708660" cy="628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" name="Google Shape;109;p16">
              <a:hlinkClick r:id="rId7"/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0541715" y="5905569"/>
              <a:ext cx="612648" cy="6243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16">
              <a:hlinkClick r:id="rId9"/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1219049" y="5916799"/>
              <a:ext cx="699516" cy="6019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6"/>
            <p:cNvSpPr txBox="1"/>
            <p:nvPr/>
          </p:nvSpPr>
          <p:spPr>
            <a:xfrm>
              <a:off x="7072500" y="4813375"/>
              <a:ext cx="4915500" cy="100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>
                  <a:solidFill>
                    <a:srgbClr val="252525"/>
                  </a:solidFill>
                  <a:latin typeface="Homemade Apple"/>
                  <a:ea typeface="Homemade Apple"/>
                  <a:cs typeface="Homemade Apple"/>
                  <a:sym typeface="Homemade Apple"/>
                </a:rPr>
                <a:t>Sharing is caring!</a:t>
              </a:r>
              <a:endParaRPr b="1" sz="2400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endParaRPr>
            </a:p>
          </p:txBody>
        </p:sp>
      </p:grpSp>
      <p:pic>
        <p:nvPicPr>
          <p:cNvPr id="112" name="Google Shape;112;p16"/>
          <p:cNvPicPr preferRelativeResize="0"/>
          <p:nvPr/>
        </p:nvPicPr>
        <p:blipFill rotWithShape="1">
          <a:blip r:embed="rId11">
            <a:alphaModFix/>
          </a:blip>
          <a:srcRect b="20906" l="0" r="0" t="16256"/>
          <a:stretch/>
        </p:blipFill>
        <p:spPr>
          <a:xfrm>
            <a:off x="125075" y="493725"/>
            <a:ext cx="8239800" cy="207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2 Intro">
  <p:cSld name="CUSTOM_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1252725" y="1833738"/>
            <a:ext cx="5322600" cy="1324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1252700" y="3238038"/>
            <a:ext cx="5322600" cy="2235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17" name="Google Shape;17;p3"/>
          <p:cNvSpPr/>
          <p:nvPr>
            <p:ph idx="2" type="pic"/>
          </p:nvPr>
        </p:nvSpPr>
        <p:spPr>
          <a:xfrm flipH="1">
            <a:off x="7208200" y="1633013"/>
            <a:ext cx="3731100" cy="39765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8" name="Google Shape;18;p3"/>
          <p:cNvCxnSpPr/>
          <p:nvPr/>
        </p:nvCxnSpPr>
        <p:spPr>
          <a:xfrm rot="10800000">
            <a:off x="497850" y="5609513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" name="Google Shape;19;p3"/>
          <p:cNvCxnSpPr/>
          <p:nvPr/>
        </p:nvCxnSpPr>
        <p:spPr>
          <a:xfrm rot="10800000">
            <a:off x="497850" y="1248488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3 Six columns">
  <p:cSld name="CUSTOM_2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490775" y="751875"/>
            <a:ext cx="112104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2993825" y="2894770"/>
            <a:ext cx="3294600" cy="132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2" type="body"/>
          </p:nvPr>
        </p:nvSpPr>
        <p:spPr>
          <a:xfrm>
            <a:off x="7332750" y="2894770"/>
            <a:ext cx="3294600" cy="132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3" type="body"/>
          </p:nvPr>
        </p:nvSpPr>
        <p:spPr>
          <a:xfrm>
            <a:off x="7332725" y="4913329"/>
            <a:ext cx="3294600" cy="132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4" type="title"/>
          </p:nvPr>
        </p:nvSpPr>
        <p:spPr>
          <a:xfrm>
            <a:off x="2993825" y="2199000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5" type="title"/>
          </p:nvPr>
        </p:nvSpPr>
        <p:spPr>
          <a:xfrm>
            <a:off x="7332750" y="2199000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6" type="title"/>
          </p:nvPr>
        </p:nvSpPr>
        <p:spPr>
          <a:xfrm>
            <a:off x="7332725" y="4217559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7" type="body"/>
          </p:nvPr>
        </p:nvSpPr>
        <p:spPr>
          <a:xfrm>
            <a:off x="2993825" y="4913245"/>
            <a:ext cx="3294600" cy="132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8" type="title"/>
          </p:nvPr>
        </p:nvSpPr>
        <p:spPr>
          <a:xfrm>
            <a:off x="2993825" y="4217475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cxnSp>
        <p:nvCxnSpPr>
          <p:cNvPr id="30" name="Google Shape;30;p4"/>
          <p:cNvCxnSpPr/>
          <p:nvPr/>
        </p:nvCxnSpPr>
        <p:spPr>
          <a:xfrm rot="10800000">
            <a:off x="497850" y="5165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Google Shape;31;p4"/>
          <p:cNvCxnSpPr/>
          <p:nvPr/>
        </p:nvCxnSpPr>
        <p:spPr>
          <a:xfrm rot="10800000">
            <a:off x="497850" y="63077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4 Section Title">
  <p:cSld name="CUSTOM_3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589400" y="3373900"/>
            <a:ext cx="11104200" cy="12756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ldrich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589400" y="4649500"/>
            <a:ext cx="111042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cxnSp>
        <p:nvCxnSpPr>
          <p:cNvPr id="35" name="Google Shape;35;p5"/>
          <p:cNvCxnSpPr/>
          <p:nvPr/>
        </p:nvCxnSpPr>
        <p:spPr>
          <a:xfrm rot="10800000">
            <a:off x="497850" y="5165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5 Two columns">
  <p:cSld name="CUSTOM_4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73350" y="1171188"/>
            <a:ext cx="105519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73350" y="2382615"/>
            <a:ext cx="4960800" cy="2847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6464149" y="2371888"/>
            <a:ext cx="4961100" cy="2847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cxnSp>
        <p:nvCxnSpPr>
          <p:cNvPr id="40" name="Google Shape;40;p6"/>
          <p:cNvCxnSpPr/>
          <p:nvPr/>
        </p:nvCxnSpPr>
        <p:spPr>
          <a:xfrm rot="10800000">
            <a:off x="497850" y="5165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" name="Google Shape;41;p6"/>
          <p:cNvCxnSpPr/>
          <p:nvPr/>
        </p:nvCxnSpPr>
        <p:spPr>
          <a:xfrm rot="10800000">
            <a:off x="497850" y="63077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6 One column">
  <p:cSld name="CUSTOM_5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1401625" y="1741250"/>
            <a:ext cx="8284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1401625" y="2789650"/>
            <a:ext cx="8284500" cy="2491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cxnSp>
        <p:nvCxnSpPr>
          <p:cNvPr id="45" name="Google Shape;45;p7"/>
          <p:cNvCxnSpPr/>
          <p:nvPr/>
        </p:nvCxnSpPr>
        <p:spPr>
          <a:xfrm>
            <a:off x="492700" y="362700"/>
            <a:ext cx="0" cy="61326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7 Big Title">
  <p:cSld name="CUSTOM_6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type="title"/>
          </p:nvPr>
        </p:nvSpPr>
        <p:spPr>
          <a:xfrm>
            <a:off x="511300" y="1949725"/>
            <a:ext cx="11142300" cy="3160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48" name="Google Shape;48;p8"/>
          <p:cNvSpPr txBox="1"/>
          <p:nvPr>
            <p:ph idx="1" type="subTitle"/>
          </p:nvPr>
        </p:nvSpPr>
        <p:spPr>
          <a:xfrm>
            <a:off x="511375" y="5538475"/>
            <a:ext cx="11142300" cy="717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cxnSp>
        <p:nvCxnSpPr>
          <p:cNvPr id="49" name="Google Shape;49;p8"/>
          <p:cNvCxnSpPr/>
          <p:nvPr/>
        </p:nvCxnSpPr>
        <p:spPr>
          <a:xfrm rot="10800000">
            <a:off x="497850" y="63077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8 Three columns">
  <p:cSld name="CUSTOM_8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" type="subTitle"/>
          </p:nvPr>
        </p:nvSpPr>
        <p:spPr>
          <a:xfrm>
            <a:off x="1242302" y="3600000"/>
            <a:ext cx="26589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0" sz="2100">
                <a:latin typeface="Calistoga"/>
                <a:ea typeface="Calistoga"/>
                <a:cs typeface="Calistoga"/>
                <a:sym typeface="Calisto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52" name="Google Shape;52;p9"/>
          <p:cNvSpPr txBox="1"/>
          <p:nvPr>
            <p:ph idx="2" type="subTitle"/>
          </p:nvPr>
        </p:nvSpPr>
        <p:spPr>
          <a:xfrm>
            <a:off x="4766552" y="3600000"/>
            <a:ext cx="26589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0" sz="2100">
                <a:latin typeface="Calistoga"/>
                <a:ea typeface="Calistoga"/>
                <a:cs typeface="Calistoga"/>
                <a:sym typeface="Calisto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53" name="Google Shape;53;p9"/>
          <p:cNvSpPr txBox="1"/>
          <p:nvPr>
            <p:ph idx="3" type="subTitle"/>
          </p:nvPr>
        </p:nvSpPr>
        <p:spPr>
          <a:xfrm>
            <a:off x="8290802" y="3600000"/>
            <a:ext cx="26586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0" sz="2100">
                <a:latin typeface="Calistoga"/>
                <a:ea typeface="Calistoga"/>
                <a:cs typeface="Calistoga"/>
                <a:sym typeface="Calisto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54" name="Google Shape;54;p9"/>
          <p:cNvSpPr txBox="1"/>
          <p:nvPr>
            <p:ph type="title"/>
          </p:nvPr>
        </p:nvSpPr>
        <p:spPr>
          <a:xfrm>
            <a:off x="1242300" y="934700"/>
            <a:ext cx="97074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5" name="Google Shape;55;p9"/>
          <p:cNvSpPr txBox="1"/>
          <p:nvPr>
            <p:ph idx="4" type="body"/>
          </p:nvPr>
        </p:nvSpPr>
        <p:spPr>
          <a:xfrm>
            <a:off x="1242300" y="4165707"/>
            <a:ext cx="2658900" cy="1664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rtl="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56" name="Google Shape;56;p9"/>
          <p:cNvSpPr txBox="1"/>
          <p:nvPr>
            <p:ph idx="5" type="body"/>
          </p:nvPr>
        </p:nvSpPr>
        <p:spPr>
          <a:xfrm>
            <a:off x="4766550" y="4165707"/>
            <a:ext cx="2658900" cy="1660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rtl="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57" name="Google Shape;57;p9"/>
          <p:cNvSpPr txBox="1"/>
          <p:nvPr>
            <p:ph idx="6" type="body"/>
          </p:nvPr>
        </p:nvSpPr>
        <p:spPr>
          <a:xfrm>
            <a:off x="8290800" y="4165707"/>
            <a:ext cx="2658900" cy="1660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rtl="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 sz="1700"/>
            </a:lvl9pPr>
          </a:lstStyle>
          <a:p/>
        </p:txBody>
      </p:sp>
      <p:cxnSp>
        <p:nvCxnSpPr>
          <p:cNvPr id="58" name="Google Shape;58;p9"/>
          <p:cNvCxnSpPr/>
          <p:nvPr/>
        </p:nvCxnSpPr>
        <p:spPr>
          <a:xfrm rot="10800000">
            <a:off x="497850" y="5165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" name="Google Shape;59;p9"/>
          <p:cNvCxnSpPr/>
          <p:nvPr/>
        </p:nvCxnSpPr>
        <p:spPr>
          <a:xfrm rot="10800000">
            <a:off x="497850" y="630772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9 Text and Image">
  <p:cSld name="CUSTOM_9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/>
          <p:nvPr>
            <p:ph type="title"/>
          </p:nvPr>
        </p:nvSpPr>
        <p:spPr>
          <a:xfrm>
            <a:off x="925500" y="1946013"/>
            <a:ext cx="5170500" cy="799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/>
        </p:txBody>
      </p:sp>
      <p:sp>
        <p:nvSpPr>
          <p:cNvPr id="62" name="Google Shape;62;p10"/>
          <p:cNvSpPr txBox="1"/>
          <p:nvPr>
            <p:ph idx="1" type="subTitle"/>
          </p:nvPr>
        </p:nvSpPr>
        <p:spPr>
          <a:xfrm>
            <a:off x="439850" y="4343238"/>
            <a:ext cx="3875100" cy="717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4572000" y="1040950"/>
            <a:ext cx="6981900" cy="4476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●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1pPr>
            <a:lvl2pPr indent="-349250" lvl="1" marL="9144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○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2pPr>
            <a:lvl3pPr indent="-349250" lvl="2" marL="13716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■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3pPr>
            <a:lvl4pPr indent="-349250" lvl="3" marL="18288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●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4pPr>
            <a:lvl5pPr indent="-349250" lvl="4" marL="22860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○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5pPr>
            <a:lvl6pPr indent="-349250" lvl="5" marL="27432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■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6pPr>
            <a:lvl7pPr indent="-349250" lvl="6" marL="32004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●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7pPr>
            <a:lvl8pPr indent="-349250" lvl="7" marL="36576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○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8pPr>
            <a:lvl9pPr indent="-349250" lvl="8" marL="411480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ntic Slab"/>
              <a:buChar char="■"/>
              <a:defRPr b="1" sz="1900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/>
          <p:nvPr/>
        </p:nvSpPr>
        <p:spPr>
          <a:xfrm rot="5400000">
            <a:off x="-462658" y="6119355"/>
            <a:ext cx="1131345" cy="114589"/>
          </a:xfrm>
          <a:custGeom>
            <a:rect b="b" l="l" r="r" t="t"/>
            <a:pathLst>
              <a:path extrusionOk="0" h="87640" w="919793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mental.jmir.org/2021/6/e25952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6341325" y="2296125"/>
            <a:ext cx="1467600" cy="14676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18" name="Google Shape;118;p17"/>
          <p:cNvSpPr txBox="1"/>
          <p:nvPr>
            <p:ph idx="1" type="subTitle"/>
          </p:nvPr>
        </p:nvSpPr>
        <p:spPr>
          <a:xfrm>
            <a:off x="377400" y="5925775"/>
            <a:ext cx="11500500" cy="586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Hailey Rocha</a:t>
            </a:r>
            <a:endParaRPr/>
          </a:p>
        </p:txBody>
      </p:sp>
      <p:sp>
        <p:nvSpPr>
          <p:cNvPr id="119" name="Google Shape;119;p17"/>
          <p:cNvSpPr txBox="1"/>
          <p:nvPr>
            <p:ph type="title"/>
          </p:nvPr>
        </p:nvSpPr>
        <p:spPr>
          <a:xfrm>
            <a:off x="1125150" y="2762700"/>
            <a:ext cx="5820600" cy="11550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 Escalation </a:t>
            </a: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1196700" y="3763725"/>
            <a:ext cx="6207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History, Trajectory, &amp; Relation to Gender in Acute Care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6"/>
          <p:cNvSpPr/>
          <p:nvPr/>
        </p:nvSpPr>
        <p:spPr>
          <a:xfrm>
            <a:off x="3223275" y="72278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23" name="Google Shape;223;p26"/>
          <p:cNvSpPr txBox="1"/>
          <p:nvPr>
            <p:ph type="title"/>
          </p:nvPr>
        </p:nvSpPr>
        <p:spPr>
          <a:xfrm>
            <a:off x="1242300" y="1051300"/>
            <a:ext cx="97074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Gender &amp; De Escalation </a:t>
            </a:r>
            <a:endParaRPr/>
          </a:p>
        </p:txBody>
      </p:sp>
      <p:sp>
        <p:nvSpPr>
          <p:cNvPr id="224" name="Google Shape;224;p26"/>
          <p:cNvSpPr txBox="1"/>
          <p:nvPr>
            <p:ph idx="4" type="body"/>
          </p:nvPr>
        </p:nvSpPr>
        <p:spPr>
          <a:xfrm>
            <a:off x="1721550" y="1985200"/>
            <a:ext cx="8748900" cy="1165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Gender is rarely explicitly discussed as a contributing factor in the ways de escalation is used in practice.</a:t>
            </a:r>
            <a:endParaRPr sz="2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This lack of mention within the literature leaves gaps in care as gender contributes to…</a:t>
            </a:r>
            <a:endParaRPr sz="2600"/>
          </a:p>
        </p:txBody>
      </p:sp>
      <p:sp>
        <p:nvSpPr>
          <p:cNvPr id="225" name="Google Shape;225;p26"/>
          <p:cNvSpPr txBox="1"/>
          <p:nvPr/>
        </p:nvSpPr>
        <p:spPr>
          <a:xfrm>
            <a:off x="1242300" y="4309400"/>
            <a:ext cx="4893600" cy="14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Lived experiences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Medical mistrust and distrust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Positionality of providers and patients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Social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determinants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of health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26" name="Google Shape;226;p26"/>
          <p:cNvSpPr txBox="1"/>
          <p:nvPr/>
        </p:nvSpPr>
        <p:spPr>
          <a:xfrm>
            <a:off x="6354000" y="4309400"/>
            <a:ext cx="4893600" cy="18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Manifestations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of violence,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aggression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, and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agitation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Specific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needs (eg,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menstrual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products)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Physical advantages or limitations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Trauma (personal &amp;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intergenerational)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/>
          <p:nvPr/>
        </p:nvSpPr>
        <p:spPr>
          <a:xfrm>
            <a:off x="3223275" y="83478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32" name="Google Shape;232;p27"/>
          <p:cNvSpPr txBox="1"/>
          <p:nvPr>
            <p:ph type="title"/>
          </p:nvPr>
        </p:nvSpPr>
        <p:spPr>
          <a:xfrm>
            <a:off x="1242300" y="1163300"/>
            <a:ext cx="97074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Gender &amp; </a:t>
            </a:r>
            <a:r>
              <a:rPr lang="en"/>
              <a:t>De Escalation </a:t>
            </a:r>
            <a:endParaRPr/>
          </a:p>
        </p:txBody>
      </p:sp>
      <p:sp>
        <p:nvSpPr>
          <p:cNvPr id="233" name="Google Shape;233;p27"/>
          <p:cNvSpPr txBox="1"/>
          <p:nvPr>
            <p:ph idx="1" type="subTitle"/>
          </p:nvPr>
        </p:nvSpPr>
        <p:spPr>
          <a:xfrm>
            <a:off x="1500700" y="1996188"/>
            <a:ext cx="3331200" cy="1068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Gender-Informed </a:t>
            </a:r>
            <a:endParaRPr sz="3000"/>
          </a:p>
        </p:txBody>
      </p:sp>
      <p:sp>
        <p:nvSpPr>
          <p:cNvPr id="234" name="Google Shape;234;p27"/>
          <p:cNvSpPr txBox="1"/>
          <p:nvPr>
            <p:ph idx="2" type="subTitle"/>
          </p:nvPr>
        </p:nvSpPr>
        <p:spPr>
          <a:xfrm>
            <a:off x="6255275" y="2218900"/>
            <a:ext cx="3617400" cy="1068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Trauma-Informed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235" name="Google Shape;235;p27"/>
          <p:cNvSpPr txBox="1"/>
          <p:nvPr>
            <p:ph idx="4" type="body"/>
          </p:nvPr>
        </p:nvSpPr>
        <p:spPr>
          <a:xfrm>
            <a:off x="1500700" y="2864863"/>
            <a:ext cx="4472100" cy="1759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/>
              <a:t>T</a:t>
            </a:r>
            <a:r>
              <a:rPr lang="en"/>
              <a:t>reatment approaches addressing the wide range of women’s needs (eg. physical, social, mental health needs, and </a:t>
            </a:r>
            <a:r>
              <a:rPr lang="en"/>
              <a:t>biological</a:t>
            </a:r>
            <a:r>
              <a:rPr lang="en"/>
              <a:t> and social reproductive services)</a:t>
            </a:r>
            <a:endParaRPr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/>
              <a:t>Aware of gender </a:t>
            </a:r>
            <a:r>
              <a:rPr lang="en"/>
              <a:t>specific issues, oppression, and systemic factors that fundamentally impact experiences and interactions within society (eg. sexism, misogyny</a:t>
            </a:r>
            <a:r>
              <a:rPr lang="en">
                <a:solidFill>
                  <a:schemeClr val="dk1"/>
                </a:solidFill>
              </a:rPr>
              <a:t>)</a:t>
            </a:r>
            <a:endParaRPr/>
          </a:p>
        </p:txBody>
      </p:sp>
      <p:sp>
        <p:nvSpPr>
          <p:cNvPr id="236" name="Google Shape;236;p27"/>
          <p:cNvSpPr txBox="1"/>
          <p:nvPr>
            <p:ph idx="5" type="body"/>
          </p:nvPr>
        </p:nvSpPr>
        <p:spPr>
          <a:xfrm>
            <a:off x="5972800" y="2882900"/>
            <a:ext cx="5328900" cy="1756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>
                <a:solidFill>
                  <a:schemeClr val="dk1"/>
                </a:solidFill>
              </a:rPr>
              <a:t>T</a:t>
            </a:r>
            <a:r>
              <a:rPr lang="en">
                <a:solidFill>
                  <a:schemeClr val="dk1"/>
                </a:solidFill>
              </a:rPr>
              <a:t>rauma awareness/acknowledgment</a:t>
            </a:r>
            <a:endParaRPr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>
                <a:solidFill>
                  <a:schemeClr val="dk1"/>
                </a:solidFill>
              </a:rPr>
              <a:t>Maintaining trust and safety</a:t>
            </a:r>
            <a:endParaRPr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>
                <a:solidFill>
                  <a:schemeClr val="dk1"/>
                </a:solidFill>
              </a:rPr>
              <a:t>Promoting choice and collaboration</a:t>
            </a:r>
            <a:endParaRPr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>
                <a:solidFill>
                  <a:schemeClr val="dk1"/>
                </a:solidFill>
              </a:rPr>
              <a:t>Maintaining focus on strength/skills building</a:t>
            </a:r>
            <a:endParaRPr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>
                <a:solidFill>
                  <a:schemeClr val="dk1"/>
                </a:solidFill>
              </a:rPr>
              <a:t>Attending to cultural, historical, and gender issues (eg. intimate partner violence, intergenerational trauma, sexual violence, etc.)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7"/>
          <p:cNvSpPr txBox="1"/>
          <p:nvPr/>
        </p:nvSpPr>
        <p:spPr>
          <a:xfrm>
            <a:off x="1314150" y="6293350"/>
            <a:ext cx="95637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32323"/>
                </a:solidFill>
                <a:latin typeface="Antic Slab"/>
                <a:ea typeface="Antic Slab"/>
                <a:cs typeface="Antic Slab"/>
                <a:sym typeface="Antic Slab"/>
              </a:rPr>
              <a:t>Quilty L, Agic B, Coombs M, Kristy B, Shakespeare J, Spafford A, Besa R, Dematagoda S, Patel A, Persaud R, Buckley L Benefits of Digital Health Resources for Substance Use Concerns in Women: Scoping Review JMIR Ment Health 2021;8(6):e25952 URL: </a:t>
            </a:r>
            <a:r>
              <a:rPr lang="en" sz="1000" u="sng">
                <a:solidFill>
                  <a:schemeClr val="hlink"/>
                </a:solidFill>
                <a:latin typeface="Antic Slab"/>
                <a:ea typeface="Antic Slab"/>
                <a:cs typeface="Antic Slab"/>
                <a:sym typeface="Antic Slab"/>
                <a:hlinkClick r:id="rId3"/>
              </a:rPr>
              <a:t>https://mental.jmir.org/2021/6/e25952</a:t>
            </a:r>
            <a:r>
              <a:rPr lang="en" sz="1000">
                <a:solidFill>
                  <a:srgbClr val="232323"/>
                </a:solidFill>
                <a:latin typeface="Antic Slab"/>
                <a:ea typeface="Antic Slab"/>
                <a:cs typeface="Antic Slab"/>
                <a:sym typeface="Antic Slab"/>
              </a:rPr>
              <a:t> DOI: 10.2196/25952</a:t>
            </a:r>
            <a:endParaRPr sz="1000">
              <a:solidFill>
                <a:srgbClr val="232323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232323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/>
          <p:nvPr/>
        </p:nvSpPr>
        <p:spPr>
          <a:xfrm>
            <a:off x="878050" y="58628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43" name="Google Shape;243;p28"/>
          <p:cNvSpPr txBox="1"/>
          <p:nvPr>
            <p:ph type="title"/>
          </p:nvPr>
        </p:nvSpPr>
        <p:spPr>
          <a:xfrm>
            <a:off x="519475" y="835750"/>
            <a:ext cx="11020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 Escalation with an Intersectional Lens</a:t>
            </a:r>
            <a:endParaRPr/>
          </a:p>
        </p:txBody>
      </p:sp>
      <p:pic>
        <p:nvPicPr>
          <p:cNvPr id="244" name="Google Shape;24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7538" y="1674950"/>
            <a:ext cx="5116925" cy="424052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8"/>
          <p:cNvSpPr txBox="1"/>
          <p:nvPr/>
        </p:nvSpPr>
        <p:spPr>
          <a:xfrm>
            <a:off x="5070900" y="6411600"/>
            <a:ext cx="2050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Boston et al.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9"/>
          <p:cNvSpPr/>
          <p:nvPr/>
        </p:nvSpPr>
        <p:spPr>
          <a:xfrm>
            <a:off x="98882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51" name="Google Shape;251;p29"/>
          <p:cNvSpPr txBox="1"/>
          <p:nvPr>
            <p:ph type="title"/>
          </p:nvPr>
        </p:nvSpPr>
        <p:spPr>
          <a:xfrm>
            <a:off x="1504925" y="1689275"/>
            <a:ext cx="95190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Notes:</a:t>
            </a:r>
            <a:endParaRPr/>
          </a:p>
        </p:txBody>
      </p:sp>
      <p:sp>
        <p:nvSpPr>
          <p:cNvPr id="252" name="Google Shape;252;p29"/>
          <p:cNvSpPr txBox="1"/>
          <p:nvPr>
            <p:ph idx="1" type="body"/>
          </p:nvPr>
        </p:nvSpPr>
        <p:spPr>
          <a:xfrm>
            <a:off x="1504925" y="2756950"/>
            <a:ext cx="9519000" cy="2488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Literature is yet to be fully clear about </a:t>
            </a:r>
            <a:r>
              <a:rPr lang="en"/>
              <a:t>exactly</a:t>
            </a:r>
            <a:r>
              <a:rPr lang="en"/>
              <a:t> what is being addressed/</a:t>
            </a:r>
            <a:r>
              <a:rPr lang="en"/>
              <a:t>focused</a:t>
            </a:r>
            <a:r>
              <a:rPr lang="en"/>
              <a:t> on in training modules </a:t>
            </a:r>
            <a:endParaRPr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Seemingly no actively </a:t>
            </a:r>
            <a:r>
              <a:rPr lang="en"/>
              <a:t>enforced</a:t>
            </a:r>
            <a:r>
              <a:rPr lang="en"/>
              <a:t>/regulated standard of care has been developed in relation to de </a:t>
            </a:r>
            <a:r>
              <a:rPr lang="en"/>
              <a:t>escalation</a:t>
            </a:r>
            <a:r>
              <a:rPr lang="en"/>
              <a:t> of violence</a:t>
            </a:r>
            <a:endParaRPr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Good Hearts Law – “when a measure becomes a target, it ceases to be a good measure.”</a:t>
            </a:r>
            <a:endParaRPr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n">
                <a:solidFill>
                  <a:schemeClr val="dk1"/>
                </a:solidFill>
              </a:rPr>
              <a:t>How do prevention and de escalation differ from one another in practice?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0"/>
          <p:cNvSpPr/>
          <p:nvPr/>
        </p:nvSpPr>
        <p:spPr>
          <a:xfrm>
            <a:off x="1078450" y="1611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58" name="Google Shape;258;p30"/>
          <p:cNvSpPr txBox="1"/>
          <p:nvPr>
            <p:ph type="title"/>
          </p:nvPr>
        </p:nvSpPr>
        <p:spPr>
          <a:xfrm>
            <a:off x="1594550" y="1993275"/>
            <a:ext cx="95190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cxnSp>
        <p:nvCxnSpPr>
          <p:cNvPr id="259" name="Google Shape;259;p30"/>
          <p:cNvCxnSpPr/>
          <p:nvPr/>
        </p:nvCxnSpPr>
        <p:spPr>
          <a:xfrm rot="10800000">
            <a:off x="814250" y="365827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0" name="Google Shape;260;p30"/>
          <p:cNvSpPr/>
          <p:nvPr/>
        </p:nvSpPr>
        <p:spPr>
          <a:xfrm>
            <a:off x="1078450" y="41641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61" name="Google Shape;261;p30"/>
          <p:cNvSpPr txBox="1"/>
          <p:nvPr>
            <p:ph type="title"/>
          </p:nvPr>
        </p:nvSpPr>
        <p:spPr>
          <a:xfrm>
            <a:off x="1594550" y="4545675"/>
            <a:ext cx="95190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/>
          <p:nvPr/>
        </p:nvSpPr>
        <p:spPr>
          <a:xfrm>
            <a:off x="6344850" y="38149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26" name="Google Shape;126;p18"/>
          <p:cNvSpPr/>
          <p:nvPr/>
        </p:nvSpPr>
        <p:spPr>
          <a:xfrm>
            <a:off x="6344850" y="1833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27" name="Google Shape;127;p18"/>
          <p:cNvSpPr/>
          <p:nvPr/>
        </p:nvSpPr>
        <p:spPr>
          <a:xfrm>
            <a:off x="2157700" y="38149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28" name="Google Shape;128;p18"/>
          <p:cNvSpPr/>
          <p:nvPr/>
        </p:nvSpPr>
        <p:spPr>
          <a:xfrm>
            <a:off x="2157700" y="1833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29" name="Google Shape;129;p18"/>
          <p:cNvSpPr txBox="1"/>
          <p:nvPr>
            <p:ph type="title"/>
          </p:nvPr>
        </p:nvSpPr>
        <p:spPr>
          <a:xfrm>
            <a:off x="490775" y="751875"/>
            <a:ext cx="112104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 / Plan</a:t>
            </a:r>
            <a:endParaRPr/>
          </a:p>
        </p:txBody>
      </p:sp>
      <p:sp>
        <p:nvSpPr>
          <p:cNvPr id="130" name="Google Shape;130;p18"/>
          <p:cNvSpPr txBox="1"/>
          <p:nvPr>
            <p:ph idx="4" type="title"/>
          </p:nvPr>
        </p:nvSpPr>
        <p:spPr>
          <a:xfrm>
            <a:off x="2993825" y="2046600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Definition of Term</a:t>
            </a:r>
            <a:endParaRPr/>
          </a:p>
        </p:txBody>
      </p:sp>
      <p:sp>
        <p:nvSpPr>
          <p:cNvPr id="131" name="Google Shape;131;p18"/>
          <p:cNvSpPr txBox="1"/>
          <p:nvPr>
            <p:ph idx="5" type="title"/>
          </p:nvPr>
        </p:nvSpPr>
        <p:spPr>
          <a:xfrm>
            <a:off x="7332750" y="2046600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32" name="Google Shape;132;p18"/>
          <p:cNvSpPr txBox="1"/>
          <p:nvPr>
            <p:ph idx="6" type="title"/>
          </p:nvPr>
        </p:nvSpPr>
        <p:spPr>
          <a:xfrm>
            <a:off x="7332725" y="4065159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133" name="Google Shape;133;p18"/>
          <p:cNvSpPr txBox="1"/>
          <p:nvPr>
            <p:ph idx="8" type="title"/>
          </p:nvPr>
        </p:nvSpPr>
        <p:spPr>
          <a:xfrm>
            <a:off x="2993825" y="4065075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Gender &amp; De Escalation </a:t>
            </a:r>
            <a:endParaRPr/>
          </a:p>
        </p:txBody>
      </p:sp>
      <p:sp>
        <p:nvSpPr>
          <p:cNvPr id="134" name="Google Shape;134;p18"/>
          <p:cNvSpPr/>
          <p:nvPr/>
        </p:nvSpPr>
        <p:spPr>
          <a:xfrm>
            <a:off x="2230050" y="2256638"/>
            <a:ext cx="766461" cy="54965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Calistoga"/>
              </a:rPr>
              <a:t>01</a:t>
            </a:r>
          </a:p>
        </p:txBody>
      </p:sp>
      <p:sp>
        <p:nvSpPr>
          <p:cNvPr id="135" name="Google Shape;135;p18"/>
          <p:cNvSpPr/>
          <p:nvPr/>
        </p:nvSpPr>
        <p:spPr>
          <a:xfrm>
            <a:off x="6440825" y="2256638"/>
            <a:ext cx="884026" cy="54965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Calistoga"/>
              </a:rPr>
              <a:t>02</a:t>
            </a:r>
          </a:p>
        </p:txBody>
      </p:sp>
      <p:sp>
        <p:nvSpPr>
          <p:cNvPr id="136" name="Google Shape;136;p18"/>
          <p:cNvSpPr/>
          <p:nvPr/>
        </p:nvSpPr>
        <p:spPr>
          <a:xfrm>
            <a:off x="2153850" y="4314038"/>
            <a:ext cx="893187" cy="5481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Calistoga"/>
              </a:rPr>
              <a:t>03</a:t>
            </a:r>
          </a:p>
        </p:txBody>
      </p:sp>
      <p:sp>
        <p:nvSpPr>
          <p:cNvPr id="137" name="Google Shape;137;p18"/>
          <p:cNvSpPr/>
          <p:nvPr/>
        </p:nvSpPr>
        <p:spPr>
          <a:xfrm>
            <a:off x="6440825" y="4314038"/>
            <a:ext cx="964184" cy="5481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noFill/>
                <a:latin typeface="Calistoga"/>
              </a:rPr>
              <a:t>04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/>
          <p:nvPr/>
        </p:nvSpPr>
        <p:spPr>
          <a:xfrm>
            <a:off x="1027400" y="801913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43" name="Google Shape;143;p19"/>
          <p:cNvSpPr txBox="1"/>
          <p:nvPr>
            <p:ph type="title"/>
          </p:nvPr>
        </p:nvSpPr>
        <p:spPr>
          <a:xfrm>
            <a:off x="1318650" y="1235425"/>
            <a:ext cx="8284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 Escalat</a:t>
            </a:r>
            <a:r>
              <a:rPr lang="en"/>
              <a:t>e</a:t>
            </a:r>
            <a:r>
              <a:rPr lang="en"/>
              <a:t> </a:t>
            </a:r>
            <a:endParaRPr/>
          </a:p>
        </p:txBody>
      </p: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1318650" y="719300"/>
            <a:ext cx="3261900" cy="573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Oxford</a:t>
            </a:r>
            <a:r>
              <a:rPr lang="en" u="sng"/>
              <a:t> English </a:t>
            </a:r>
            <a:r>
              <a:rPr lang="en" u="sng"/>
              <a:t>Dictionary:</a:t>
            </a:r>
            <a:endParaRPr u="sng"/>
          </a:p>
        </p:txBody>
      </p:sp>
      <p:sp>
        <p:nvSpPr>
          <p:cNvPr id="145" name="Google Shape;145;p19"/>
          <p:cNvSpPr txBox="1"/>
          <p:nvPr>
            <p:ph idx="1" type="body"/>
          </p:nvPr>
        </p:nvSpPr>
        <p:spPr>
          <a:xfrm>
            <a:off x="1471050" y="2059800"/>
            <a:ext cx="8284500" cy="867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Verb. [with object]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reduce the intensity of (a conflict or potentially violent situation)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/>
          <p:nvPr/>
        </p:nvSpPr>
        <p:spPr>
          <a:xfrm>
            <a:off x="1179800" y="39539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47" name="Google Shape;147;p19"/>
          <p:cNvSpPr txBox="1"/>
          <p:nvPr>
            <p:ph type="title"/>
          </p:nvPr>
        </p:nvSpPr>
        <p:spPr>
          <a:xfrm>
            <a:off x="1318650" y="4152175"/>
            <a:ext cx="8284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 Escalate </a:t>
            </a:r>
            <a:endParaRPr/>
          </a:p>
        </p:txBody>
      </p:sp>
      <p:sp>
        <p:nvSpPr>
          <p:cNvPr id="148" name="Google Shape;148;p19"/>
          <p:cNvSpPr txBox="1"/>
          <p:nvPr>
            <p:ph idx="1" type="body"/>
          </p:nvPr>
        </p:nvSpPr>
        <p:spPr>
          <a:xfrm>
            <a:off x="1318650" y="3636050"/>
            <a:ext cx="3686700" cy="573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Cambridge </a:t>
            </a:r>
            <a:r>
              <a:rPr lang="en" u="sng"/>
              <a:t>English Dictionary:</a:t>
            </a:r>
            <a:endParaRPr u="sng"/>
          </a:p>
        </p:txBody>
      </p:sp>
      <p:sp>
        <p:nvSpPr>
          <p:cNvPr id="149" name="Google Shape;149;p19"/>
          <p:cNvSpPr txBox="1"/>
          <p:nvPr>
            <p:ph idx="1" type="body"/>
          </p:nvPr>
        </p:nvSpPr>
        <p:spPr>
          <a:xfrm>
            <a:off x="1471050" y="4976550"/>
            <a:ext cx="8284500" cy="867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Verb.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(cause to) become less dangerous or difficult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/>
          <p:nvPr/>
        </p:nvSpPr>
        <p:spPr>
          <a:xfrm>
            <a:off x="1322513" y="925075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55" name="Google Shape;155;p20"/>
          <p:cNvSpPr txBox="1"/>
          <p:nvPr>
            <p:ph type="title"/>
          </p:nvPr>
        </p:nvSpPr>
        <p:spPr>
          <a:xfrm>
            <a:off x="1613763" y="1358588"/>
            <a:ext cx="8284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De-Escalation</a:t>
            </a:r>
            <a:endParaRPr/>
          </a:p>
        </p:txBody>
      </p:sp>
      <p:sp>
        <p:nvSpPr>
          <p:cNvPr id="156" name="Google Shape;156;p20"/>
          <p:cNvSpPr txBox="1"/>
          <p:nvPr>
            <p:ph idx="1" type="body"/>
          </p:nvPr>
        </p:nvSpPr>
        <p:spPr>
          <a:xfrm>
            <a:off x="2165888" y="2187488"/>
            <a:ext cx="8284500" cy="2491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0"/>
          <p:cNvSpPr txBox="1"/>
          <p:nvPr/>
        </p:nvSpPr>
        <p:spPr>
          <a:xfrm>
            <a:off x="2165888" y="2340413"/>
            <a:ext cx="8703600" cy="3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“De-escalation involves the use of various psychosocial short-term techniques aimed at calming disruptive behaviour and preventing disturbed/violent behaviour from occurring. Every effort is made to avoid confrontation.”</a:t>
            </a:r>
            <a:endParaRPr b="1" sz="28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32323"/>
                </a:solidFill>
                <a:latin typeface="Antic Slab"/>
                <a:ea typeface="Antic Slab"/>
                <a:cs typeface="Antic Slab"/>
                <a:sym typeface="Antic Slab"/>
              </a:rPr>
              <a:t>National Collaborating Centre for Nursing and Supportive Care (UK). (2005). Violence: The Short-Term Management of Disturbed/Violent Behaviour in In-Patient Psychiatric Settings and Emergency Departments. Royal College of Nursing (UK).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/>
          <p:nvPr/>
        </p:nvSpPr>
        <p:spPr>
          <a:xfrm>
            <a:off x="1322513" y="925075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63" name="Google Shape;163;p21"/>
          <p:cNvSpPr txBox="1"/>
          <p:nvPr>
            <p:ph type="title"/>
          </p:nvPr>
        </p:nvSpPr>
        <p:spPr>
          <a:xfrm>
            <a:off x="1613763" y="1358588"/>
            <a:ext cx="8284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</a:t>
            </a:r>
            <a:r>
              <a:rPr lang="en"/>
              <a:t>erbal De-Escalation</a:t>
            </a:r>
            <a:endParaRPr/>
          </a:p>
        </p:txBody>
      </p:sp>
      <p:sp>
        <p:nvSpPr>
          <p:cNvPr id="164" name="Google Shape;164;p21"/>
          <p:cNvSpPr txBox="1"/>
          <p:nvPr>
            <p:ph idx="1" type="body"/>
          </p:nvPr>
        </p:nvSpPr>
        <p:spPr>
          <a:xfrm>
            <a:off x="2165888" y="2187488"/>
            <a:ext cx="8284500" cy="2491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1"/>
          <p:cNvSpPr txBox="1"/>
          <p:nvPr/>
        </p:nvSpPr>
        <p:spPr>
          <a:xfrm>
            <a:off x="2165888" y="2340413"/>
            <a:ext cx="8703600" cy="3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“A nurse might describe it as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"talking the patient down,"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but it is actually a complex,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interactive process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in which the patient is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redirected toward a calmer personal space.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 Nursing goals are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reduction of anxiety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,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maintenance of control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, and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avoidance of violent acting out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. These are achieved through effective 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communication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with the patient, using the nurse's training and skills to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 identify the patient's Stressors 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and providing the patient with</a:t>
            </a:r>
            <a:r>
              <a:rPr b="1" lang="en" sz="1900">
                <a:solidFill>
                  <a:schemeClr val="dk1"/>
                </a:solidFill>
                <a:highlight>
                  <a:srgbClr val="FFCB25"/>
                </a:highlight>
                <a:latin typeface="Antic Slab"/>
                <a:ea typeface="Antic Slab"/>
                <a:cs typeface="Antic Slab"/>
                <a:sym typeface="Antic Slab"/>
              </a:rPr>
              <a:t> functional alternatives to aggression</a:t>
            </a:r>
            <a:r>
              <a:rPr b="1"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.” 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32323"/>
                </a:solidFill>
                <a:latin typeface="Antic Slab"/>
                <a:ea typeface="Antic Slab"/>
                <a:cs typeface="Antic Slab"/>
                <a:sym typeface="Antic Slab"/>
              </a:rPr>
              <a:t>Stevenson, S. (1991). Heading Off VIOLENCE With Verbal DE-ESCALATION. </a:t>
            </a:r>
            <a:r>
              <a:rPr i="1" lang="en" sz="1200">
                <a:solidFill>
                  <a:srgbClr val="232323"/>
                </a:solidFill>
                <a:latin typeface="Antic Slab"/>
                <a:ea typeface="Antic Slab"/>
                <a:cs typeface="Antic Slab"/>
                <a:sym typeface="Antic Slab"/>
              </a:rPr>
              <a:t>Journal of Psychosocial Nursing and Mental Health Services, 29 </a:t>
            </a:r>
            <a:r>
              <a:rPr lang="en" sz="1200">
                <a:solidFill>
                  <a:srgbClr val="232323"/>
                </a:solidFill>
                <a:latin typeface="Antic Slab"/>
                <a:ea typeface="Antic Slab"/>
                <a:cs typeface="Antic Slab"/>
                <a:sym typeface="Antic Slab"/>
              </a:rPr>
              <a:t>(9), 6-9. doi: 10.3928/0279-3695-19910901-04.</a:t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/>
          <p:nvPr/>
        </p:nvSpPr>
        <p:spPr>
          <a:xfrm>
            <a:off x="1474825" y="920713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1" name="Google Shape;171;p22"/>
          <p:cNvSpPr txBox="1"/>
          <p:nvPr>
            <p:ph type="title"/>
          </p:nvPr>
        </p:nvSpPr>
        <p:spPr>
          <a:xfrm>
            <a:off x="873350" y="1323588"/>
            <a:ext cx="105519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Terms Used For  De Escalation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Literature</a:t>
            </a:r>
            <a:endParaRPr/>
          </a:p>
        </p:txBody>
      </p:sp>
      <p:sp>
        <p:nvSpPr>
          <p:cNvPr id="172" name="Google Shape;172;p22"/>
          <p:cNvSpPr txBox="1"/>
          <p:nvPr>
            <p:ph idx="1" type="body"/>
          </p:nvPr>
        </p:nvSpPr>
        <p:spPr>
          <a:xfrm>
            <a:off x="873350" y="2611215"/>
            <a:ext cx="4960800" cy="2847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“C</a:t>
            </a:r>
            <a:r>
              <a:rPr lang="en"/>
              <a:t>onflict resolution”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“Conflict management”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“Crisis resolution”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“Talk down”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“Defusing”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“Intervention”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“Violence mitigation”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/>
              <a:t>“</a:t>
            </a:r>
            <a:r>
              <a:rPr lang="en"/>
              <a:t>Predictive”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400" y="1825675"/>
            <a:ext cx="10270351" cy="395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3"/>
          <p:cNvSpPr txBox="1"/>
          <p:nvPr/>
        </p:nvSpPr>
        <p:spPr>
          <a:xfrm>
            <a:off x="762400" y="1217525"/>
            <a:ext cx="3000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 u="sng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Oxford English Dictionary:</a:t>
            </a:r>
            <a:endParaRPr b="1" sz="1900" u="sng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9" name="Google Shape;179;p23"/>
          <p:cNvSpPr txBox="1"/>
          <p:nvPr/>
        </p:nvSpPr>
        <p:spPr>
          <a:xfrm>
            <a:off x="557225" y="5857625"/>
            <a:ext cx="6259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ntic Slab"/>
              <a:buChar char="●"/>
            </a:pPr>
            <a:r>
              <a:rPr lang="en" sz="1900">
                <a:solidFill>
                  <a:schemeClr val="dk1"/>
                </a:solidFill>
                <a:latin typeface="Antic Slab"/>
                <a:ea typeface="Antic Slab"/>
                <a:cs typeface="Antic Slab"/>
                <a:sym typeface="Antic Slab"/>
              </a:rPr>
              <a:t>Used in relation to warfare and nuclear strategy</a:t>
            </a:r>
            <a:endParaRPr sz="1900">
              <a:solidFill>
                <a:schemeClr val="dk1"/>
              </a:solidFill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80" name="Google Shape;180;p23"/>
          <p:cNvSpPr txBox="1"/>
          <p:nvPr/>
        </p:nvSpPr>
        <p:spPr>
          <a:xfrm>
            <a:off x="762400" y="591800"/>
            <a:ext cx="10766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rPr>
              <a:t>Timeline: Transformation of Term/Concept</a:t>
            </a:r>
            <a:endParaRPr sz="4000">
              <a:solidFill>
                <a:schemeClr val="dk1"/>
              </a:solidFill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181" name="Google Shape;181;p23"/>
          <p:cNvSpPr/>
          <p:nvPr/>
        </p:nvSpPr>
        <p:spPr>
          <a:xfrm>
            <a:off x="10850825" y="-12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/>
          <p:nvPr/>
        </p:nvSpPr>
        <p:spPr>
          <a:xfrm>
            <a:off x="9217650" y="1209775"/>
            <a:ext cx="940800" cy="9408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87" name="Google Shape;187;p24"/>
          <p:cNvSpPr/>
          <p:nvPr/>
        </p:nvSpPr>
        <p:spPr>
          <a:xfrm>
            <a:off x="5371775" y="1230225"/>
            <a:ext cx="940800" cy="9408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88" name="Google Shape;188;p24"/>
          <p:cNvSpPr/>
          <p:nvPr/>
        </p:nvSpPr>
        <p:spPr>
          <a:xfrm>
            <a:off x="1172650" y="1151488"/>
            <a:ext cx="940800" cy="9408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89" name="Google Shape;189;p24"/>
          <p:cNvSpPr txBox="1"/>
          <p:nvPr>
            <p:ph type="title"/>
          </p:nvPr>
        </p:nvSpPr>
        <p:spPr>
          <a:xfrm>
            <a:off x="377550" y="269100"/>
            <a:ext cx="114369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Timeline: Transformation of Term/Concept</a:t>
            </a:r>
            <a:endParaRPr/>
          </a:p>
        </p:txBody>
      </p:sp>
      <p:sp>
        <p:nvSpPr>
          <p:cNvPr id="190" name="Google Shape;190;p24"/>
          <p:cNvSpPr txBox="1"/>
          <p:nvPr>
            <p:ph idx="1" type="subTitle"/>
          </p:nvPr>
        </p:nvSpPr>
        <p:spPr>
          <a:xfrm>
            <a:off x="976650" y="1492488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1970s</a:t>
            </a:r>
            <a:endParaRPr/>
          </a:p>
        </p:txBody>
      </p:sp>
      <p:sp>
        <p:nvSpPr>
          <p:cNvPr id="191" name="Google Shape;191;p24"/>
          <p:cNvSpPr txBox="1"/>
          <p:nvPr>
            <p:ph idx="7" type="body"/>
          </p:nvPr>
        </p:nvSpPr>
        <p:spPr>
          <a:xfrm>
            <a:off x="4336425" y="2716750"/>
            <a:ext cx="34413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Gaps in acute care training are identified as workplace violence continues to </a:t>
            </a:r>
            <a:r>
              <a:rPr lang="en" sz="1700"/>
              <a:t>persist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Specific </a:t>
            </a:r>
            <a:r>
              <a:rPr lang="en" sz="1700">
                <a:solidFill>
                  <a:schemeClr val="dk1"/>
                </a:solidFill>
              </a:rPr>
              <a:t>d</a:t>
            </a:r>
            <a:r>
              <a:rPr lang="en" sz="1700">
                <a:solidFill>
                  <a:schemeClr val="dk1"/>
                </a:solidFill>
              </a:rPr>
              <a:t>e </a:t>
            </a:r>
            <a:r>
              <a:rPr lang="en" sz="1700">
                <a:solidFill>
                  <a:schemeClr val="dk1"/>
                </a:solidFill>
              </a:rPr>
              <a:t>escalation</a:t>
            </a:r>
            <a:r>
              <a:rPr lang="en" sz="1700">
                <a:solidFill>
                  <a:schemeClr val="dk1"/>
                </a:solidFill>
              </a:rPr>
              <a:t> training begins to roll out across select parts of North America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Consistency in intervention a key goal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Found most in the pediatric context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92" name="Google Shape;192;p24"/>
          <p:cNvSpPr txBox="1"/>
          <p:nvPr>
            <p:ph idx="2" type="subTitle"/>
          </p:nvPr>
        </p:nvSpPr>
        <p:spPr>
          <a:xfrm>
            <a:off x="5097152" y="15712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1980s</a:t>
            </a:r>
            <a:endParaRPr/>
          </a:p>
        </p:txBody>
      </p:sp>
      <p:sp>
        <p:nvSpPr>
          <p:cNvPr id="193" name="Google Shape;193;p24"/>
          <p:cNvSpPr txBox="1"/>
          <p:nvPr>
            <p:ph idx="8" type="body"/>
          </p:nvPr>
        </p:nvSpPr>
        <p:spPr>
          <a:xfrm>
            <a:off x="8247400" y="2575575"/>
            <a:ext cx="3567000" cy="2871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 strong focus on systemic implementation in acute care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Introduction of "therapeutic communication" and verbal </a:t>
            </a:r>
            <a:r>
              <a:rPr lang="en" sz="1700">
                <a:solidFill>
                  <a:schemeClr val="dk1"/>
                </a:solidFill>
              </a:rPr>
              <a:t>de escalation training as focus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Opting for “Least Restrictive Measures”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voices of female nurses and acute care staff begin to be more represented in the literature 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94" name="Google Shape;194;p24"/>
          <p:cNvSpPr txBox="1"/>
          <p:nvPr>
            <p:ph idx="3" type="subTitle"/>
          </p:nvPr>
        </p:nvSpPr>
        <p:spPr>
          <a:xfrm>
            <a:off x="8940603" y="155077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1990s</a:t>
            </a:r>
            <a:endParaRPr/>
          </a:p>
        </p:txBody>
      </p:sp>
      <p:sp>
        <p:nvSpPr>
          <p:cNvPr id="195" name="Google Shape;195;p24"/>
          <p:cNvSpPr txBox="1"/>
          <p:nvPr>
            <p:ph idx="6" type="body"/>
          </p:nvPr>
        </p:nvSpPr>
        <p:spPr>
          <a:xfrm>
            <a:off x="254850" y="2461450"/>
            <a:ext cx="3441300" cy="3085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Related to political unrest &amp; global conflict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Police begin de escalation training in the context of domestic violence intervention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Training programs begin to develop in acute mental health care settings for the </a:t>
            </a:r>
            <a:r>
              <a:rPr lang="en" sz="1700">
                <a:solidFill>
                  <a:schemeClr val="dk1"/>
                </a:solidFill>
              </a:rPr>
              <a:t>management and intervention of violent patients </a:t>
            </a:r>
            <a:endParaRPr sz="1700"/>
          </a:p>
        </p:txBody>
      </p:sp>
      <p:cxnSp>
        <p:nvCxnSpPr>
          <p:cNvPr id="196" name="Google Shape;196;p24"/>
          <p:cNvCxnSpPr/>
          <p:nvPr/>
        </p:nvCxnSpPr>
        <p:spPr>
          <a:xfrm rot="10800000">
            <a:off x="574250" y="221827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24"/>
          <p:cNvCxnSpPr>
            <a:stCxn id="195" idx="0"/>
            <a:endCxn id="190" idx="2"/>
          </p:cNvCxnSpPr>
          <p:nvPr/>
        </p:nvCxnSpPr>
        <p:spPr>
          <a:xfrm rot="10800000">
            <a:off x="1975500" y="2099350"/>
            <a:ext cx="0" cy="3621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24"/>
          <p:cNvCxnSpPr/>
          <p:nvPr/>
        </p:nvCxnSpPr>
        <p:spPr>
          <a:xfrm rot="10800000">
            <a:off x="6057075" y="2033025"/>
            <a:ext cx="0" cy="4452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24"/>
          <p:cNvCxnSpPr>
            <a:stCxn id="193" idx="0"/>
            <a:endCxn id="194" idx="2"/>
          </p:cNvCxnSpPr>
          <p:nvPr/>
        </p:nvCxnSpPr>
        <p:spPr>
          <a:xfrm rot="10800000">
            <a:off x="9939400" y="2157675"/>
            <a:ext cx="91500" cy="4179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5"/>
          <p:cNvSpPr/>
          <p:nvPr/>
        </p:nvSpPr>
        <p:spPr>
          <a:xfrm>
            <a:off x="9217650" y="1209775"/>
            <a:ext cx="940800" cy="9408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05" name="Google Shape;205;p25"/>
          <p:cNvSpPr/>
          <p:nvPr/>
        </p:nvSpPr>
        <p:spPr>
          <a:xfrm>
            <a:off x="5371775" y="1230225"/>
            <a:ext cx="940800" cy="9408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06" name="Google Shape;206;p25"/>
          <p:cNvSpPr/>
          <p:nvPr/>
        </p:nvSpPr>
        <p:spPr>
          <a:xfrm>
            <a:off x="1172650" y="1151488"/>
            <a:ext cx="940800" cy="9408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207" name="Google Shape;207;p25"/>
          <p:cNvSpPr txBox="1"/>
          <p:nvPr>
            <p:ph type="title"/>
          </p:nvPr>
        </p:nvSpPr>
        <p:spPr>
          <a:xfrm>
            <a:off x="377550" y="269100"/>
            <a:ext cx="114369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Timeline: Transformation of Term/Concept</a:t>
            </a:r>
            <a:endParaRPr/>
          </a:p>
        </p:txBody>
      </p:sp>
      <p:sp>
        <p:nvSpPr>
          <p:cNvPr id="208" name="Google Shape;208;p25"/>
          <p:cNvSpPr txBox="1"/>
          <p:nvPr>
            <p:ph idx="1" type="subTitle"/>
          </p:nvPr>
        </p:nvSpPr>
        <p:spPr>
          <a:xfrm>
            <a:off x="976650" y="1492488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2000s</a:t>
            </a:r>
            <a:endParaRPr/>
          </a:p>
        </p:txBody>
      </p:sp>
      <p:sp>
        <p:nvSpPr>
          <p:cNvPr id="209" name="Google Shape;209;p25"/>
          <p:cNvSpPr txBox="1"/>
          <p:nvPr>
            <p:ph idx="7" type="body"/>
          </p:nvPr>
        </p:nvSpPr>
        <p:spPr>
          <a:xfrm>
            <a:off x="4336425" y="2716750"/>
            <a:ext cx="3441300" cy="1656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/>
              <a:t>Agitation rather than violence/overt aggression begins to be addressed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/>
              <a:t>Verbal de-escalation and nonverbal communication being used to increase autonomy and choice of patients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210" name="Google Shape;210;p25"/>
          <p:cNvSpPr txBox="1"/>
          <p:nvPr>
            <p:ph idx="2" type="subTitle"/>
          </p:nvPr>
        </p:nvSpPr>
        <p:spPr>
          <a:xfrm>
            <a:off x="5097152" y="157122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2010s</a:t>
            </a:r>
            <a:endParaRPr/>
          </a:p>
        </p:txBody>
      </p:sp>
      <p:sp>
        <p:nvSpPr>
          <p:cNvPr id="211" name="Google Shape;211;p25"/>
          <p:cNvSpPr txBox="1"/>
          <p:nvPr>
            <p:ph idx="8" type="body"/>
          </p:nvPr>
        </p:nvSpPr>
        <p:spPr>
          <a:xfrm>
            <a:off x="8247400" y="2575575"/>
            <a:ext cx="3567000" cy="2871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/>
              <a:t>Focuses on the decriminalizing of mental illness when de escalating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/>
              <a:t>Stronger presence of allied health professionals and first responders in treatment process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/>
              <a:t>Clearly stating expectations and limits as a provider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212" name="Google Shape;212;p25"/>
          <p:cNvSpPr txBox="1"/>
          <p:nvPr>
            <p:ph idx="3" type="subTitle"/>
          </p:nvPr>
        </p:nvSpPr>
        <p:spPr>
          <a:xfrm>
            <a:off x="8940603" y="1550775"/>
            <a:ext cx="1997700" cy="60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2020s</a:t>
            </a:r>
            <a:endParaRPr/>
          </a:p>
        </p:txBody>
      </p:sp>
      <p:sp>
        <p:nvSpPr>
          <p:cNvPr id="213" name="Google Shape;213;p25"/>
          <p:cNvSpPr txBox="1"/>
          <p:nvPr>
            <p:ph idx="6" type="body"/>
          </p:nvPr>
        </p:nvSpPr>
        <p:spPr>
          <a:xfrm>
            <a:off x="254850" y="2461450"/>
            <a:ext cx="3441300" cy="3085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 more comprehensive approach is being introduced, including the acknowledgement of gender, race, and particular mental health disorders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Space as a form of de escalation is emerging, (noise control, light, colour and access to space)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Internal and external causation at centre of approach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cxnSp>
        <p:nvCxnSpPr>
          <p:cNvPr id="214" name="Google Shape;214;p25"/>
          <p:cNvCxnSpPr/>
          <p:nvPr/>
        </p:nvCxnSpPr>
        <p:spPr>
          <a:xfrm rot="10800000">
            <a:off x="574250" y="2218275"/>
            <a:ext cx="11196300" cy="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5" name="Google Shape;215;p25"/>
          <p:cNvCxnSpPr>
            <a:stCxn id="213" idx="0"/>
            <a:endCxn id="208" idx="2"/>
          </p:cNvCxnSpPr>
          <p:nvPr/>
        </p:nvCxnSpPr>
        <p:spPr>
          <a:xfrm rot="10800000">
            <a:off x="1975500" y="2099350"/>
            <a:ext cx="0" cy="3621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25"/>
          <p:cNvCxnSpPr/>
          <p:nvPr/>
        </p:nvCxnSpPr>
        <p:spPr>
          <a:xfrm rot="10800000">
            <a:off x="6057075" y="2033025"/>
            <a:ext cx="0" cy="4452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25"/>
          <p:cNvCxnSpPr>
            <a:stCxn id="211" idx="0"/>
            <a:endCxn id="212" idx="2"/>
          </p:cNvCxnSpPr>
          <p:nvPr/>
        </p:nvCxnSpPr>
        <p:spPr>
          <a:xfrm rot="10800000">
            <a:off x="9939400" y="2157675"/>
            <a:ext cx="91500" cy="417900"/>
          </a:xfrm>
          <a:prstGeom prst="straightConnector1">
            <a:avLst/>
          </a:prstGeom>
          <a:noFill/>
          <a:ln cap="rnd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sMania">
  <a:themeElements>
    <a:clrScheme name="Simple Light">
      <a:dk1>
        <a:srgbClr val="000000"/>
      </a:dk1>
      <a:lt1>
        <a:srgbClr val="F1F1E9"/>
      </a:lt1>
      <a:dk2>
        <a:srgbClr val="000000"/>
      </a:dk2>
      <a:lt2>
        <a:srgbClr val="EEEEEE"/>
      </a:lt2>
      <a:accent1>
        <a:srgbClr val="FFD966"/>
      </a:accent1>
      <a:accent2>
        <a:srgbClr val="7B95A5"/>
      </a:accent2>
      <a:accent3>
        <a:srgbClr val="25566E"/>
      </a:accent3>
      <a:accent4>
        <a:srgbClr val="587C8E"/>
      </a:accent4>
      <a:accent5>
        <a:srgbClr val="DBA274"/>
      </a:accent5>
      <a:accent6>
        <a:srgbClr val="C26A59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