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embeddedFontLst>
    <p:embeddedFont>
      <p:font typeface="Calibri" panose="020F0502020204030204" pitchFamily="34" charset="0"/>
      <p:regular r:id="rId41"/>
      <p:bold r:id="rId42"/>
      <p:italic r:id="rId43"/>
      <p:boldItalic r:id="rId44"/>
    </p:embeddedFont>
    <p:embeddedFont>
      <p:font typeface="Consolas" panose="020B0609020204030204" pitchFamily="49"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CAE8FC94-5CB6-4057-BCC2-9AD0D18C4EC4}">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Lst>
        </p14:section>
        <p14:section name="Appendix" id="{DC5C10EB-C3E4-4020-A8CF-3FE6929304EC}">
          <p14:sldIdLst>
            <p14:sldId id="279"/>
            <p14:sldId id="280"/>
            <p14:sldId id="281"/>
            <p14:sldId id="282"/>
            <p14:sldId id="283"/>
            <p14:sldId id="284"/>
            <p14:sldId id="285"/>
            <p14:sldId id="286"/>
            <p14:sldId id="287"/>
            <p14:sldId id="288"/>
            <p14:sldId id="289"/>
            <p14:sldId id="290"/>
            <p14:sldId id="291"/>
            <p14:sldId id="292"/>
            <p14:sldId id="293"/>
          </p14:sldIdLst>
        </p14:section>
      </p14:sectionLst>
    </p:ex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1960DB99-EA6C-4BDF-AAD0-3CD65E8E218B}">
  <a:tblStyle styleId="{1960DB99-EA6C-4BDF-AAD0-3CD65E8E218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B8B9915-6C10-4F30-A50F-CDCB3435DB50}"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1">
              <a:alpha val="20000"/>
            </a:schemeClr>
          </a:solidFill>
        </a:fill>
      </a:tcStyle>
    </a:band1H>
    <a:band2H>
      <a:tcTxStyle/>
      <a:tcStyle>
        <a:tcBdr/>
      </a:tcStyle>
    </a:band2H>
    <a:band1V>
      <a:tcTxStyle/>
      <a:tcStyle>
        <a:tcBdr/>
        <a:fill>
          <a:solidFill>
            <a:schemeClr val="accent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399188C2-5DF9-467C-A7D8-3825BCF866EA}"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69" autoAdjust="0"/>
    <p:restoredTop sz="75581" autoAdjust="0"/>
  </p:normalViewPr>
  <p:slideViewPr>
    <p:cSldViewPr snapToGrid="0">
      <p:cViewPr>
        <p:scale>
          <a:sx n="69" d="100"/>
          <a:sy n="69" d="100"/>
        </p:scale>
        <p:origin x="-86" y="-293"/>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039609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If duplicates, first- or second- degree relatives are present, a bias may be introduced to the study because the genotypes within families will be over- represented, and thus the sample may no longer be a fair reflection of the allele frequencies of the entire population.</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 metric (</a:t>
            </a:r>
            <a:r>
              <a:rPr lang="en-US" sz="1200" b="1">
                <a:solidFill>
                  <a:schemeClr val="dk1"/>
                </a:solidFill>
                <a:latin typeface="Calibri"/>
                <a:ea typeface="Calibri"/>
                <a:cs typeface="Calibri"/>
                <a:sym typeface="Calibri"/>
              </a:rPr>
              <a:t>identity by state, IBS</a:t>
            </a:r>
            <a:r>
              <a:rPr lang="en-US" sz="1200">
                <a:solidFill>
                  <a:schemeClr val="dk1"/>
                </a:solidFill>
                <a:latin typeface="Calibri"/>
                <a:ea typeface="Calibri"/>
                <a:cs typeface="Calibri"/>
                <a:sym typeface="Calibri"/>
              </a:rPr>
              <a:t>) is calculated for each pair of individuals based on the average proportion of alleles shared in common at genotyped SNPs (excluding the sex chromosomes). The method works best when only independent SNPs are included in the analysis. </a:t>
            </a:r>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Related individuals will share more alleles IBS than expected by chance, with the degree of additional sharing proportional to the degree of relatedness. </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For any given pair of individuals with genotype information, identity-by-state (IBS) can be observed at a given locus with three possible outcomes: the individuals have two different alleles (IBS0) or they share one (IBS1) or two (IBS2) alleles in common.</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251" name="Google Shape;251;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It is crucial to confirm self-reported ancestry as presence of uncorrected and undetected population stratification can lead to spurious associations</a:t>
            </a:r>
            <a:endParaRPr/>
          </a:p>
        </p:txBody>
      </p:sp>
      <p:sp>
        <p:nvSpPr>
          <p:cNvPr id="268" name="Google Shape;268;p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9" name="Google Shape;28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Under Hardy-Weinberg assumptions, allele and genotype frequencies can be estimated. When the ratios of homozygous and heterozygous genotypes significantly differ from the prediction under HWE assumptions, it can indicate genotyping errors, batch effects, population stratification</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p:txBody>
      </p:sp>
      <p:sp>
        <p:nvSpPr>
          <p:cNvPr id="324" name="Google Shape;324;p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7" name="Google Shape;347;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8" name="Google Shape;35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91642c7274_2_1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g91642c7274_2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0" name="Google Shape;39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R might be better options for Windows usewrs</a:t>
            </a:r>
            <a:endParaRPr/>
          </a:p>
        </p:txBody>
      </p:sp>
      <p:sp>
        <p:nvSpPr>
          <p:cNvPr id="399" name="Google Shape;399;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5" name="Google Shape;415;p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913631553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3" name="Google Shape;423;g913631553f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4" name="Google Shape;424;g913631553f_1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913631553f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913631553f_1_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5" name="Google Shape;435;g913631553f_1_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913631553f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913631553f_1_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6" name="Google Shape;446;g913631553f_1_2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91431d6a7c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91431d6a7c_0_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7" name="Google Shape;457;g91431d6a7c_0_1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91431d6a7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91431d6a7c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7" name="Google Shape;467;g91431d6a7c_0_2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91431d6a7c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91431d6a7c_1_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5" name="Google Shape;485;g91431d6a7c_1_1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the proposed overview</a:t>
            </a:r>
            <a:endParaRPr/>
          </a:p>
        </p:txBody>
      </p:sp>
      <p:sp>
        <p:nvSpPr>
          <p:cNvPr id="117" name="Google Shape;117;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91431d6a7c_1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91431d6a7c_1_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8" name="Google Shape;508;g91431d6a7c_1_4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91431d6a7c_1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91431d6a7c_1_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7" name="Google Shape;517;g91431d6a7c_1_6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91431d6a7c_1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91431d6a7c_1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2" name="Google Shape;532;g91431d6a7c_1_7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91431d6a7c_1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91431d6a7c_1_9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1" name="Google Shape;541;g91431d6a7c_1_9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91431d6a7c_1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 name="Google Shape;552;g91431d6a7c_1_10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3" name="Google Shape;553;g91431d6a7c_1_10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91431d6a7c_1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91431d6a7c_1_1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4" name="Google Shape;564;g91431d6a7c_1_11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2" name="Google Shape;57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2" name="Google Shape;582;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8" name="Google Shape;58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Explain QC steps: what MAF, HWE and Call rare means. We used MAF=1% and allowed for 5% of mising data per genotyoe</a:t>
            </a:r>
            <a:endParaRPr/>
          </a:p>
        </p:txBody>
      </p:sp>
      <p:sp>
        <p:nvSpPr>
          <p:cNvPr id="126" name="Google Shape;12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More information can be found in plink web-site. Note, than most steps described in tutorial can be applied to candidate gene studies and GWAS</a:t>
            </a:r>
            <a:endParaRPr/>
          </a:p>
        </p:txBody>
      </p:sp>
      <p:sp>
        <p:nvSpPr>
          <p:cNvPr id="149" name="Google Shape;149;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Do not open the bed file.</a:t>
            </a:r>
            <a:endParaRPr/>
          </a:p>
        </p:txBody>
      </p:sp>
      <p:sp>
        <p:nvSpPr>
          <p:cNvPr id="159" name="Google Shape;15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Typically one expects male samples to have a homozygosity rate of 1 (though due to genotyping error there is variation around this) and females to have a homozygosity rate less than 0.2 </a:t>
            </a:r>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F is coefficient of inbreeding</a:t>
            </a:r>
            <a:endParaRPr sz="1200">
              <a:solidFill>
                <a:schemeClr val="dk1"/>
              </a:solidFill>
              <a:latin typeface="Calibri"/>
              <a:ea typeface="Calibri"/>
              <a:cs typeface="Calibri"/>
              <a:sym typeface="Calibri"/>
            </a:endParaRPr>
          </a:p>
          <a:p>
            <a:pPr marL="0" lvl="0" indent="0" algn="l" rtl="0">
              <a:lnSpc>
                <a:spcPct val="90000"/>
              </a:lnSpc>
              <a:spcBef>
                <a:spcPts val="750"/>
              </a:spcBef>
              <a:spcAft>
                <a:spcPts val="0"/>
              </a:spcAft>
              <a:buClr>
                <a:schemeClr val="dk1"/>
              </a:buClr>
              <a:buSzPts val="2000"/>
              <a:buFont typeface="Arial"/>
              <a:buNone/>
            </a:pPr>
            <a:endParaRPr/>
          </a:p>
          <a:p>
            <a:pPr marL="0" marR="0" lvl="0" indent="0" algn="l" rtl="0">
              <a:lnSpc>
                <a:spcPct val="100000"/>
              </a:lnSpc>
              <a:spcBef>
                <a:spcPts val="0"/>
              </a:spcBef>
              <a:spcAft>
                <a:spcPts val="0"/>
              </a:spcAft>
              <a:buClr>
                <a:schemeClr val="dk1"/>
              </a:buClr>
              <a:buSzPts val="1200"/>
              <a:buFont typeface="Calibri"/>
              <a:buNone/>
            </a:pPr>
            <a:endParaRPr/>
          </a:p>
        </p:txBody>
      </p:sp>
      <p:sp>
        <p:nvSpPr>
          <p:cNvPr id="183" name="Google Shape;183;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Missingness plots can be generated in R, </a:t>
            </a:r>
            <a:endParaRPr/>
          </a:p>
        </p:txBody>
      </p:sp>
      <p:sp>
        <p:nvSpPr>
          <p:cNvPr id="203" name="Google Shape;203;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Likewise, the distribution of mean heterozygosity (excluding the sex chromosomes) across all individuals should be inspected to identify individuals with an excessive or reduced proportion of heterozygote genotypes, which may be indicative of DNA sample contamination or inbreeding, respectively.</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231" name="Google Shape;231;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143000" y="841772"/>
            <a:ext cx="6858000" cy="1790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143000" y="2701528"/>
            <a:ext cx="6858000" cy="1241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2"/>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2940300" y="-942431"/>
            <a:ext cx="3263400" cy="78867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5350050" y="1467544"/>
            <a:ext cx="4359000" cy="19716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349475" y="-447056"/>
            <a:ext cx="4359000" cy="58008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4"/>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623888" y="1282304"/>
            <a:ext cx="7886700" cy="21396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500"/>
              <a:buFont typeface="Arial"/>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623888" y="3442098"/>
            <a:ext cx="7886700" cy="11250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4" name="Google Shape;34;p5"/>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628650" y="1369219"/>
            <a:ext cx="3886200" cy="32634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0" name="Google Shape;40;p6"/>
          <p:cNvSpPr txBox="1">
            <a:spLocks noGrp="1"/>
          </p:cNvSpPr>
          <p:nvPr>
            <p:ph type="body" idx="2"/>
          </p:nvPr>
        </p:nvSpPr>
        <p:spPr>
          <a:xfrm>
            <a:off x="4629150" y="1369219"/>
            <a:ext cx="3886200" cy="32634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1" name="Google Shape;41;p6"/>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629841" y="273844"/>
            <a:ext cx="7886700" cy="994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629842" y="1260872"/>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7" name="Google Shape;47;p7"/>
          <p:cNvSpPr txBox="1">
            <a:spLocks noGrp="1"/>
          </p:cNvSpPr>
          <p:nvPr>
            <p:ph type="body" idx="2"/>
          </p:nvPr>
        </p:nvSpPr>
        <p:spPr>
          <a:xfrm>
            <a:off x="629842" y="1878806"/>
            <a:ext cx="3868200" cy="2763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4629150" y="1260872"/>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9" name="Google Shape;49;p7"/>
          <p:cNvSpPr txBox="1">
            <a:spLocks noGrp="1"/>
          </p:cNvSpPr>
          <p:nvPr>
            <p:ph type="body" idx="4"/>
          </p:nvPr>
        </p:nvSpPr>
        <p:spPr>
          <a:xfrm>
            <a:off x="4629150" y="1878806"/>
            <a:ext cx="3887400" cy="2763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629841" y="342900"/>
            <a:ext cx="2949300" cy="12000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3887391" y="740569"/>
            <a:ext cx="4629300" cy="3655200"/>
          </a:xfrm>
          <a:prstGeom prst="rect">
            <a:avLst/>
          </a:prstGeom>
          <a:noFill/>
          <a:ln>
            <a:noFill/>
          </a:ln>
        </p:spPr>
        <p:txBody>
          <a:bodyPr spcFirstLastPara="1" wrap="square" lIns="91425" tIns="45700" rIns="91425" bIns="45700" anchor="t" anchorCtr="0">
            <a:no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1" name="Google Shape;61;p9"/>
          <p:cNvSpPr txBox="1">
            <a:spLocks noGrp="1"/>
          </p:cNvSpPr>
          <p:nvPr>
            <p:ph type="body" idx="2"/>
          </p:nvPr>
        </p:nvSpPr>
        <p:spPr>
          <a:xfrm>
            <a:off x="629841" y="1543050"/>
            <a:ext cx="2949300" cy="28587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2" name="Google Shape;62;p9"/>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629841" y="342900"/>
            <a:ext cx="2949300" cy="12000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3887391" y="740569"/>
            <a:ext cx="4629300" cy="36552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Arial"/>
                <a:ea typeface="Arial"/>
                <a:cs typeface="Arial"/>
                <a:sym typeface="Arial"/>
              </a:defRPr>
            </a:lvl9pPr>
          </a:lstStyle>
          <a:p>
            <a:endParaRPr/>
          </a:p>
        </p:txBody>
      </p:sp>
      <p:sp>
        <p:nvSpPr>
          <p:cNvPr id="68" name="Google Shape;68;p10"/>
          <p:cNvSpPr txBox="1">
            <a:spLocks noGrp="1"/>
          </p:cNvSpPr>
          <p:nvPr>
            <p:ph type="body" idx="1"/>
          </p:nvPr>
        </p:nvSpPr>
        <p:spPr>
          <a:xfrm>
            <a:off x="629841" y="1543050"/>
            <a:ext cx="2949300" cy="28587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9" name="Google Shape;69;p10"/>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28650" y="273844"/>
            <a:ext cx="7886700" cy="994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300"/>
              <a:buFont typeface="Arial"/>
              <a:buNone/>
              <a:defRPr sz="33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628650" y="4767263"/>
            <a:ext cx="2057400" cy="2739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3028950" y="4767263"/>
            <a:ext cx="3086100" cy="2739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Arial"/>
                <a:ea typeface="Arial"/>
                <a:cs typeface="Arial"/>
                <a:sym typeface="Arial"/>
              </a:defRPr>
            </a:lvl1pPr>
            <a:lvl2pPr marL="0" marR="0" lvl="1" indent="0" algn="r" rtl="0">
              <a:spcBef>
                <a:spcPts val="0"/>
              </a:spcBef>
              <a:buNone/>
              <a:defRPr sz="900" b="0" i="0" u="none" strike="noStrike" cap="none">
                <a:solidFill>
                  <a:srgbClr val="888888"/>
                </a:solidFill>
                <a:latin typeface="Arial"/>
                <a:ea typeface="Arial"/>
                <a:cs typeface="Arial"/>
                <a:sym typeface="Arial"/>
              </a:defRPr>
            </a:lvl2pPr>
            <a:lvl3pPr marL="0" marR="0" lvl="2" indent="0" algn="r" rtl="0">
              <a:spcBef>
                <a:spcPts val="0"/>
              </a:spcBef>
              <a:buNone/>
              <a:defRPr sz="900" b="0" i="0" u="none" strike="noStrike" cap="none">
                <a:solidFill>
                  <a:srgbClr val="888888"/>
                </a:solidFill>
                <a:latin typeface="Arial"/>
                <a:ea typeface="Arial"/>
                <a:cs typeface="Arial"/>
                <a:sym typeface="Arial"/>
              </a:defRPr>
            </a:lvl3pPr>
            <a:lvl4pPr marL="0" marR="0" lvl="3" indent="0" algn="r" rtl="0">
              <a:spcBef>
                <a:spcPts val="0"/>
              </a:spcBef>
              <a:buNone/>
              <a:defRPr sz="900" b="0" i="0" u="none" strike="noStrike" cap="none">
                <a:solidFill>
                  <a:srgbClr val="888888"/>
                </a:solidFill>
                <a:latin typeface="Arial"/>
                <a:ea typeface="Arial"/>
                <a:cs typeface="Arial"/>
                <a:sym typeface="Arial"/>
              </a:defRPr>
            </a:lvl4pPr>
            <a:lvl5pPr marL="0" marR="0" lvl="4" indent="0" algn="r" rtl="0">
              <a:spcBef>
                <a:spcPts val="0"/>
              </a:spcBef>
              <a:buNone/>
              <a:defRPr sz="900" b="0" i="0" u="none" strike="noStrike" cap="none">
                <a:solidFill>
                  <a:srgbClr val="888888"/>
                </a:solidFill>
                <a:latin typeface="Arial"/>
                <a:ea typeface="Arial"/>
                <a:cs typeface="Arial"/>
                <a:sym typeface="Arial"/>
              </a:defRPr>
            </a:lvl5pPr>
            <a:lvl6pPr marL="0" marR="0" lvl="5" indent="0" algn="r" rtl="0">
              <a:spcBef>
                <a:spcPts val="0"/>
              </a:spcBef>
              <a:buNone/>
              <a:defRPr sz="900" b="0" i="0" u="none" strike="noStrike" cap="none">
                <a:solidFill>
                  <a:srgbClr val="888888"/>
                </a:solidFill>
                <a:latin typeface="Arial"/>
                <a:ea typeface="Arial"/>
                <a:cs typeface="Arial"/>
                <a:sym typeface="Arial"/>
              </a:defRPr>
            </a:lvl6pPr>
            <a:lvl7pPr marL="0" marR="0" lvl="6" indent="0" algn="r" rtl="0">
              <a:spcBef>
                <a:spcPts val="0"/>
              </a:spcBef>
              <a:buNone/>
              <a:defRPr sz="900" b="0" i="0" u="none" strike="noStrike" cap="none">
                <a:solidFill>
                  <a:srgbClr val="888888"/>
                </a:solidFill>
                <a:latin typeface="Arial"/>
                <a:ea typeface="Arial"/>
                <a:cs typeface="Arial"/>
                <a:sym typeface="Arial"/>
              </a:defRPr>
            </a:lvl7pPr>
            <a:lvl8pPr marL="0" marR="0" lvl="7" indent="0" algn="r" rtl="0">
              <a:spcBef>
                <a:spcPts val="0"/>
              </a:spcBef>
              <a:buNone/>
              <a:defRPr sz="900" b="0" i="0" u="none" strike="noStrike" cap="none">
                <a:solidFill>
                  <a:srgbClr val="888888"/>
                </a:solidFill>
                <a:latin typeface="Arial"/>
                <a:ea typeface="Arial"/>
                <a:cs typeface="Arial"/>
                <a:sym typeface="Arial"/>
              </a:defRPr>
            </a:lvl8pPr>
            <a:lvl9pPr marL="0" marR="0" lvl="8" indent="0" algn="r" rtl="0">
              <a:spcBef>
                <a:spcPts val="0"/>
              </a:spcBef>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www.mdpi.com/1422-0067/16/1/2145/htm" TargetMode="Externa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www.mdpi.com/1422-0067/16/1/2145/htm" TargetMode="Externa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genabel.org/sites/default/files/html_for_import/GenABEL_tutorial_html/GenABEL-tutorial.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bioconductor.org/packages/3.3/bioc/vignettes/GWASTools/inst/doc/DataCleaning.pdf"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faculty.washington.edu/browning/beagle/beagle.htm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s://mathgen.stats.ox.ac.uk/impute/impute_v2.html#hom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3"/>
          <p:cNvPicPr preferRelativeResize="0"/>
          <p:nvPr/>
        </p:nvPicPr>
        <p:blipFill rotWithShape="1">
          <a:blip r:embed="rId3">
            <a:alphaModFix/>
          </a:blip>
          <a:srcRect t="29124" b="22918"/>
          <a:stretch/>
        </p:blipFill>
        <p:spPr>
          <a:xfrm>
            <a:off x="320400" y="1239600"/>
            <a:ext cx="8027575" cy="1098350"/>
          </a:xfrm>
          <a:prstGeom prst="rect">
            <a:avLst/>
          </a:prstGeom>
          <a:noFill/>
          <a:ln>
            <a:noFill/>
          </a:ln>
        </p:spPr>
      </p:pic>
      <p:pic>
        <p:nvPicPr>
          <p:cNvPr id="90" name="Google Shape;90;p13"/>
          <p:cNvPicPr preferRelativeResize="0"/>
          <p:nvPr/>
        </p:nvPicPr>
        <p:blipFill>
          <a:blip r:embed="rId4">
            <a:alphaModFix/>
          </a:blip>
          <a:stretch>
            <a:fillRect/>
          </a:stretch>
        </p:blipFill>
        <p:spPr>
          <a:xfrm>
            <a:off x="170825" y="207910"/>
            <a:ext cx="1673596" cy="672911"/>
          </a:xfrm>
          <a:prstGeom prst="rect">
            <a:avLst/>
          </a:prstGeom>
          <a:noFill/>
          <a:ln>
            <a:noFill/>
          </a:ln>
        </p:spPr>
      </p:pic>
      <p:pic>
        <p:nvPicPr>
          <p:cNvPr id="91" name="Google Shape;91;p13"/>
          <p:cNvPicPr preferRelativeResize="0"/>
          <p:nvPr/>
        </p:nvPicPr>
        <p:blipFill rotWithShape="1">
          <a:blip r:embed="rId5">
            <a:alphaModFix/>
          </a:blip>
          <a:srcRect t="16369" b="16072"/>
          <a:stretch/>
        </p:blipFill>
        <p:spPr>
          <a:xfrm>
            <a:off x="6655285" y="59250"/>
            <a:ext cx="2335840" cy="876760"/>
          </a:xfrm>
          <a:prstGeom prst="rect">
            <a:avLst/>
          </a:prstGeom>
          <a:noFill/>
          <a:ln>
            <a:noFill/>
          </a:ln>
        </p:spPr>
      </p:pic>
      <p:sp>
        <p:nvSpPr>
          <p:cNvPr id="92" name="Google Shape;92;p13"/>
          <p:cNvSpPr txBox="1"/>
          <p:nvPr/>
        </p:nvSpPr>
        <p:spPr>
          <a:xfrm>
            <a:off x="0" y="2641550"/>
            <a:ext cx="9144000" cy="930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a:solidFill>
                  <a:srgbClr val="434343"/>
                </a:solidFill>
                <a:latin typeface="Roboto Light"/>
                <a:ea typeface="Roboto Light"/>
                <a:cs typeface="Roboto Light"/>
                <a:sym typeface="Roboto Light"/>
              </a:rPr>
              <a:t>WORKSHOP</a:t>
            </a:r>
            <a:endParaRPr sz="1700">
              <a:solidFill>
                <a:srgbClr val="434343"/>
              </a:solidFill>
              <a:latin typeface="Roboto Light"/>
              <a:ea typeface="Roboto Light"/>
              <a:cs typeface="Roboto Light"/>
              <a:sym typeface="Roboto Light"/>
            </a:endParaRPr>
          </a:p>
          <a:p>
            <a:pPr marL="0" lvl="0" indent="0" algn="ctr" rtl="0">
              <a:spcBef>
                <a:spcPts val="600"/>
              </a:spcBef>
              <a:spcAft>
                <a:spcPts val="600"/>
              </a:spcAft>
              <a:buNone/>
            </a:pPr>
            <a:r>
              <a:rPr lang="en-US" sz="2600" b="1">
                <a:solidFill>
                  <a:srgbClr val="434343"/>
                </a:solidFill>
                <a:latin typeface="Roboto"/>
                <a:ea typeface="Roboto"/>
                <a:cs typeface="Roboto"/>
                <a:sym typeface="Roboto"/>
              </a:rPr>
              <a:t>Using PLINK for genome-wide association studies</a:t>
            </a:r>
            <a:endParaRPr sz="2600" b="1">
              <a:solidFill>
                <a:srgbClr val="434343"/>
              </a:solidFill>
              <a:latin typeface="Roboto"/>
              <a:ea typeface="Roboto"/>
              <a:cs typeface="Roboto"/>
              <a:sym typeface="Roboto"/>
            </a:endParaRPr>
          </a:p>
        </p:txBody>
      </p:sp>
      <p:sp>
        <p:nvSpPr>
          <p:cNvPr id="93" name="Google Shape;93;p13"/>
          <p:cNvSpPr/>
          <p:nvPr/>
        </p:nvSpPr>
        <p:spPr>
          <a:xfrm>
            <a:off x="3884400" y="3596200"/>
            <a:ext cx="1375200" cy="45900"/>
          </a:xfrm>
          <a:prstGeom prst="roundRect">
            <a:avLst>
              <a:gd name="adj" fmla="val 16667"/>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a:off x="-74375" y="3707000"/>
            <a:ext cx="9141900" cy="1030800"/>
          </a:xfrm>
          <a:prstGeom prst="rect">
            <a:avLst/>
          </a:prstGeom>
          <a:noFill/>
          <a:ln>
            <a:noFill/>
          </a:ln>
        </p:spPr>
        <p:txBody>
          <a:bodyPr spcFirstLastPara="1" wrap="square" lIns="81650" tIns="40825" rIns="81650" bIns="40825" anchor="t" anchorCtr="0">
            <a:noAutofit/>
          </a:bodyPr>
          <a:lstStyle/>
          <a:p>
            <a:pPr marL="0" marR="0" lvl="0" indent="0" algn="ctr" rtl="0">
              <a:lnSpc>
                <a:spcPct val="100000"/>
              </a:lnSpc>
              <a:spcBef>
                <a:spcPts val="0"/>
              </a:spcBef>
              <a:spcAft>
                <a:spcPts val="0"/>
              </a:spcAft>
              <a:buSzPts val="1100"/>
              <a:buNone/>
            </a:pPr>
            <a:r>
              <a:rPr lang="en-US" b="1" dirty="0">
                <a:solidFill>
                  <a:srgbClr val="434343"/>
                </a:solidFill>
                <a:latin typeface="Roboto"/>
                <a:ea typeface="Roboto"/>
                <a:cs typeface="Roboto"/>
                <a:sym typeface="Roboto"/>
              </a:rPr>
              <a:t>Vanessa </a:t>
            </a:r>
            <a:r>
              <a:rPr lang="en-US" b="1" dirty="0" err="1">
                <a:solidFill>
                  <a:srgbClr val="434343"/>
                </a:solidFill>
                <a:latin typeface="Roboto"/>
                <a:ea typeface="Roboto"/>
                <a:cs typeface="Roboto"/>
                <a:sym typeface="Roboto"/>
              </a:rPr>
              <a:t>Gonçalves</a:t>
            </a:r>
            <a:r>
              <a:rPr lang="en-US" dirty="0">
                <a:solidFill>
                  <a:srgbClr val="434343"/>
                </a:solidFill>
                <a:latin typeface="Roboto"/>
                <a:ea typeface="Roboto"/>
                <a:cs typeface="Roboto"/>
                <a:sym typeface="Roboto"/>
              </a:rPr>
              <a:t>, PhD</a:t>
            </a:r>
            <a:endParaRPr dirty="0">
              <a:solidFill>
                <a:srgbClr val="434343"/>
              </a:solidFill>
              <a:latin typeface="Roboto"/>
              <a:ea typeface="Roboto"/>
              <a:cs typeface="Roboto"/>
              <a:sym typeface="Roboto"/>
            </a:endParaRPr>
          </a:p>
          <a:p>
            <a:pPr marL="0" marR="0" lvl="0" indent="0" algn="ctr" rtl="0">
              <a:lnSpc>
                <a:spcPct val="100000"/>
              </a:lnSpc>
              <a:spcBef>
                <a:spcPts val="300"/>
              </a:spcBef>
              <a:spcAft>
                <a:spcPts val="0"/>
              </a:spcAft>
              <a:buSzPts val="1100"/>
              <a:buNone/>
            </a:pPr>
            <a:r>
              <a:rPr lang="en-US" b="1" dirty="0">
                <a:solidFill>
                  <a:srgbClr val="434343"/>
                </a:solidFill>
                <a:latin typeface="Roboto"/>
                <a:ea typeface="Roboto"/>
                <a:cs typeface="Roboto"/>
                <a:sym typeface="Roboto"/>
              </a:rPr>
              <a:t>Arun Tiwari</a:t>
            </a:r>
            <a:r>
              <a:rPr lang="en-US" dirty="0">
                <a:solidFill>
                  <a:srgbClr val="434343"/>
                </a:solidFill>
                <a:latin typeface="Roboto"/>
                <a:ea typeface="Roboto"/>
                <a:cs typeface="Roboto"/>
                <a:sym typeface="Roboto"/>
              </a:rPr>
              <a:t>, PhD</a:t>
            </a:r>
            <a:endParaRPr dirty="0">
              <a:solidFill>
                <a:srgbClr val="434343"/>
              </a:solidFill>
              <a:latin typeface="Roboto"/>
              <a:ea typeface="Roboto"/>
              <a:cs typeface="Roboto"/>
              <a:sym typeface="Roboto"/>
            </a:endParaRPr>
          </a:p>
          <a:p>
            <a:pPr marL="0" marR="0" lvl="0" indent="0" algn="ctr" rtl="0">
              <a:lnSpc>
                <a:spcPct val="100000"/>
              </a:lnSpc>
              <a:spcBef>
                <a:spcPts val="300"/>
              </a:spcBef>
              <a:spcAft>
                <a:spcPts val="0"/>
              </a:spcAft>
              <a:buSzPts val="1100"/>
              <a:buNone/>
            </a:pPr>
            <a:r>
              <a:rPr lang="en-US" b="1" dirty="0">
                <a:solidFill>
                  <a:srgbClr val="434343"/>
                </a:solidFill>
                <a:latin typeface="Roboto"/>
                <a:ea typeface="Roboto"/>
                <a:cs typeface="Roboto"/>
                <a:sym typeface="Roboto"/>
              </a:rPr>
              <a:t>Clement Zai</a:t>
            </a:r>
            <a:r>
              <a:rPr lang="en-US" dirty="0">
                <a:solidFill>
                  <a:srgbClr val="434343"/>
                </a:solidFill>
                <a:latin typeface="Roboto"/>
                <a:ea typeface="Roboto"/>
                <a:cs typeface="Roboto"/>
                <a:sym typeface="Roboto"/>
              </a:rPr>
              <a:t>, PhD</a:t>
            </a:r>
            <a:endParaRPr dirty="0">
              <a:solidFill>
                <a:srgbClr val="434343"/>
              </a:solidFill>
              <a:latin typeface="Roboto"/>
              <a:ea typeface="Roboto"/>
              <a:cs typeface="Roboto"/>
              <a:sym typeface="Roboto"/>
            </a:endParaRPr>
          </a:p>
          <a:p>
            <a:pPr marL="0" marR="0" lvl="0" indent="0" algn="ctr" rtl="0">
              <a:lnSpc>
                <a:spcPct val="100000"/>
              </a:lnSpc>
              <a:spcBef>
                <a:spcPts val="300"/>
              </a:spcBef>
              <a:spcAft>
                <a:spcPts val="300"/>
              </a:spcAft>
              <a:buSzPts val="1100"/>
              <a:buNone/>
            </a:pPr>
            <a:r>
              <a:rPr lang="en-US" b="1" dirty="0">
                <a:solidFill>
                  <a:srgbClr val="434343"/>
                </a:solidFill>
                <a:latin typeface="Roboto"/>
                <a:ea typeface="Roboto"/>
                <a:cs typeface="Roboto"/>
                <a:sym typeface="Roboto"/>
              </a:rPr>
              <a:t>Victoria Marshe</a:t>
            </a:r>
            <a:r>
              <a:rPr lang="en-US" dirty="0">
                <a:solidFill>
                  <a:srgbClr val="434343"/>
                </a:solidFill>
                <a:latin typeface="Roboto"/>
                <a:ea typeface="Roboto"/>
                <a:cs typeface="Roboto"/>
                <a:sym typeface="Roboto"/>
              </a:rPr>
              <a:t>, </a:t>
            </a:r>
            <a:r>
              <a:rPr lang="en-US" dirty="0" smtClean="0">
                <a:solidFill>
                  <a:srgbClr val="434343"/>
                </a:solidFill>
                <a:latin typeface="Roboto"/>
                <a:ea typeface="Roboto"/>
                <a:cs typeface="Roboto"/>
                <a:sym typeface="Roboto"/>
              </a:rPr>
              <a:t>PhD</a:t>
            </a:r>
            <a:endParaRPr dirty="0">
              <a:solidFill>
                <a:srgbClr val="434343"/>
              </a:solidFill>
              <a:latin typeface="Roboto"/>
              <a:ea typeface="Roboto"/>
              <a:cs typeface="Roboto"/>
              <a:sym typeface="Roboto"/>
            </a:endParaRPr>
          </a:p>
        </p:txBody>
      </p:sp>
      <p:cxnSp>
        <p:nvCxnSpPr>
          <p:cNvPr id="95" name="Google Shape;95;p13"/>
          <p:cNvCxnSpPr/>
          <p:nvPr/>
        </p:nvCxnSpPr>
        <p:spPr>
          <a:xfrm>
            <a:off x="392175" y="2425325"/>
            <a:ext cx="8439300" cy="0"/>
          </a:xfrm>
          <a:prstGeom prst="straightConnector1">
            <a:avLst/>
          </a:prstGeom>
          <a:noFill/>
          <a:ln w="19050" cap="flat" cmpd="sng">
            <a:solidFill>
              <a:schemeClr val="dk2"/>
            </a:solidFill>
            <a:prstDash val="solid"/>
            <a:round/>
            <a:headEnd type="none" w="med" len="med"/>
            <a:tailEnd type="none" w="med" len="med"/>
          </a:ln>
        </p:spPr>
      </p:cxnSp>
      <p:sp>
        <p:nvSpPr>
          <p:cNvPr id="96" name="Google Shape;96;p13"/>
          <p:cNvSpPr/>
          <p:nvPr/>
        </p:nvSpPr>
        <p:spPr>
          <a:xfrm>
            <a:off x="33300" y="4906025"/>
            <a:ext cx="9077400" cy="189300"/>
          </a:xfrm>
          <a:prstGeom prst="roundRect">
            <a:avLst>
              <a:gd name="adj" fmla="val 50000"/>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txBox="1"/>
          <p:nvPr/>
        </p:nvSpPr>
        <p:spPr>
          <a:xfrm>
            <a:off x="6984460" y="4906025"/>
            <a:ext cx="2126240" cy="189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1000" dirty="0">
                <a:solidFill>
                  <a:srgbClr val="434343"/>
                </a:solidFill>
                <a:latin typeface="Roboto"/>
                <a:ea typeface="Roboto"/>
                <a:cs typeface="Roboto"/>
                <a:sym typeface="Roboto"/>
              </a:rPr>
              <a:t>Tuesday, </a:t>
            </a:r>
            <a:r>
              <a:rPr lang="en-US" sz="1000" dirty="0" smtClean="0">
                <a:solidFill>
                  <a:srgbClr val="434343"/>
                </a:solidFill>
                <a:latin typeface="Roboto"/>
                <a:ea typeface="Roboto"/>
                <a:cs typeface="Roboto"/>
                <a:sym typeface="Roboto"/>
              </a:rPr>
              <a:t>September 16th, 2021</a:t>
            </a:r>
            <a:endParaRPr sz="1000" dirty="0">
              <a:solidFill>
                <a:srgbClr val="434343"/>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2"/>
          <p:cNvSpPr/>
          <p:nvPr/>
        </p:nvSpPr>
        <p:spPr>
          <a:xfrm>
            <a:off x="255182" y="4860997"/>
            <a:ext cx="6372000" cy="230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i="1">
                <a:solidFill>
                  <a:schemeClr val="dk1"/>
                </a:solidFill>
                <a:latin typeface="Arial"/>
                <a:ea typeface="Arial"/>
                <a:cs typeface="Arial"/>
                <a:sym typeface="Arial"/>
              </a:rPr>
              <a:t>Table: http://www.icompbio.net/wp-content/uploads/GWAS-Tutorial-Bush1.pdf</a:t>
            </a:r>
            <a:endParaRPr/>
          </a:p>
        </p:txBody>
      </p:sp>
      <p:pic>
        <p:nvPicPr>
          <p:cNvPr id="254" name="Google Shape;254;p22"/>
          <p:cNvPicPr preferRelativeResize="0"/>
          <p:nvPr/>
        </p:nvPicPr>
        <p:blipFill rotWithShape="1">
          <a:blip r:embed="rId3">
            <a:alphaModFix/>
          </a:blip>
          <a:srcRect/>
          <a:stretch/>
        </p:blipFill>
        <p:spPr>
          <a:xfrm>
            <a:off x="443097" y="3241574"/>
            <a:ext cx="2651522" cy="1257300"/>
          </a:xfrm>
          <a:prstGeom prst="rect">
            <a:avLst/>
          </a:prstGeom>
          <a:noFill/>
          <a:ln>
            <a:noFill/>
          </a:ln>
        </p:spPr>
      </p:pic>
      <p:graphicFrame>
        <p:nvGraphicFramePr>
          <p:cNvPr id="255" name="Google Shape;255;p22"/>
          <p:cNvGraphicFramePr/>
          <p:nvPr/>
        </p:nvGraphicFramePr>
        <p:xfrm>
          <a:off x="4951173" y="3119413"/>
          <a:ext cx="3352300" cy="1718470"/>
        </p:xfrm>
        <a:graphic>
          <a:graphicData uri="http://schemas.openxmlformats.org/drawingml/2006/table">
            <a:tbl>
              <a:tblPr firstRow="1" bandRow="1">
                <a:noFill/>
                <a:tableStyleId>{399188C2-5DF9-467C-A7D8-3825BCF866EA}</a:tableStyleId>
              </a:tblPr>
              <a:tblGrid>
                <a:gridCol w="2374775">
                  <a:extLst>
                    <a:ext uri="{9D8B030D-6E8A-4147-A177-3AD203B41FA5}">
                      <a16:colId xmlns:a16="http://schemas.microsoft.com/office/drawing/2014/main" xmlns="" val="20000"/>
                    </a:ext>
                  </a:extLst>
                </a:gridCol>
                <a:gridCol w="977525">
                  <a:extLst>
                    <a:ext uri="{9D8B030D-6E8A-4147-A177-3AD203B41FA5}">
                      <a16:colId xmlns:a16="http://schemas.microsoft.com/office/drawing/2014/main" xmlns="" val="20001"/>
                    </a:ext>
                  </a:extLst>
                </a:gridCol>
              </a:tblGrid>
              <a:tr h="278150">
                <a:tc>
                  <a:txBody>
                    <a:bodyPr/>
                    <a:lstStyle/>
                    <a:p>
                      <a:pPr marL="0" marR="0" lvl="0" indent="0" algn="l" rtl="0">
                        <a:spcBef>
                          <a:spcPts val="0"/>
                        </a:spcBef>
                        <a:spcAft>
                          <a:spcPts val="0"/>
                        </a:spcAft>
                        <a:buNone/>
                      </a:pPr>
                      <a:r>
                        <a:rPr lang="en-US" sz="900">
                          <a:latin typeface="Arial"/>
                          <a:ea typeface="Arial"/>
                          <a:cs typeface="Arial"/>
                          <a:sym typeface="Arial"/>
                        </a:rPr>
                        <a:t>Relationship category</a:t>
                      </a:r>
                      <a:endParaRPr sz="900">
                        <a:latin typeface="Arial"/>
                        <a:ea typeface="Arial"/>
                        <a:cs typeface="Arial"/>
                        <a:sym typeface="Arial"/>
                      </a:endParaRPr>
                    </a:p>
                  </a:txBody>
                  <a:tcPr marL="91450" marR="91450" marT="34300" marB="34300"/>
                </a:tc>
                <a:tc>
                  <a:txBody>
                    <a:bodyPr/>
                    <a:lstStyle/>
                    <a:p>
                      <a:pPr marL="0" marR="0" lvl="0" indent="0" algn="l" rtl="0">
                        <a:spcBef>
                          <a:spcPts val="0"/>
                        </a:spcBef>
                        <a:spcAft>
                          <a:spcPts val="0"/>
                        </a:spcAft>
                        <a:buNone/>
                      </a:pPr>
                      <a:r>
                        <a:rPr lang="en-US" sz="900">
                          <a:latin typeface="Arial"/>
                          <a:ea typeface="Arial"/>
                          <a:cs typeface="Arial"/>
                          <a:sym typeface="Arial"/>
                        </a:rPr>
                        <a:t>Relatedness</a:t>
                      </a:r>
                      <a:endParaRPr sz="900">
                        <a:latin typeface="Arial"/>
                        <a:ea typeface="Arial"/>
                        <a:cs typeface="Arial"/>
                        <a:sym typeface="Arial"/>
                      </a:endParaRPr>
                    </a:p>
                  </a:txBody>
                  <a:tcPr marL="91450" marR="91450" marT="34300" marB="34300"/>
                </a:tc>
                <a:extLst>
                  <a:ext uri="{0D108BD9-81ED-4DB2-BD59-A6C34878D82A}">
                    <a16:rowId xmlns:a16="http://schemas.microsoft.com/office/drawing/2014/main" xmlns="" val="10000"/>
                  </a:ext>
                </a:extLst>
              </a:tr>
              <a:tr h="121375">
                <a:tc>
                  <a:txBody>
                    <a:bodyPr/>
                    <a:lstStyle/>
                    <a:p>
                      <a:pPr marL="0" marR="0" lvl="0" indent="0" algn="l" rtl="0">
                        <a:spcBef>
                          <a:spcPts val="0"/>
                        </a:spcBef>
                        <a:spcAft>
                          <a:spcPts val="0"/>
                        </a:spcAft>
                        <a:buNone/>
                      </a:pPr>
                      <a:r>
                        <a:rPr lang="en-US" sz="900" b="0" i="0" u="none" strike="noStrike">
                          <a:solidFill>
                            <a:srgbClr val="000000"/>
                          </a:solidFill>
                          <a:latin typeface="Arial"/>
                          <a:ea typeface="Arial"/>
                          <a:cs typeface="Arial"/>
                          <a:sym typeface="Arial"/>
                        </a:rPr>
                        <a:t>Monozygotic twins</a:t>
                      </a:r>
                      <a:endParaRPr sz="1100"/>
                    </a:p>
                  </a:txBody>
                  <a:tcPr marL="9525" marR="9525" marT="7150" marB="0"/>
                </a:tc>
                <a:tc>
                  <a:txBody>
                    <a:bodyPr/>
                    <a:lstStyle/>
                    <a:p>
                      <a:pPr marL="0" marR="0" lvl="0" indent="0" algn="l" rtl="0">
                        <a:spcBef>
                          <a:spcPts val="0"/>
                        </a:spcBef>
                        <a:spcAft>
                          <a:spcPts val="0"/>
                        </a:spcAft>
                        <a:buNone/>
                      </a:pPr>
                      <a:r>
                        <a:rPr lang="en-US" sz="900">
                          <a:latin typeface="Arial"/>
                          <a:ea typeface="Arial"/>
                          <a:cs typeface="Arial"/>
                          <a:sym typeface="Arial"/>
                        </a:rPr>
                        <a:t>1</a:t>
                      </a:r>
                      <a:endParaRPr sz="900">
                        <a:latin typeface="Arial"/>
                        <a:ea typeface="Arial"/>
                        <a:cs typeface="Arial"/>
                        <a:sym typeface="Arial"/>
                      </a:endParaRPr>
                    </a:p>
                  </a:txBody>
                  <a:tcPr marL="91450" marR="91450" marT="34300" marB="34300"/>
                </a:tc>
                <a:extLst>
                  <a:ext uri="{0D108BD9-81ED-4DB2-BD59-A6C34878D82A}">
                    <a16:rowId xmlns:a16="http://schemas.microsoft.com/office/drawing/2014/main" xmlns="" val="10001"/>
                  </a:ext>
                </a:extLst>
              </a:tr>
              <a:tr h="114300">
                <a:tc>
                  <a:txBody>
                    <a:bodyPr/>
                    <a:lstStyle/>
                    <a:p>
                      <a:pPr marL="0" marR="0" lvl="0" indent="0" algn="l" rtl="0">
                        <a:spcBef>
                          <a:spcPts val="0"/>
                        </a:spcBef>
                        <a:spcAft>
                          <a:spcPts val="0"/>
                        </a:spcAft>
                        <a:buNone/>
                      </a:pPr>
                      <a:r>
                        <a:rPr lang="en-US" sz="900" b="1" i="0" u="none" strike="noStrike">
                          <a:solidFill>
                            <a:srgbClr val="000000"/>
                          </a:solidFill>
                          <a:latin typeface="Arial"/>
                          <a:ea typeface="Arial"/>
                          <a:cs typeface="Arial"/>
                          <a:sym typeface="Arial"/>
                        </a:rPr>
                        <a:t>Parent-Offspring</a:t>
                      </a:r>
                      <a:endParaRPr sz="1100"/>
                    </a:p>
                  </a:txBody>
                  <a:tcPr marL="9525" marR="9525" marT="7150" marB="0"/>
                </a:tc>
                <a:tc>
                  <a:txBody>
                    <a:bodyPr/>
                    <a:lstStyle/>
                    <a:p>
                      <a:pPr marL="0" marR="0" lvl="0" indent="0" algn="l" rtl="0">
                        <a:spcBef>
                          <a:spcPts val="0"/>
                        </a:spcBef>
                        <a:spcAft>
                          <a:spcPts val="0"/>
                        </a:spcAft>
                        <a:buNone/>
                      </a:pPr>
                      <a:r>
                        <a:rPr lang="en-US" sz="900" b="1">
                          <a:latin typeface="Arial"/>
                          <a:ea typeface="Arial"/>
                          <a:cs typeface="Arial"/>
                          <a:sym typeface="Arial"/>
                        </a:rPr>
                        <a:t>0.5</a:t>
                      </a:r>
                      <a:endParaRPr sz="900" b="1">
                        <a:latin typeface="Arial"/>
                        <a:ea typeface="Arial"/>
                        <a:cs typeface="Arial"/>
                        <a:sym typeface="Arial"/>
                      </a:endParaRPr>
                    </a:p>
                  </a:txBody>
                  <a:tcPr marL="91450" marR="91450" marT="34300" marB="34300"/>
                </a:tc>
                <a:extLst>
                  <a:ext uri="{0D108BD9-81ED-4DB2-BD59-A6C34878D82A}">
                    <a16:rowId xmlns:a16="http://schemas.microsoft.com/office/drawing/2014/main" xmlns="" val="10002"/>
                  </a:ext>
                </a:extLst>
              </a:tr>
              <a:tr h="0">
                <a:tc>
                  <a:txBody>
                    <a:bodyPr/>
                    <a:lstStyle/>
                    <a:p>
                      <a:pPr marL="0" marR="0" lvl="0" indent="0" algn="l" rtl="0">
                        <a:spcBef>
                          <a:spcPts val="0"/>
                        </a:spcBef>
                        <a:spcAft>
                          <a:spcPts val="0"/>
                        </a:spcAft>
                        <a:buNone/>
                      </a:pPr>
                      <a:r>
                        <a:rPr lang="en-US" sz="900" b="1" i="0" u="none" strike="noStrike">
                          <a:solidFill>
                            <a:srgbClr val="000000"/>
                          </a:solidFill>
                          <a:latin typeface="Arial"/>
                          <a:ea typeface="Arial"/>
                          <a:cs typeface="Arial"/>
                          <a:sym typeface="Arial"/>
                        </a:rPr>
                        <a:t>Full siblings</a:t>
                      </a:r>
                      <a:endParaRPr sz="1100"/>
                    </a:p>
                  </a:txBody>
                  <a:tcPr marL="9525" marR="9525" marT="7150" marB="0"/>
                </a:tc>
                <a:tc>
                  <a:txBody>
                    <a:bodyPr/>
                    <a:lstStyle/>
                    <a:p>
                      <a:pPr marL="0" marR="0" lvl="0" indent="0" algn="l" rtl="0">
                        <a:spcBef>
                          <a:spcPts val="0"/>
                        </a:spcBef>
                        <a:spcAft>
                          <a:spcPts val="0"/>
                        </a:spcAft>
                        <a:buNone/>
                      </a:pPr>
                      <a:r>
                        <a:rPr lang="en-US" sz="900" b="1">
                          <a:latin typeface="Arial"/>
                          <a:ea typeface="Arial"/>
                          <a:cs typeface="Arial"/>
                          <a:sym typeface="Arial"/>
                        </a:rPr>
                        <a:t>0.5</a:t>
                      </a:r>
                      <a:endParaRPr sz="900" b="1">
                        <a:latin typeface="Arial"/>
                        <a:ea typeface="Arial"/>
                        <a:cs typeface="Arial"/>
                        <a:sym typeface="Arial"/>
                      </a:endParaRPr>
                    </a:p>
                  </a:txBody>
                  <a:tcPr marL="91450" marR="91450" marT="34300" marB="34300"/>
                </a:tc>
                <a:extLst>
                  <a:ext uri="{0D108BD9-81ED-4DB2-BD59-A6C34878D82A}">
                    <a16:rowId xmlns:a16="http://schemas.microsoft.com/office/drawing/2014/main" xmlns="" val="10003"/>
                  </a:ext>
                </a:extLst>
              </a:tr>
              <a:tr h="152225">
                <a:tc>
                  <a:txBody>
                    <a:bodyPr/>
                    <a:lstStyle/>
                    <a:p>
                      <a:pPr marL="0" marR="0" lvl="0" indent="0" algn="l" rtl="0">
                        <a:spcBef>
                          <a:spcPts val="0"/>
                        </a:spcBef>
                        <a:spcAft>
                          <a:spcPts val="0"/>
                        </a:spcAft>
                        <a:buNone/>
                      </a:pPr>
                      <a:r>
                        <a:rPr lang="en-US" sz="900" b="1" i="0" u="none" strike="noStrike">
                          <a:solidFill>
                            <a:srgbClr val="000000"/>
                          </a:solidFill>
                          <a:latin typeface="Arial"/>
                          <a:ea typeface="Arial"/>
                          <a:cs typeface="Arial"/>
                          <a:sym typeface="Arial"/>
                        </a:rPr>
                        <a:t>Grandparent-grandchild</a:t>
                      </a:r>
                      <a:endParaRPr sz="900" b="1" i="0" u="none" strike="noStrike">
                        <a:solidFill>
                          <a:srgbClr val="000000"/>
                        </a:solidFill>
                        <a:latin typeface="Arial"/>
                        <a:ea typeface="Arial"/>
                        <a:cs typeface="Arial"/>
                        <a:sym typeface="Arial"/>
                      </a:endParaRPr>
                    </a:p>
                  </a:txBody>
                  <a:tcPr marL="9525" marR="9525" marT="7150" marB="0"/>
                </a:tc>
                <a:tc>
                  <a:txBody>
                    <a:bodyPr/>
                    <a:lstStyle/>
                    <a:p>
                      <a:pPr marL="0" marR="0" lvl="0" indent="0" algn="l" rtl="0">
                        <a:spcBef>
                          <a:spcPts val="0"/>
                        </a:spcBef>
                        <a:spcAft>
                          <a:spcPts val="0"/>
                        </a:spcAft>
                        <a:buNone/>
                      </a:pPr>
                      <a:r>
                        <a:rPr lang="en-US" sz="900" b="1">
                          <a:latin typeface="Arial"/>
                          <a:ea typeface="Arial"/>
                          <a:cs typeface="Arial"/>
                          <a:sym typeface="Arial"/>
                        </a:rPr>
                        <a:t>0.25</a:t>
                      </a:r>
                      <a:endParaRPr sz="900" b="1">
                        <a:latin typeface="Arial"/>
                        <a:ea typeface="Arial"/>
                        <a:cs typeface="Arial"/>
                        <a:sym typeface="Arial"/>
                      </a:endParaRPr>
                    </a:p>
                  </a:txBody>
                  <a:tcPr marL="91450" marR="91450" marT="34300" marB="34300"/>
                </a:tc>
                <a:extLst>
                  <a:ext uri="{0D108BD9-81ED-4DB2-BD59-A6C34878D82A}">
                    <a16:rowId xmlns:a16="http://schemas.microsoft.com/office/drawing/2014/main" xmlns="" val="10004"/>
                  </a:ext>
                </a:extLst>
              </a:tr>
              <a:tr h="0">
                <a:tc>
                  <a:txBody>
                    <a:bodyPr/>
                    <a:lstStyle/>
                    <a:p>
                      <a:pPr marL="0" marR="0" lvl="0" indent="0" algn="l" rtl="0">
                        <a:spcBef>
                          <a:spcPts val="0"/>
                        </a:spcBef>
                        <a:spcAft>
                          <a:spcPts val="0"/>
                        </a:spcAft>
                        <a:buNone/>
                      </a:pPr>
                      <a:r>
                        <a:rPr lang="en-US" sz="900" b="1" i="0" u="none" strike="noStrike">
                          <a:solidFill>
                            <a:srgbClr val="000000"/>
                          </a:solidFill>
                          <a:latin typeface="Arial"/>
                          <a:ea typeface="Arial"/>
                          <a:cs typeface="Arial"/>
                          <a:sym typeface="Arial"/>
                        </a:rPr>
                        <a:t>Uncle/Aunt-Nephew/Niece</a:t>
                      </a:r>
                      <a:endParaRPr sz="900" b="1" i="0" u="none" strike="noStrike">
                        <a:solidFill>
                          <a:srgbClr val="000000"/>
                        </a:solidFill>
                        <a:latin typeface="Arial"/>
                        <a:ea typeface="Arial"/>
                        <a:cs typeface="Arial"/>
                        <a:sym typeface="Arial"/>
                      </a:endParaRPr>
                    </a:p>
                  </a:txBody>
                  <a:tcPr marL="9525" marR="9525" marT="7150" marB="0"/>
                </a:tc>
                <a:tc>
                  <a:txBody>
                    <a:bodyPr/>
                    <a:lstStyle/>
                    <a:p>
                      <a:pPr marL="0" marR="0" lvl="0" indent="0" algn="l" rtl="0">
                        <a:spcBef>
                          <a:spcPts val="0"/>
                        </a:spcBef>
                        <a:spcAft>
                          <a:spcPts val="0"/>
                        </a:spcAft>
                        <a:buNone/>
                      </a:pPr>
                      <a:r>
                        <a:rPr lang="en-US" sz="900" b="1">
                          <a:latin typeface="Arial"/>
                          <a:ea typeface="Arial"/>
                          <a:cs typeface="Arial"/>
                          <a:sym typeface="Arial"/>
                        </a:rPr>
                        <a:t>0.25</a:t>
                      </a:r>
                      <a:endParaRPr sz="900" b="1">
                        <a:latin typeface="Arial"/>
                        <a:ea typeface="Arial"/>
                        <a:cs typeface="Arial"/>
                        <a:sym typeface="Arial"/>
                      </a:endParaRPr>
                    </a:p>
                  </a:txBody>
                  <a:tcPr marL="91450" marR="91450" marT="34300" marB="34300"/>
                </a:tc>
                <a:extLst>
                  <a:ext uri="{0D108BD9-81ED-4DB2-BD59-A6C34878D82A}">
                    <a16:rowId xmlns:a16="http://schemas.microsoft.com/office/drawing/2014/main" xmlns="" val="10005"/>
                  </a:ext>
                </a:extLst>
              </a:tr>
              <a:tr h="114300">
                <a:tc>
                  <a:txBody>
                    <a:bodyPr/>
                    <a:lstStyle/>
                    <a:p>
                      <a:pPr marL="0" marR="0" lvl="0" indent="0" algn="l" rtl="0">
                        <a:spcBef>
                          <a:spcPts val="0"/>
                        </a:spcBef>
                        <a:spcAft>
                          <a:spcPts val="0"/>
                        </a:spcAft>
                        <a:buNone/>
                      </a:pPr>
                      <a:r>
                        <a:rPr lang="en-US" sz="900" b="1" i="0" u="none" strike="noStrike">
                          <a:solidFill>
                            <a:srgbClr val="000000"/>
                          </a:solidFill>
                          <a:latin typeface="Arial"/>
                          <a:ea typeface="Arial"/>
                          <a:cs typeface="Arial"/>
                          <a:sym typeface="Arial"/>
                        </a:rPr>
                        <a:t>First cousins</a:t>
                      </a:r>
                      <a:endParaRPr sz="1100"/>
                    </a:p>
                  </a:txBody>
                  <a:tcPr marL="9525" marR="9525" marT="7150" marB="0"/>
                </a:tc>
                <a:tc>
                  <a:txBody>
                    <a:bodyPr/>
                    <a:lstStyle/>
                    <a:p>
                      <a:pPr marL="0" marR="0" lvl="0" indent="0" algn="l" rtl="0">
                        <a:spcBef>
                          <a:spcPts val="0"/>
                        </a:spcBef>
                        <a:spcAft>
                          <a:spcPts val="0"/>
                        </a:spcAft>
                        <a:buNone/>
                      </a:pPr>
                      <a:r>
                        <a:rPr lang="en-US" sz="900" b="1">
                          <a:latin typeface="Arial"/>
                          <a:ea typeface="Arial"/>
                          <a:cs typeface="Arial"/>
                          <a:sym typeface="Arial"/>
                        </a:rPr>
                        <a:t>0.125</a:t>
                      </a:r>
                      <a:endParaRPr sz="900" b="1">
                        <a:latin typeface="Arial"/>
                        <a:ea typeface="Arial"/>
                        <a:cs typeface="Arial"/>
                        <a:sym typeface="Arial"/>
                      </a:endParaRPr>
                    </a:p>
                  </a:txBody>
                  <a:tcPr marL="91450" marR="91450" marT="34300" marB="34300"/>
                </a:tc>
                <a:extLst>
                  <a:ext uri="{0D108BD9-81ED-4DB2-BD59-A6C34878D82A}">
                    <a16:rowId xmlns:a16="http://schemas.microsoft.com/office/drawing/2014/main" xmlns="" val="10006"/>
                  </a:ext>
                </a:extLst>
              </a:tr>
              <a:tr h="95625">
                <a:tc>
                  <a:txBody>
                    <a:bodyPr/>
                    <a:lstStyle/>
                    <a:p>
                      <a:pPr marL="0" marR="0" lvl="0" indent="0" algn="l" rtl="0">
                        <a:spcBef>
                          <a:spcPts val="0"/>
                        </a:spcBef>
                        <a:spcAft>
                          <a:spcPts val="0"/>
                        </a:spcAft>
                        <a:buNone/>
                      </a:pPr>
                      <a:r>
                        <a:rPr lang="en-US" sz="900" b="0" i="0" u="none" strike="noStrike">
                          <a:solidFill>
                            <a:srgbClr val="000000"/>
                          </a:solidFill>
                          <a:latin typeface="Arial"/>
                          <a:ea typeface="Arial"/>
                          <a:cs typeface="Arial"/>
                          <a:sym typeface="Arial"/>
                        </a:rPr>
                        <a:t>Unrelated</a:t>
                      </a:r>
                      <a:endParaRPr sz="1100"/>
                    </a:p>
                  </a:txBody>
                  <a:tcPr marL="9525" marR="9525" marT="7150" marB="0"/>
                </a:tc>
                <a:tc>
                  <a:txBody>
                    <a:bodyPr/>
                    <a:lstStyle/>
                    <a:p>
                      <a:pPr marL="0" marR="0" lvl="0" indent="0" algn="l" rtl="0">
                        <a:spcBef>
                          <a:spcPts val="0"/>
                        </a:spcBef>
                        <a:spcAft>
                          <a:spcPts val="0"/>
                        </a:spcAft>
                        <a:buNone/>
                      </a:pPr>
                      <a:r>
                        <a:rPr lang="en-US" sz="900" b="0">
                          <a:latin typeface="Arial"/>
                          <a:ea typeface="Arial"/>
                          <a:cs typeface="Arial"/>
                          <a:sym typeface="Arial"/>
                        </a:rPr>
                        <a:t>0</a:t>
                      </a:r>
                      <a:endParaRPr sz="900" b="0">
                        <a:latin typeface="Arial"/>
                        <a:ea typeface="Arial"/>
                        <a:cs typeface="Arial"/>
                        <a:sym typeface="Arial"/>
                      </a:endParaRPr>
                    </a:p>
                  </a:txBody>
                  <a:tcPr marL="91450" marR="91450" marT="34300" marB="34300"/>
                </a:tc>
                <a:extLst>
                  <a:ext uri="{0D108BD9-81ED-4DB2-BD59-A6C34878D82A}">
                    <a16:rowId xmlns:a16="http://schemas.microsoft.com/office/drawing/2014/main" xmlns="" val="10007"/>
                  </a:ext>
                </a:extLst>
              </a:tr>
            </a:tbl>
          </a:graphicData>
        </a:graphic>
      </p:graphicFrame>
      <p:cxnSp>
        <p:nvCxnSpPr>
          <p:cNvPr id="256" name="Google Shape;256;p22"/>
          <p:cNvCxnSpPr/>
          <p:nvPr/>
        </p:nvCxnSpPr>
        <p:spPr>
          <a:xfrm>
            <a:off x="4561367" y="4411152"/>
            <a:ext cx="4231800" cy="0"/>
          </a:xfrm>
          <a:prstGeom prst="straightConnector1">
            <a:avLst/>
          </a:prstGeom>
          <a:noFill/>
          <a:ln w="9525" cap="flat" cmpd="sng">
            <a:solidFill>
              <a:srgbClr val="FF0000"/>
            </a:solidFill>
            <a:prstDash val="dash"/>
            <a:miter lim="800000"/>
            <a:headEnd type="none" w="sm" len="sm"/>
            <a:tailEnd type="none" w="sm" len="sm"/>
          </a:ln>
        </p:spPr>
      </p:cxnSp>
      <p:sp>
        <p:nvSpPr>
          <p:cNvPr id="257" name="Google Shape;257;p22"/>
          <p:cNvSpPr txBox="1"/>
          <p:nvPr/>
        </p:nvSpPr>
        <p:spPr>
          <a:xfrm>
            <a:off x="151500" y="4058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5. </a:t>
            </a:r>
            <a:r>
              <a:rPr lang="en-US" sz="2000">
                <a:solidFill>
                  <a:schemeClr val="dk1"/>
                </a:solidFill>
                <a:latin typeface="Roboto"/>
                <a:ea typeface="Roboto"/>
                <a:cs typeface="Roboto"/>
                <a:sym typeface="Roboto"/>
              </a:rPr>
              <a:t>Search for duplicate or related individuals</a:t>
            </a:r>
            <a:endParaRPr sz="2000">
              <a:solidFill>
                <a:schemeClr val="dk1"/>
              </a:solidFill>
              <a:latin typeface="Roboto"/>
              <a:ea typeface="Roboto"/>
              <a:cs typeface="Roboto"/>
              <a:sym typeface="Roboto"/>
            </a:endParaRPr>
          </a:p>
        </p:txBody>
      </p:sp>
      <p:sp>
        <p:nvSpPr>
          <p:cNvPr id="258" name="Google Shape;258;p22"/>
          <p:cNvSpPr/>
          <p:nvPr/>
        </p:nvSpPr>
        <p:spPr>
          <a:xfrm>
            <a:off x="255175" y="864725"/>
            <a:ext cx="8617500" cy="6183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DATA --exclude high-LD-regions.txt --indep-pairwise </a:t>
            </a:r>
            <a:br>
              <a:rPr lang="en-US" sz="1700">
                <a:latin typeface="Consolas"/>
                <a:ea typeface="Consolas"/>
                <a:cs typeface="Consolas"/>
                <a:sym typeface="Consolas"/>
              </a:rPr>
            </a:br>
            <a:r>
              <a:rPr lang="en-US" sz="1700">
                <a:latin typeface="Consolas"/>
                <a:ea typeface="Consolas"/>
                <a:cs typeface="Consolas"/>
                <a:sym typeface="Consolas"/>
              </a:rPr>
              <a:t>50 5 0.2 --out prune</a:t>
            </a:r>
            <a:endParaRPr sz="1700">
              <a:latin typeface="Consolas"/>
              <a:ea typeface="Consolas"/>
              <a:cs typeface="Consolas"/>
              <a:sym typeface="Consolas"/>
            </a:endParaRPr>
          </a:p>
        </p:txBody>
      </p:sp>
      <p:sp>
        <p:nvSpPr>
          <p:cNvPr id="259" name="Google Shape;259;p22"/>
          <p:cNvSpPr/>
          <p:nvPr/>
        </p:nvSpPr>
        <p:spPr>
          <a:xfrm>
            <a:off x="255175" y="1958150"/>
            <a:ext cx="8617500" cy="6183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raw-GWA-data --extract raw-GWA-data.prune.in --genome --out raw-GWA-data</a:t>
            </a:r>
            <a:endParaRPr sz="1700">
              <a:latin typeface="Consolas"/>
              <a:ea typeface="Consolas"/>
              <a:cs typeface="Consolas"/>
              <a:sym typeface="Consolas"/>
            </a:endParaRPr>
          </a:p>
        </p:txBody>
      </p:sp>
      <p:sp>
        <p:nvSpPr>
          <p:cNvPr id="260" name="Google Shape;260;p22"/>
          <p:cNvSpPr txBox="1"/>
          <p:nvPr/>
        </p:nvSpPr>
        <p:spPr>
          <a:xfrm>
            <a:off x="255175" y="2576450"/>
            <a:ext cx="8617500" cy="346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i="1">
                <a:latin typeface="Roboto"/>
                <a:ea typeface="Roboto"/>
                <a:cs typeface="Roboto"/>
                <a:sym typeface="Roboto"/>
              </a:rPr>
              <a:t>NOTE.</a:t>
            </a:r>
            <a:r>
              <a:rPr lang="en-US" b="1">
                <a:latin typeface="Roboto"/>
                <a:ea typeface="Roboto"/>
                <a:cs typeface="Roboto"/>
                <a:sym typeface="Roboto"/>
              </a:rPr>
              <a:t> </a:t>
            </a:r>
            <a:r>
              <a:rPr lang="en-US">
                <a:latin typeface="Roboto"/>
                <a:ea typeface="Roboto"/>
                <a:cs typeface="Roboto"/>
                <a:sym typeface="Roboto"/>
              </a:rPr>
              <a:t>Typically, one individual in a pair that achieved an IBD of over 0.1875 is removed.</a:t>
            </a:r>
            <a:endParaRPr>
              <a:latin typeface="Roboto"/>
              <a:ea typeface="Roboto"/>
              <a:cs typeface="Roboto"/>
              <a:sym typeface="Roboto"/>
            </a:endParaRPr>
          </a:p>
        </p:txBody>
      </p:sp>
      <p:sp>
        <p:nvSpPr>
          <p:cNvPr id="261" name="Google Shape;261;p22"/>
          <p:cNvSpPr txBox="1"/>
          <p:nvPr/>
        </p:nvSpPr>
        <p:spPr>
          <a:xfrm>
            <a:off x="263250" y="1483025"/>
            <a:ext cx="8617500" cy="346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i="1">
                <a:latin typeface="Roboto"/>
                <a:ea typeface="Roboto"/>
                <a:cs typeface="Roboto"/>
                <a:sym typeface="Roboto"/>
              </a:rPr>
              <a:t>NOTE.</a:t>
            </a:r>
            <a:r>
              <a:rPr lang="en-US" b="1">
                <a:latin typeface="Roboto"/>
                <a:ea typeface="Roboto"/>
                <a:cs typeface="Roboto"/>
                <a:sym typeface="Roboto"/>
              </a:rPr>
              <a:t> </a:t>
            </a:r>
            <a:r>
              <a:rPr lang="en-US">
                <a:latin typeface="Roboto"/>
                <a:ea typeface="Roboto"/>
                <a:cs typeface="Roboto"/>
                <a:sym typeface="Roboto"/>
              </a:rPr>
              <a:t>First, decrease number of SNPs for this specific analysis</a:t>
            </a:r>
            <a:endParaRPr>
              <a:latin typeface="Roboto"/>
              <a:ea typeface="Roboto"/>
              <a:cs typeface="Roboto"/>
              <a:sym typeface="Roboto"/>
            </a:endParaRPr>
          </a:p>
        </p:txBody>
      </p:sp>
      <p:sp>
        <p:nvSpPr>
          <p:cNvPr id="262" name="Google Shape;262;p22"/>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2"/>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10</a:t>
            </a:fld>
            <a:endParaRPr sz="1300" b="1">
              <a:solidFill>
                <a:srgbClr val="FFFFFF"/>
              </a:solidFill>
              <a:latin typeface="Roboto"/>
              <a:ea typeface="Roboto"/>
              <a:cs typeface="Roboto"/>
              <a:sym typeface="Roboto"/>
            </a:endParaRPr>
          </a:p>
        </p:txBody>
      </p:sp>
      <p:sp>
        <p:nvSpPr>
          <p:cNvPr id="264" name="Google Shape;264;p22"/>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Duplicated or Related Individuals</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3"/>
          <p:cNvSpPr txBox="1">
            <a:spLocks noGrp="1"/>
          </p:cNvSpPr>
          <p:nvPr>
            <p:ph type="body" idx="1"/>
          </p:nvPr>
        </p:nvSpPr>
        <p:spPr>
          <a:xfrm>
            <a:off x="134700" y="862596"/>
            <a:ext cx="8874600" cy="300000"/>
          </a:xfrm>
          <a:prstGeom prst="rect">
            <a:avLst/>
          </a:prstGeom>
          <a:noFill/>
          <a:ln>
            <a:noFill/>
          </a:ln>
        </p:spPr>
        <p:txBody>
          <a:bodyPr spcFirstLastPara="1" wrap="square" lIns="91425" tIns="45700" rIns="91425" bIns="45700" anchor="t" anchorCtr="0">
            <a:noAutofit/>
          </a:bodyPr>
          <a:lstStyle/>
          <a:p>
            <a:pPr marL="457200" lvl="0" indent="-336550" algn="l" rtl="0">
              <a:lnSpc>
                <a:spcPct val="80000"/>
              </a:lnSpc>
              <a:spcBef>
                <a:spcPts val="0"/>
              </a:spcBef>
              <a:spcAft>
                <a:spcPts val="0"/>
              </a:spcAft>
              <a:buSzPts val="1700"/>
              <a:buFont typeface="Roboto"/>
              <a:buChar char="•"/>
            </a:pPr>
            <a:r>
              <a:rPr lang="en-US" sz="1700">
                <a:latin typeface="Roboto"/>
                <a:ea typeface="Roboto"/>
                <a:cs typeface="Roboto"/>
                <a:sym typeface="Roboto"/>
              </a:rPr>
              <a:t>Requires a reference population data set, such as </a:t>
            </a:r>
            <a:r>
              <a:rPr lang="en-US" sz="1700" i="1">
                <a:latin typeface="Roboto"/>
                <a:ea typeface="Roboto"/>
                <a:cs typeface="Roboto"/>
                <a:sym typeface="Roboto"/>
              </a:rPr>
              <a:t>1000 Genomes</a:t>
            </a:r>
            <a:endParaRPr sz="1800"/>
          </a:p>
        </p:txBody>
      </p:sp>
      <p:sp>
        <p:nvSpPr>
          <p:cNvPr id="271" name="Google Shape;271;p23"/>
          <p:cNvSpPr txBox="1"/>
          <p:nvPr/>
        </p:nvSpPr>
        <p:spPr>
          <a:xfrm>
            <a:off x="151500" y="4058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6. </a:t>
            </a:r>
            <a:r>
              <a:rPr lang="en-US" sz="2000">
                <a:solidFill>
                  <a:schemeClr val="dk1"/>
                </a:solidFill>
                <a:latin typeface="Roboto"/>
                <a:ea typeface="Roboto"/>
                <a:cs typeface="Roboto"/>
                <a:sym typeface="Roboto"/>
              </a:rPr>
              <a:t>Search for population stratification</a:t>
            </a:r>
            <a:endParaRPr sz="2000">
              <a:solidFill>
                <a:schemeClr val="dk1"/>
              </a:solidFill>
              <a:latin typeface="Roboto"/>
              <a:ea typeface="Roboto"/>
              <a:cs typeface="Roboto"/>
              <a:sym typeface="Roboto"/>
            </a:endParaRPr>
          </a:p>
        </p:txBody>
      </p:sp>
      <p:grpSp>
        <p:nvGrpSpPr>
          <p:cNvPr id="272" name="Google Shape;272;p23"/>
          <p:cNvGrpSpPr/>
          <p:nvPr/>
        </p:nvGrpSpPr>
        <p:grpSpPr>
          <a:xfrm>
            <a:off x="287850" y="1203225"/>
            <a:ext cx="8478725" cy="814500"/>
            <a:chOff x="289325" y="1508025"/>
            <a:chExt cx="8478725" cy="814500"/>
          </a:xfrm>
        </p:grpSpPr>
        <p:sp>
          <p:nvSpPr>
            <p:cNvPr id="273" name="Google Shape;273;p23"/>
            <p:cNvSpPr/>
            <p:nvPr/>
          </p:nvSpPr>
          <p:spPr>
            <a:xfrm>
              <a:off x="578650" y="1781925"/>
              <a:ext cx="8189400" cy="5406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latin typeface="Consolas"/>
                  <a:ea typeface="Consolas"/>
                  <a:cs typeface="Consolas"/>
                  <a:sym typeface="Consolas"/>
                </a:rPr>
                <a:t>plink --bfile raw-GWA-data </a:t>
              </a:r>
              <a:r>
                <a:rPr lang="en-US" sz="1600" b="1">
                  <a:latin typeface="Consolas"/>
                  <a:ea typeface="Consolas"/>
                  <a:cs typeface="Consolas"/>
                  <a:sym typeface="Consolas"/>
                </a:rPr>
                <a:t>--extract</a:t>
              </a:r>
              <a:r>
                <a:rPr lang="en-US" sz="1600">
                  <a:latin typeface="Consolas"/>
                  <a:ea typeface="Consolas"/>
                  <a:cs typeface="Consolas"/>
                  <a:sym typeface="Consolas"/>
                </a:rPr>
                <a:t> prune.prune.in --make-bed --out raw-GWA-data-pruned</a:t>
              </a:r>
              <a:endParaRPr sz="1600">
                <a:latin typeface="Consolas"/>
                <a:ea typeface="Consolas"/>
                <a:cs typeface="Consolas"/>
                <a:sym typeface="Consolas"/>
              </a:endParaRPr>
            </a:p>
          </p:txBody>
        </p:sp>
        <p:sp>
          <p:nvSpPr>
            <p:cNvPr id="274" name="Google Shape;274;p23"/>
            <p:cNvSpPr txBox="1"/>
            <p:nvPr/>
          </p:nvSpPr>
          <p:spPr>
            <a:xfrm>
              <a:off x="289325" y="1508025"/>
              <a:ext cx="4396200" cy="273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latin typeface="Roboto"/>
                  <a:ea typeface="Roboto"/>
                  <a:cs typeface="Roboto"/>
                  <a:sym typeface="Roboto"/>
                </a:rPr>
                <a:t>→ Extract independent SNPs from the main data</a:t>
              </a:r>
              <a:endParaRPr b="1">
                <a:latin typeface="Roboto"/>
                <a:ea typeface="Roboto"/>
                <a:cs typeface="Roboto"/>
                <a:sym typeface="Roboto"/>
              </a:endParaRPr>
            </a:p>
          </p:txBody>
        </p:sp>
      </p:grpSp>
      <p:grpSp>
        <p:nvGrpSpPr>
          <p:cNvPr id="275" name="Google Shape;275;p23"/>
          <p:cNvGrpSpPr/>
          <p:nvPr/>
        </p:nvGrpSpPr>
        <p:grpSpPr>
          <a:xfrm>
            <a:off x="287850" y="2105617"/>
            <a:ext cx="8478725" cy="814500"/>
            <a:chOff x="3793050" y="2472125"/>
            <a:chExt cx="8478725" cy="814500"/>
          </a:xfrm>
        </p:grpSpPr>
        <p:sp>
          <p:nvSpPr>
            <p:cNvPr id="276" name="Google Shape;276;p23"/>
            <p:cNvSpPr/>
            <p:nvPr/>
          </p:nvSpPr>
          <p:spPr>
            <a:xfrm>
              <a:off x="4082375" y="2746025"/>
              <a:ext cx="8189400" cy="5406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latin typeface="Consolas"/>
                  <a:ea typeface="Consolas"/>
                  <a:cs typeface="Consolas"/>
                  <a:sym typeface="Consolas"/>
                </a:rPr>
                <a:t>plink --bfile raw-GWA-data-pruned </a:t>
              </a:r>
              <a:r>
                <a:rPr lang="en-US" sz="1600" b="1">
                  <a:latin typeface="Consolas"/>
                  <a:ea typeface="Consolas"/>
                  <a:cs typeface="Consolas"/>
                  <a:sym typeface="Consolas"/>
                </a:rPr>
                <a:t>--bmerge</a:t>
              </a:r>
              <a:r>
                <a:rPr lang="en-US" sz="1600">
                  <a:latin typeface="Consolas"/>
                  <a:ea typeface="Consolas"/>
                  <a:cs typeface="Consolas"/>
                  <a:sym typeface="Consolas"/>
                </a:rPr>
                <a:t> 1000G.bed 1000G.bim 1000G.fam --make-bed --out 4Flips</a:t>
              </a:r>
              <a:endParaRPr sz="1600">
                <a:latin typeface="Consolas"/>
                <a:ea typeface="Consolas"/>
                <a:cs typeface="Consolas"/>
                <a:sym typeface="Consolas"/>
              </a:endParaRPr>
            </a:p>
          </p:txBody>
        </p:sp>
        <p:sp>
          <p:nvSpPr>
            <p:cNvPr id="277" name="Google Shape;277;p23"/>
            <p:cNvSpPr txBox="1"/>
            <p:nvPr/>
          </p:nvSpPr>
          <p:spPr>
            <a:xfrm>
              <a:off x="3793050" y="2472125"/>
              <a:ext cx="4396200" cy="273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latin typeface="Roboto"/>
                  <a:ea typeface="Roboto"/>
                  <a:cs typeface="Roboto"/>
                  <a:sym typeface="Roboto"/>
                </a:rPr>
                <a:t>→ Merge reference with your data set</a:t>
              </a:r>
              <a:endParaRPr b="1">
                <a:latin typeface="Roboto"/>
                <a:ea typeface="Roboto"/>
                <a:cs typeface="Roboto"/>
                <a:sym typeface="Roboto"/>
              </a:endParaRPr>
            </a:p>
          </p:txBody>
        </p:sp>
      </p:grpSp>
      <p:grpSp>
        <p:nvGrpSpPr>
          <p:cNvPr id="278" name="Google Shape;278;p23"/>
          <p:cNvGrpSpPr/>
          <p:nvPr/>
        </p:nvGrpSpPr>
        <p:grpSpPr>
          <a:xfrm>
            <a:off x="287850" y="3910400"/>
            <a:ext cx="8478725" cy="814500"/>
            <a:chOff x="3793050" y="2472125"/>
            <a:chExt cx="8478725" cy="814500"/>
          </a:xfrm>
        </p:grpSpPr>
        <p:sp>
          <p:nvSpPr>
            <p:cNvPr id="279" name="Google Shape;279;p23"/>
            <p:cNvSpPr/>
            <p:nvPr/>
          </p:nvSpPr>
          <p:spPr>
            <a:xfrm>
              <a:off x="4082375" y="2746025"/>
              <a:ext cx="8189400" cy="5406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latin typeface="Consolas"/>
                  <a:ea typeface="Consolas"/>
                  <a:cs typeface="Consolas"/>
                  <a:sym typeface="Consolas"/>
                </a:rPr>
                <a:t>plink --raw-GWA-data_Align </a:t>
              </a:r>
              <a:r>
                <a:rPr lang="en-US" sz="1600" b="1">
                  <a:latin typeface="Consolas"/>
                  <a:ea typeface="Consolas"/>
                  <a:cs typeface="Consolas"/>
                  <a:sym typeface="Consolas"/>
                </a:rPr>
                <a:t>--bmerge</a:t>
              </a:r>
              <a:r>
                <a:rPr lang="en-US" sz="1600">
                  <a:latin typeface="Consolas"/>
                  <a:ea typeface="Consolas"/>
                  <a:cs typeface="Consolas"/>
                  <a:sym typeface="Consolas"/>
                </a:rPr>
                <a:t> 1000G.bed 1000G.bim 1000G.fam --make-bed --make-bed --out raw-GWA-data-1000G</a:t>
              </a:r>
              <a:endParaRPr sz="1600">
                <a:latin typeface="Consolas"/>
                <a:ea typeface="Consolas"/>
                <a:cs typeface="Consolas"/>
                <a:sym typeface="Consolas"/>
              </a:endParaRPr>
            </a:p>
          </p:txBody>
        </p:sp>
        <p:sp>
          <p:nvSpPr>
            <p:cNvPr id="280" name="Google Shape;280;p23"/>
            <p:cNvSpPr txBox="1"/>
            <p:nvPr/>
          </p:nvSpPr>
          <p:spPr>
            <a:xfrm>
              <a:off x="3793050" y="2472125"/>
              <a:ext cx="4396200" cy="273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latin typeface="Roboto"/>
                  <a:ea typeface="Roboto"/>
                  <a:cs typeface="Roboto"/>
                  <a:sym typeface="Roboto"/>
                </a:rPr>
                <a:t>→ Merge data sets again</a:t>
              </a:r>
              <a:endParaRPr b="1">
                <a:latin typeface="Roboto"/>
                <a:ea typeface="Roboto"/>
                <a:cs typeface="Roboto"/>
                <a:sym typeface="Roboto"/>
              </a:endParaRPr>
            </a:p>
          </p:txBody>
        </p:sp>
      </p:grpSp>
      <p:grpSp>
        <p:nvGrpSpPr>
          <p:cNvPr id="281" name="Google Shape;281;p23"/>
          <p:cNvGrpSpPr/>
          <p:nvPr/>
        </p:nvGrpSpPr>
        <p:grpSpPr>
          <a:xfrm>
            <a:off x="287850" y="3008008"/>
            <a:ext cx="8478725" cy="814500"/>
            <a:chOff x="3793050" y="2472125"/>
            <a:chExt cx="8478725" cy="814500"/>
          </a:xfrm>
        </p:grpSpPr>
        <p:sp>
          <p:nvSpPr>
            <p:cNvPr id="282" name="Google Shape;282;p23"/>
            <p:cNvSpPr/>
            <p:nvPr/>
          </p:nvSpPr>
          <p:spPr>
            <a:xfrm>
              <a:off x="4082375" y="2746025"/>
              <a:ext cx="8189400" cy="5406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latin typeface="Consolas"/>
                  <a:ea typeface="Consolas"/>
                  <a:cs typeface="Consolas"/>
                  <a:sym typeface="Consolas"/>
                </a:rPr>
                <a:t>plink --bfile raw-GWA-data-pruned </a:t>
              </a:r>
              <a:r>
                <a:rPr lang="en-US" sz="1600" b="1">
                  <a:latin typeface="Consolas"/>
                  <a:ea typeface="Consolas"/>
                  <a:cs typeface="Consolas"/>
                  <a:sym typeface="Consolas"/>
                </a:rPr>
                <a:t>--flip</a:t>
              </a:r>
              <a:r>
                <a:rPr lang="en-US" sz="1600">
                  <a:latin typeface="Consolas"/>
                  <a:ea typeface="Consolas"/>
                  <a:cs typeface="Consolas"/>
                  <a:sym typeface="Consolas"/>
                </a:rPr>
                <a:t> 4Flips.missnp --make-bed --out raw-GWA-data_Align</a:t>
              </a:r>
              <a:endParaRPr sz="1600">
                <a:latin typeface="Consolas"/>
                <a:ea typeface="Consolas"/>
                <a:cs typeface="Consolas"/>
                <a:sym typeface="Consolas"/>
              </a:endParaRPr>
            </a:p>
          </p:txBody>
        </p:sp>
        <p:sp>
          <p:nvSpPr>
            <p:cNvPr id="283" name="Google Shape;283;p23"/>
            <p:cNvSpPr txBox="1"/>
            <p:nvPr/>
          </p:nvSpPr>
          <p:spPr>
            <a:xfrm>
              <a:off x="3793050" y="2472125"/>
              <a:ext cx="4396200" cy="273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latin typeface="Roboto"/>
                  <a:ea typeface="Roboto"/>
                  <a:cs typeface="Roboto"/>
                  <a:sym typeface="Roboto"/>
                </a:rPr>
                <a:t>→ Remove SNP with strand issues</a:t>
              </a:r>
              <a:endParaRPr b="1">
                <a:latin typeface="Roboto"/>
                <a:ea typeface="Roboto"/>
                <a:cs typeface="Roboto"/>
                <a:sym typeface="Roboto"/>
              </a:endParaRPr>
            </a:p>
          </p:txBody>
        </p:sp>
      </p:grpSp>
      <p:sp>
        <p:nvSpPr>
          <p:cNvPr id="284" name="Google Shape;284;p23"/>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3"/>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11</a:t>
            </a:fld>
            <a:endParaRPr sz="1300" b="1">
              <a:solidFill>
                <a:srgbClr val="FFFFFF"/>
              </a:solidFill>
              <a:latin typeface="Roboto"/>
              <a:ea typeface="Roboto"/>
              <a:cs typeface="Roboto"/>
              <a:sym typeface="Roboto"/>
            </a:endParaRPr>
          </a:p>
        </p:txBody>
      </p:sp>
      <p:sp>
        <p:nvSpPr>
          <p:cNvPr id="286" name="Google Shape;286;p23"/>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Self-reported Ancestry vs. Genetic Ancestry (1)</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24"/>
          <p:cNvSpPr/>
          <p:nvPr/>
        </p:nvSpPr>
        <p:spPr>
          <a:xfrm>
            <a:off x="0" y="-457200"/>
            <a:ext cx="9144000" cy="283200"/>
          </a:xfrm>
          <a:prstGeom prst="rect">
            <a:avLst/>
          </a:prstGeom>
          <a:solidFill>
            <a:schemeClr val="accent5"/>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QC for individuals: self reported ancestry vs genetic ancestry (3) </a:t>
            </a:r>
            <a:endParaRPr sz="1800">
              <a:solidFill>
                <a:schemeClr val="lt1"/>
              </a:solidFill>
              <a:latin typeface="Arial"/>
              <a:ea typeface="Arial"/>
              <a:cs typeface="Arial"/>
              <a:sym typeface="Arial"/>
            </a:endParaRPr>
          </a:p>
        </p:txBody>
      </p:sp>
      <p:sp>
        <p:nvSpPr>
          <p:cNvPr id="292" name="Google Shape;292;p24"/>
          <p:cNvSpPr/>
          <p:nvPr/>
        </p:nvSpPr>
        <p:spPr>
          <a:xfrm>
            <a:off x="523875" y="838625"/>
            <a:ext cx="80451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500">
                <a:latin typeface="Consolas"/>
                <a:ea typeface="Consolas"/>
                <a:cs typeface="Consolas"/>
                <a:sym typeface="Consolas"/>
              </a:rPr>
              <a:t>plink --bfile raw-GWA-data-1000G </a:t>
            </a:r>
            <a:r>
              <a:rPr lang="en-US" sz="1500" b="1">
                <a:latin typeface="Consolas"/>
                <a:ea typeface="Consolas"/>
                <a:cs typeface="Consolas"/>
                <a:sym typeface="Consolas"/>
              </a:rPr>
              <a:t>--genome</a:t>
            </a:r>
            <a:r>
              <a:rPr lang="en-US" sz="1500">
                <a:latin typeface="Consolas"/>
                <a:ea typeface="Consolas"/>
                <a:cs typeface="Consolas"/>
                <a:sym typeface="Consolas"/>
              </a:rPr>
              <a:t> –out IBS</a:t>
            </a:r>
            <a:endParaRPr sz="1500">
              <a:latin typeface="Consolas"/>
              <a:ea typeface="Consolas"/>
              <a:cs typeface="Consolas"/>
              <a:sym typeface="Consolas"/>
            </a:endParaRPr>
          </a:p>
        </p:txBody>
      </p:sp>
      <p:sp>
        <p:nvSpPr>
          <p:cNvPr id="293" name="Google Shape;293;p24"/>
          <p:cNvSpPr/>
          <p:nvPr/>
        </p:nvSpPr>
        <p:spPr>
          <a:xfrm>
            <a:off x="523875" y="1943350"/>
            <a:ext cx="8045100" cy="6198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a:latin typeface="Consolas"/>
                <a:ea typeface="Consolas"/>
                <a:cs typeface="Consolas"/>
                <a:sym typeface="Consolas"/>
              </a:rPr>
              <a:t>--plink --bfile raw-GWA-data-hapmap </a:t>
            </a:r>
            <a:r>
              <a:rPr lang="en-US" sz="1600" b="1">
                <a:latin typeface="Consolas"/>
                <a:ea typeface="Consolas"/>
                <a:cs typeface="Consolas"/>
                <a:sym typeface="Consolas"/>
              </a:rPr>
              <a:t>--read-genome</a:t>
            </a:r>
            <a:r>
              <a:rPr lang="en-US" sz="1600">
                <a:latin typeface="Consolas"/>
                <a:ea typeface="Consolas"/>
                <a:cs typeface="Consolas"/>
                <a:sym typeface="Consolas"/>
              </a:rPr>
              <a:t> IBS </a:t>
            </a:r>
            <a:r>
              <a:rPr lang="en-US" sz="1600" b="1">
                <a:latin typeface="Consolas"/>
                <a:ea typeface="Consolas"/>
                <a:cs typeface="Consolas"/>
                <a:sym typeface="Consolas"/>
              </a:rPr>
              <a:t>–cluster</a:t>
            </a:r>
            <a:r>
              <a:rPr lang="en-US" sz="1600">
                <a:latin typeface="Consolas"/>
                <a:ea typeface="Consolas"/>
                <a:cs typeface="Consolas"/>
                <a:sym typeface="Consolas"/>
              </a:rPr>
              <a:t> </a:t>
            </a:r>
            <a:r>
              <a:rPr lang="en-US" sz="1600" b="1">
                <a:latin typeface="Consolas"/>
                <a:ea typeface="Consolas"/>
                <a:cs typeface="Consolas"/>
                <a:sym typeface="Consolas"/>
              </a:rPr>
              <a:t>--pca</a:t>
            </a:r>
            <a:r>
              <a:rPr lang="en-US" sz="1600">
                <a:latin typeface="Consolas"/>
                <a:ea typeface="Consolas"/>
                <a:cs typeface="Consolas"/>
                <a:sym typeface="Consolas"/>
              </a:rPr>
              <a:t> --out raw-GWA-data-hapmap-PCA</a:t>
            </a:r>
            <a:endParaRPr sz="1600">
              <a:latin typeface="Consolas"/>
              <a:ea typeface="Consolas"/>
              <a:cs typeface="Consolas"/>
              <a:sym typeface="Consolas"/>
            </a:endParaRPr>
          </a:p>
        </p:txBody>
      </p:sp>
      <p:sp>
        <p:nvSpPr>
          <p:cNvPr id="294" name="Google Shape;294;p24"/>
          <p:cNvSpPr txBox="1"/>
          <p:nvPr/>
        </p:nvSpPr>
        <p:spPr>
          <a:xfrm>
            <a:off x="152600" y="517425"/>
            <a:ext cx="8416500" cy="321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latin typeface="Roboto"/>
                <a:ea typeface="Roboto"/>
                <a:cs typeface="Roboto"/>
                <a:sym typeface="Roboto"/>
              </a:rPr>
              <a:t>→ Generate pairwise IBS estimates </a:t>
            </a:r>
            <a:endParaRPr sz="1600" b="1">
              <a:latin typeface="Roboto"/>
              <a:ea typeface="Roboto"/>
              <a:cs typeface="Roboto"/>
              <a:sym typeface="Roboto"/>
            </a:endParaRPr>
          </a:p>
        </p:txBody>
      </p:sp>
      <p:sp>
        <p:nvSpPr>
          <p:cNvPr id="295" name="Google Shape;295;p24"/>
          <p:cNvSpPr txBox="1"/>
          <p:nvPr/>
        </p:nvSpPr>
        <p:spPr>
          <a:xfrm>
            <a:off x="152600" y="1572850"/>
            <a:ext cx="8416500" cy="370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latin typeface="Roboto"/>
                <a:ea typeface="Roboto"/>
                <a:cs typeface="Roboto"/>
                <a:sym typeface="Roboto"/>
              </a:rPr>
              <a:t>→ Perform Multidimensional Scaling (MDS) or principal component analysis (PCA)</a:t>
            </a:r>
            <a:endParaRPr sz="1600" b="1">
              <a:latin typeface="Roboto"/>
              <a:ea typeface="Roboto"/>
              <a:cs typeface="Roboto"/>
              <a:sym typeface="Roboto"/>
            </a:endParaRPr>
          </a:p>
        </p:txBody>
      </p:sp>
      <p:sp>
        <p:nvSpPr>
          <p:cNvPr id="296" name="Google Shape;296;p24"/>
          <p:cNvSpPr/>
          <p:nvPr/>
        </p:nvSpPr>
        <p:spPr>
          <a:xfrm>
            <a:off x="266700" y="3966075"/>
            <a:ext cx="8573700" cy="407400"/>
          </a:xfrm>
          <a:prstGeom prst="roundRect">
            <a:avLst>
              <a:gd name="adj" fmla="val 10206"/>
            </a:avLst>
          </a:prstGeom>
          <a:solidFill>
            <a:srgbClr val="C9DAF8"/>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600" b="1">
                <a:solidFill>
                  <a:schemeClr val="dk1"/>
                </a:solidFill>
                <a:latin typeface="Roboto"/>
                <a:ea typeface="Roboto"/>
                <a:cs typeface="Roboto"/>
                <a:sym typeface="Roboto"/>
              </a:rPr>
              <a:t>NOTE.</a:t>
            </a:r>
            <a:r>
              <a:rPr lang="en-US" sz="1600">
                <a:solidFill>
                  <a:schemeClr val="dk1"/>
                </a:solidFill>
                <a:latin typeface="Roboto"/>
                <a:ea typeface="Roboto"/>
                <a:cs typeface="Roboto"/>
                <a:sym typeface="Roboto"/>
              </a:rPr>
              <a:t> Outliers are defined as ± 6 SD from mean (Price et al., 2006)</a:t>
            </a:r>
            <a:endParaRPr sz="1700">
              <a:latin typeface="Consolas"/>
              <a:ea typeface="Consolas"/>
              <a:cs typeface="Consolas"/>
              <a:sym typeface="Consolas"/>
            </a:endParaRPr>
          </a:p>
        </p:txBody>
      </p:sp>
      <p:sp>
        <p:nvSpPr>
          <p:cNvPr id="297" name="Google Shape;297;p24"/>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4"/>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12</a:t>
            </a:fld>
            <a:endParaRPr sz="1300" b="1">
              <a:solidFill>
                <a:srgbClr val="FFFFFF"/>
              </a:solidFill>
              <a:latin typeface="Roboto"/>
              <a:ea typeface="Roboto"/>
              <a:cs typeface="Roboto"/>
              <a:sym typeface="Roboto"/>
            </a:endParaRPr>
          </a:p>
        </p:txBody>
      </p:sp>
      <p:sp>
        <p:nvSpPr>
          <p:cNvPr id="299" name="Google Shape;299;p24"/>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Self-reported Ancestry vs. Genetic Ancestry (2)</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pic>
        <p:nvPicPr>
          <p:cNvPr id="304" name="Google Shape;304;p25"/>
          <p:cNvPicPr preferRelativeResize="0"/>
          <p:nvPr/>
        </p:nvPicPr>
        <p:blipFill rotWithShape="1">
          <a:blip r:embed="rId3">
            <a:alphaModFix/>
          </a:blip>
          <a:srcRect/>
          <a:stretch/>
        </p:blipFill>
        <p:spPr>
          <a:xfrm>
            <a:off x="153505" y="513611"/>
            <a:ext cx="3349196" cy="3318326"/>
          </a:xfrm>
          <a:prstGeom prst="rect">
            <a:avLst/>
          </a:prstGeom>
          <a:noFill/>
          <a:ln>
            <a:noFill/>
          </a:ln>
        </p:spPr>
      </p:pic>
      <p:pic>
        <p:nvPicPr>
          <p:cNvPr id="305" name="Google Shape;305;p25" descr="Screen Shot 2017-07-24 at 1.42.26 AM.png"/>
          <p:cNvPicPr preferRelativeResize="0"/>
          <p:nvPr/>
        </p:nvPicPr>
        <p:blipFill rotWithShape="1">
          <a:blip r:embed="rId4">
            <a:alphaModFix/>
          </a:blip>
          <a:srcRect/>
          <a:stretch/>
        </p:blipFill>
        <p:spPr>
          <a:xfrm>
            <a:off x="4619098" y="839237"/>
            <a:ext cx="3223602" cy="3106657"/>
          </a:xfrm>
          <a:prstGeom prst="rect">
            <a:avLst/>
          </a:prstGeom>
          <a:noFill/>
          <a:ln>
            <a:noFill/>
          </a:ln>
        </p:spPr>
      </p:pic>
      <p:sp>
        <p:nvSpPr>
          <p:cNvPr id="306" name="Google Shape;306;p25"/>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5"/>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13</a:t>
            </a:fld>
            <a:endParaRPr sz="1300" b="1">
              <a:solidFill>
                <a:srgbClr val="FFFFFF"/>
              </a:solidFill>
              <a:latin typeface="Roboto"/>
              <a:ea typeface="Roboto"/>
              <a:cs typeface="Roboto"/>
              <a:sym typeface="Roboto"/>
            </a:endParaRPr>
          </a:p>
        </p:txBody>
      </p:sp>
      <p:sp>
        <p:nvSpPr>
          <p:cNvPr id="308" name="Google Shape;308;p25"/>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Self-reported Ancestry vs. Genetic Ancestry (3)</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p26"/>
          <p:cNvPicPr preferRelativeResize="0"/>
          <p:nvPr/>
        </p:nvPicPr>
        <p:blipFill rotWithShape="1">
          <a:blip r:embed="rId3">
            <a:alphaModFix/>
          </a:blip>
          <a:srcRect t="63920"/>
          <a:stretch/>
        </p:blipFill>
        <p:spPr>
          <a:xfrm>
            <a:off x="9305925" y="2339250"/>
            <a:ext cx="4248150" cy="681275"/>
          </a:xfrm>
          <a:prstGeom prst="rect">
            <a:avLst/>
          </a:prstGeom>
          <a:noFill/>
          <a:ln>
            <a:noFill/>
          </a:ln>
        </p:spPr>
      </p:pic>
      <p:sp>
        <p:nvSpPr>
          <p:cNvPr id="314" name="Google Shape;314;p26"/>
          <p:cNvSpPr/>
          <p:nvPr/>
        </p:nvSpPr>
        <p:spPr>
          <a:xfrm>
            <a:off x="363750" y="1349388"/>
            <a:ext cx="84165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clean-inds-GWA-data --missing --out lmiss</a:t>
            </a:r>
            <a:endParaRPr sz="1700">
              <a:latin typeface="Consolas"/>
              <a:ea typeface="Consolas"/>
              <a:cs typeface="Consolas"/>
              <a:sym typeface="Consolas"/>
            </a:endParaRPr>
          </a:p>
        </p:txBody>
      </p:sp>
      <p:sp>
        <p:nvSpPr>
          <p:cNvPr id="315" name="Google Shape;315;p26"/>
          <p:cNvSpPr txBox="1"/>
          <p:nvPr/>
        </p:nvSpPr>
        <p:spPr>
          <a:xfrm>
            <a:off x="151500" y="4058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7. </a:t>
            </a:r>
            <a:r>
              <a:rPr lang="en-US" sz="2000">
                <a:solidFill>
                  <a:schemeClr val="dk1"/>
                </a:solidFill>
                <a:latin typeface="Roboto"/>
                <a:ea typeface="Roboto"/>
                <a:cs typeface="Roboto"/>
                <a:sym typeface="Roboto"/>
              </a:rPr>
              <a:t>Identify </a:t>
            </a:r>
            <a:r>
              <a:rPr lang="en-US" sz="2000" b="1">
                <a:solidFill>
                  <a:schemeClr val="dk1"/>
                </a:solidFill>
                <a:latin typeface="Roboto"/>
                <a:ea typeface="Roboto"/>
                <a:cs typeface="Roboto"/>
                <a:sym typeface="Roboto"/>
              </a:rPr>
              <a:t>SNPs </a:t>
            </a:r>
            <a:r>
              <a:rPr lang="en-US" sz="2000">
                <a:solidFill>
                  <a:schemeClr val="dk1"/>
                </a:solidFill>
                <a:latin typeface="Roboto"/>
                <a:ea typeface="Roboto"/>
                <a:cs typeface="Roboto"/>
                <a:sym typeface="Roboto"/>
              </a:rPr>
              <a:t>with excessive missing data rate</a:t>
            </a:r>
            <a:endParaRPr sz="2000">
              <a:solidFill>
                <a:schemeClr val="dk1"/>
              </a:solidFill>
              <a:latin typeface="Roboto"/>
              <a:ea typeface="Roboto"/>
              <a:cs typeface="Roboto"/>
              <a:sym typeface="Roboto"/>
            </a:endParaRPr>
          </a:p>
        </p:txBody>
      </p:sp>
      <p:graphicFrame>
        <p:nvGraphicFramePr>
          <p:cNvPr id="316" name="Google Shape;316;p26"/>
          <p:cNvGraphicFramePr/>
          <p:nvPr/>
        </p:nvGraphicFramePr>
        <p:xfrm>
          <a:off x="1963950" y="2567800"/>
          <a:ext cx="7239000" cy="1439875"/>
        </p:xfrm>
        <a:graphic>
          <a:graphicData uri="http://schemas.openxmlformats.org/drawingml/2006/table">
            <a:tbl>
              <a:tblPr>
                <a:noFill/>
                <a:tableStyleId>{1960DB99-EA6C-4BDF-AAD0-3CD65E8E218B}</a:tableStyleId>
              </a:tblPr>
              <a:tblGrid>
                <a:gridCol w="1143000">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tblGrid>
              <a:tr h="287975">
                <a:tc>
                  <a:txBody>
                    <a:bodyPr/>
                    <a:lstStyle/>
                    <a:p>
                      <a:pPr marL="0" lvl="0" indent="0" algn="l" rtl="0">
                        <a:spcBef>
                          <a:spcPts val="0"/>
                        </a:spcBef>
                        <a:spcAft>
                          <a:spcPts val="0"/>
                        </a:spcAft>
                        <a:buNone/>
                      </a:pPr>
                      <a:r>
                        <a:rPr lang="en-US" b="1">
                          <a:latin typeface="Roboto"/>
                          <a:ea typeface="Roboto"/>
                          <a:cs typeface="Roboto"/>
                          <a:sym typeface="Roboto"/>
                        </a:rPr>
                        <a:t>SNP</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SNP identifier</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0"/>
                  </a:ext>
                </a:extLst>
              </a:tr>
              <a:tr h="287975">
                <a:tc>
                  <a:txBody>
                    <a:bodyPr/>
                    <a:lstStyle/>
                    <a:p>
                      <a:pPr marL="0" lvl="0" indent="0" algn="l" rtl="0">
                        <a:spcBef>
                          <a:spcPts val="0"/>
                        </a:spcBef>
                        <a:spcAft>
                          <a:spcPts val="0"/>
                        </a:spcAft>
                        <a:buNone/>
                      </a:pPr>
                      <a:r>
                        <a:rPr lang="en-US" b="1">
                          <a:latin typeface="Roboto"/>
                          <a:ea typeface="Roboto"/>
                          <a:cs typeface="Roboto"/>
                          <a:sym typeface="Roboto"/>
                        </a:rPr>
                        <a:t>CHT</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Chromosome number</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1"/>
                  </a:ext>
                </a:extLst>
              </a:tr>
              <a:tr h="287975">
                <a:tc>
                  <a:txBody>
                    <a:bodyPr/>
                    <a:lstStyle/>
                    <a:p>
                      <a:pPr marL="0" lvl="0" indent="0" algn="l" rtl="0">
                        <a:spcBef>
                          <a:spcPts val="0"/>
                        </a:spcBef>
                        <a:spcAft>
                          <a:spcPts val="0"/>
                        </a:spcAft>
                        <a:buNone/>
                      </a:pPr>
                      <a:r>
                        <a:rPr lang="en-US" b="1">
                          <a:latin typeface="Roboto"/>
                          <a:ea typeface="Roboto"/>
                          <a:cs typeface="Roboto"/>
                          <a:sym typeface="Roboto"/>
                        </a:rPr>
                        <a:t>N_MISS</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Number of individuals missing this SNP</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2"/>
                  </a:ext>
                </a:extLst>
              </a:tr>
              <a:tr h="287975">
                <a:tc>
                  <a:txBody>
                    <a:bodyPr/>
                    <a:lstStyle/>
                    <a:p>
                      <a:pPr marL="0" lvl="0" indent="0" algn="l" rtl="0">
                        <a:spcBef>
                          <a:spcPts val="0"/>
                        </a:spcBef>
                        <a:spcAft>
                          <a:spcPts val="0"/>
                        </a:spcAft>
                        <a:buNone/>
                      </a:pPr>
                      <a:r>
                        <a:rPr lang="en-US" b="1">
                          <a:latin typeface="Roboto"/>
                          <a:ea typeface="Roboto"/>
                          <a:cs typeface="Roboto"/>
                          <a:sym typeface="Roboto"/>
                        </a:rPr>
                        <a:t>N_GENO</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Number of non-obligatory missing genotypes</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3"/>
                  </a:ext>
                </a:extLst>
              </a:tr>
              <a:tr h="287975">
                <a:tc>
                  <a:txBody>
                    <a:bodyPr/>
                    <a:lstStyle/>
                    <a:p>
                      <a:pPr marL="0" lvl="0" indent="0" algn="l" rtl="0">
                        <a:spcBef>
                          <a:spcPts val="0"/>
                        </a:spcBef>
                        <a:spcAft>
                          <a:spcPts val="0"/>
                        </a:spcAft>
                        <a:buNone/>
                      </a:pPr>
                      <a:r>
                        <a:rPr lang="en-US" b="1">
                          <a:latin typeface="Roboto"/>
                          <a:ea typeface="Roboto"/>
                          <a:cs typeface="Roboto"/>
                          <a:sym typeface="Roboto"/>
                        </a:rPr>
                        <a:t>F_MISS</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Proportion of sample missing for this SNP</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4"/>
                  </a:ext>
                </a:extLst>
              </a:tr>
            </a:tbl>
          </a:graphicData>
        </a:graphic>
      </p:graphicFrame>
      <p:sp>
        <p:nvSpPr>
          <p:cNvPr id="317" name="Google Shape;317;p26"/>
          <p:cNvSpPr txBox="1"/>
          <p:nvPr/>
        </p:nvSpPr>
        <p:spPr>
          <a:xfrm>
            <a:off x="381200" y="1953850"/>
            <a:ext cx="8416500" cy="370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500">
                <a:latin typeface="Roboto"/>
                <a:ea typeface="Roboto"/>
                <a:cs typeface="Roboto"/>
                <a:sym typeface="Roboto"/>
              </a:rPr>
              <a:t>→ For each SNP, the format is:</a:t>
            </a:r>
            <a:endParaRPr sz="1500">
              <a:latin typeface="Roboto"/>
              <a:ea typeface="Roboto"/>
              <a:cs typeface="Roboto"/>
              <a:sym typeface="Roboto"/>
            </a:endParaRPr>
          </a:p>
        </p:txBody>
      </p:sp>
      <p:sp>
        <p:nvSpPr>
          <p:cNvPr id="318" name="Google Shape;318;p26"/>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6"/>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14</a:t>
            </a:fld>
            <a:endParaRPr sz="1300" b="1">
              <a:solidFill>
                <a:srgbClr val="FFFFFF"/>
              </a:solidFill>
              <a:latin typeface="Roboto"/>
              <a:ea typeface="Roboto"/>
              <a:cs typeface="Roboto"/>
              <a:sym typeface="Roboto"/>
            </a:endParaRPr>
          </a:p>
        </p:txBody>
      </p:sp>
      <p:sp>
        <p:nvSpPr>
          <p:cNvPr id="320" name="Google Shape;320;p26"/>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SNPS:</a:t>
            </a:r>
            <a:r>
              <a:rPr lang="en-US" sz="1500">
                <a:solidFill>
                  <a:schemeClr val="lt1"/>
                </a:solidFill>
                <a:latin typeface="Roboto"/>
                <a:ea typeface="Roboto"/>
                <a:cs typeface="Roboto"/>
                <a:sym typeface="Roboto"/>
              </a:rPr>
              <a:t> Missingness</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27"/>
          <p:cNvSpPr txBox="1"/>
          <p:nvPr/>
        </p:nvSpPr>
        <p:spPr>
          <a:xfrm>
            <a:off x="151500" y="4058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8. </a:t>
            </a:r>
            <a:r>
              <a:rPr lang="en-US" sz="2000">
                <a:solidFill>
                  <a:schemeClr val="dk1"/>
                </a:solidFill>
                <a:latin typeface="Roboto"/>
                <a:ea typeface="Roboto"/>
                <a:cs typeface="Roboto"/>
                <a:sym typeface="Roboto"/>
              </a:rPr>
              <a:t>Remove all poor SNPs from association analyses</a:t>
            </a:r>
            <a:endParaRPr sz="2000">
              <a:solidFill>
                <a:schemeClr val="dk1"/>
              </a:solidFill>
              <a:latin typeface="Roboto"/>
              <a:ea typeface="Roboto"/>
              <a:cs typeface="Roboto"/>
              <a:sym typeface="Roboto"/>
            </a:endParaRPr>
          </a:p>
        </p:txBody>
      </p:sp>
      <p:sp>
        <p:nvSpPr>
          <p:cNvPr id="327" name="Google Shape;327;p27"/>
          <p:cNvSpPr/>
          <p:nvPr/>
        </p:nvSpPr>
        <p:spPr>
          <a:xfrm>
            <a:off x="363750" y="892208"/>
            <a:ext cx="8416500" cy="6846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clean-inds-GWA-data </a:t>
            </a:r>
            <a:r>
              <a:rPr lang="en-US" sz="1700" b="1">
                <a:latin typeface="Consolas"/>
                <a:ea typeface="Consolas"/>
                <a:cs typeface="Consolas"/>
                <a:sym typeface="Consolas"/>
              </a:rPr>
              <a:t>--mind</a:t>
            </a:r>
            <a:r>
              <a:rPr lang="en-US" sz="1700">
                <a:latin typeface="Consolas"/>
                <a:ea typeface="Consolas"/>
                <a:cs typeface="Consolas"/>
                <a:sym typeface="Consolas"/>
              </a:rPr>
              <a:t> 0.05 </a:t>
            </a:r>
            <a:r>
              <a:rPr lang="en-US" sz="1700" b="1">
                <a:latin typeface="Consolas"/>
                <a:ea typeface="Consolas"/>
                <a:cs typeface="Consolas"/>
                <a:sym typeface="Consolas"/>
              </a:rPr>
              <a:t>--maf</a:t>
            </a:r>
            <a:r>
              <a:rPr lang="en-US" sz="1700">
                <a:latin typeface="Consolas"/>
                <a:ea typeface="Consolas"/>
                <a:cs typeface="Consolas"/>
                <a:sym typeface="Consolas"/>
              </a:rPr>
              <a:t> 0.01 </a:t>
            </a:r>
            <a:r>
              <a:rPr lang="en-US" sz="1700" b="1">
                <a:latin typeface="Consolas"/>
                <a:ea typeface="Consolas"/>
                <a:cs typeface="Consolas"/>
                <a:sym typeface="Consolas"/>
              </a:rPr>
              <a:t>--geno</a:t>
            </a:r>
            <a:r>
              <a:rPr lang="en-US" sz="1700">
                <a:latin typeface="Consolas"/>
                <a:ea typeface="Consolas"/>
                <a:cs typeface="Consolas"/>
                <a:sym typeface="Consolas"/>
              </a:rPr>
              <a:t> 0.05 </a:t>
            </a:r>
            <a:r>
              <a:rPr lang="en-US" sz="1700" b="1">
                <a:latin typeface="Consolas"/>
                <a:ea typeface="Consolas"/>
                <a:cs typeface="Consolas"/>
                <a:sym typeface="Consolas"/>
              </a:rPr>
              <a:t>--hwe</a:t>
            </a:r>
            <a:r>
              <a:rPr lang="en-US" sz="1700">
                <a:latin typeface="Consolas"/>
                <a:ea typeface="Consolas"/>
                <a:cs typeface="Consolas"/>
                <a:sym typeface="Consolas"/>
              </a:rPr>
              <a:t> 0.00001 --make-bed --out clean-GWA-data</a:t>
            </a:r>
            <a:endParaRPr sz="1700">
              <a:latin typeface="Consolas"/>
              <a:ea typeface="Consolas"/>
              <a:cs typeface="Consolas"/>
              <a:sym typeface="Consolas"/>
            </a:endParaRPr>
          </a:p>
        </p:txBody>
      </p:sp>
      <p:sp>
        <p:nvSpPr>
          <p:cNvPr id="328" name="Google Shape;328;p27"/>
          <p:cNvSpPr txBox="1"/>
          <p:nvPr/>
        </p:nvSpPr>
        <p:spPr>
          <a:xfrm>
            <a:off x="381200" y="2334850"/>
            <a:ext cx="8416500" cy="19800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500" b="1">
                <a:latin typeface="Consolas"/>
                <a:ea typeface="Consolas"/>
                <a:cs typeface="Consolas"/>
                <a:sym typeface="Consolas"/>
              </a:rPr>
              <a:t>--mind 0.05</a:t>
            </a:r>
            <a:r>
              <a:rPr lang="en-US" sz="1500">
                <a:latin typeface="Roboto"/>
                <a:ea typeface="Roboto"/>
                <a:cs typeface="Roboto"/>
                <a:sym typeface="Roboto"/>
              </a:rPr>
              <a:t>: allow 5% of missing data per individual (1% is also frequently used)</a:t>
            </a:r>
            <a:endParaRPr sz="1500">
              <a:latin typeface="Roboto"/>
              <a:ea typeface="Roboto"/>
              <a:cs typeface="Roboto"/>
              <a:sym typeface="Roboto"/>
            </a:endParaRPr>
          </a:p>
          <a:p>
            <a:pPr marL="1143000" lvl="0" indent="-1143000" algn="l" rtl="0">
              <a:lnSpc>
                <a:spcPct val="115000"/>
              </a:lnSpc>
              <a:spcBef>
                <a:spcPts val="1000"/>
              </a:spcBef>
              <a:spcAft>
                <a:spcPts val="0"/>
              </a:spcAft>
              <a:buClr>
                <a:schemeClr val="dk1"/>
              </a:buClr>
              <a:buSzPts val="1100"/>
              <a:buFont typeface="Arial"/>
              <a:buNone/>
            </a:pPr>
            <a:r>
              <a:rPr lang="en-US" sz="1500" b="1">
                <a:latin typeface="Consolas"/>
                <a:ea typeface="Consolas"/>
                <a:cs typeface="Consolas"/>
                <a:sym typeface="Consolas"/>
              </a:rPr>
              <a:t>--maf 0.01</a:t>
            </a:r>
            <a:r>
              <a:rPr lang="en-US" sz="1500">
                <a:latin typeface="Roboto"/>
                <a:ea typeface="Roboto"/>
                <a:cs typeface="Roboto"/>
                <a:sym typeface="Roboto"/>
              </a:rPr>
              <a:t>: remove SNPs with minor allele frequency lower than 1% </a:t>
            </a:r>
            <a:br>
              <a:rPr lang="en-US" sz="1500">
                <a:latin typeface="Roboto"/>
                <a:ea typeface="Roboto"/>
                <a:cs typeface="Roboto"/>
                <a:sym typeface="Roboto"/>
              </a:rPr>
            </a:br>
            <a:r>
              <a:rPr lang="en-US" sz="1500">
                <a:latin typeface="Roboto"/>
                <a:ea typeface="Roboto"/>
                <a:cs typeface="Roboto"/>
                <a:sym typeface="Roboto"/>
              </a:rPr>
              <a:t>(other frequently used option is 5%)</a:t>
            </a:r>
            <a:endParaRPr sz="1500">
              <a:latin typeface="Roboto"/>
              <a:ea typeface="Roboto"/>
              <a:cs typeface="Roboto"/>
              <a:sym typeface="Roboto"/>
            </a:endParaRPr>
          </a:p>
          <a:p>
            <a:pPr marL="0" lvl="0" indent="0" algn="l" rtl="0">
              <a:lnSpc>
                <a:spcPct val="115000"/>
              </a:lnSpc>
              <a:spcBef>
                <a:spcPts val="1000"/>
              </a:spcBef>
              <a:spcAft>
                <a:spcPts val="0"/>
              </a:spcAft>
              <a:buClr>
                <a:schemeClr val="dk1"/>
              </a:buClr>
              <a:buSzPts val="1100"/>
              <a:buFont typeface="Arial"/>
              <a:buNone/>
            </a:pPr>
            <a:r>
              <a:rPr lang="en-US" sz="1500" b="1">
                <a:latin typeface="Consolas"/>
                <a:ea typeface="Consolas"/>
                <a:cs typeface="Consolas"/>
                <a:sym typeface="Consolas"/>
              </a:rPr>
              <a:t>--geno 0.0</a:t>
            </a:r>
            <a:r>
              <a:rPr lang="en-US" sz="1500" b="1">
                <a:solidFill>
                  <a:schemeClr val="dk1"/>
                </a:solidFill>
                <a:latin typeface="Consolas"/>
                <a:ea typeface="Consolas"/>
                <a:cs typeface="Consolas"/>
                <a:sym typeface="Consolas"/>
              </a:rPr>
              <a:t>5</a:t>
            </a:r>
            <a:r>
              <a:rPr lang="en-US" sz="1500">
                <a:latin typeface="Roboto"/>
                <a:ea typeface="Roboto"/>
                <a:cs typeface="Roboto"/>
                <a:sym typeface="Roboto"/>
              </a:rPr>
              <a:t>: allow 5% of missing data per SNP (1% is also frequently used)</a:t>
            </a:r>
            <a:endParaRPr sz="1500">
              <a:latin typeface="Roboto"/>
              <a:ea typeface="Roboto"/>
              <a:cs typeface="Roboto"/>
              <a:sym typeface="Roboto"/>
            </a:endParaRPr>
          </a:p>
          <a:p>
            <a:pPr marL="0" lvl="0" indent="0" algn="l" rtl="0">
              <a:lnSpc>
                <a:spcPct val="115000"/>
              </a:lnSpc>
              <a:spcBef>
                <a:spcPts val="1000"/>
              </a:spcBef>
              <a:spcAft>
                <a:spcPts val="1000"/>
              </a:spcAft>
              <a:buNone/>
            </a:pPr>
            <a:r>
              <a:rPr lang="en-US" sz="1500" b="1">
                <a:latin typeface="Consolas"/>
                <a:ea typeface="Consolas"/>
                <a:cs typeface="Consolas"/>
                <a:sym typeface="Consolas"/>
              </a:rPr>
              <a:t>--hwe 0.00001</a:t>
            </a:r>
            <a:r>
              <a:rPr lang="en-US" sz="1500">
                <a:latin typeface="Roboto"/>
                <a:ea typeface="Roboto"/>
                <a:cs typeface="Roboto"/>
                <a:sym typeface="Roboto"/>
              </a:rPr>
              <a:t>: </a:t>
            </a:r>
            <a:r>
              <a:rPr lang="en-US" sz="1500" i="1">
                <a:latin typeface="Roboto"/>
                <a:ea typeface="Roboto"/>
                <a:cs typeface="Roboto"/>
                <a:sym typeface="Roboto"/>
              </a:rPr>
              <a:t>p</a:t>
            </a:r>
            <a:r>
              <a:rPr lang="en-US" sz="1500">
                <a:latin typeface="Roboto"/>
                <a:ea typeface="Roboto"/>
                <a:cs typeface="Roboto"/>
                <a:sym typeface="Roboto"/>
              </a:rPr>
              <a:t>-value from chi-squared test for Hardy-Weinberg equilibrium </a:t>
            </a:r>
            <a:endParaRPr sz="1500">
              <a:latin typeface="Roboto"/>
              <a:ea typeface="Roboto"/>
              <a:cs typeface="Roboto"/>
              <a:sym typeface="Roboto"/>
            </a:endParaRPr>
          </a:p>
        </p:txBody>
      </p:sp>
      <p:sp>
        <p:nvSpPr>
          <p:cNvPr id="329" name="Google Shape;329;p27"/>
          <p:cNvSpPr txBox="1"/>
          <p:nvPr/>
        </p:nvSpPr>
        <p:spPr>
          <a:xfrm>
            <a:off x="151500" y="20060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Roboto"/>
                <a:ea typeface="Roboto"/>
                <a:cs typeface="Roboto"/>
                <a:sym typeface="Roboto"/>
              </a:rPr>
              <a:t>Options in effect:</a:t>
            </a:r>
            <a:endParaRPr sz="1800">
              <a:solidFill>
                <a:schemeClr val="dk1"/>
              </a:solidFill>
              <a:latin typeface="Roboto"/>
              <a:ea typeface="Roboto"/>
              <a:cs typeface="Roboto"/>
              <a:sym typeface="Roboto"/>
            </a:endParaRPr>
          </a:p>
        </p:txBody>
      </p:sp>
      <p:sp>
        <p:nvSpPr>
          <p:cNvPr id="330" name="Google Shape;330;p27"/>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15</a:t>
            </a:fld>
            <a:endParaRPr sz="1300" b="1">
              <a:solidFill>
                <a:srgbClr val="FFFFFF"/>
              </a:solidFill>
              <a:latin typeface="Roboto"/>
              <a:ea typeface="Roboto"/>
              <a:cs typeface="Roboto"/>
              <a:sym typeface="Roboto"/>
            </a:endParaRPr>
          </a:p>
        </p:txBody>
      </p:sp>
      <p:sp>
        <p:nvSpPr>
          <p:cNvPr id="332" name="Google Shape;332;p27"/>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SNPs:</a:t>
            </a:r>
            <a:r>
              <a:rPr lang="en-US" sz="1500">
                <a:solidFill>
                  <a:schemeClr val="lt1"/>
                </a:solidFill>
                <a:latin typeface="Roboto"/>
                <a:ea typeface="Roboto"/>
                <a:cs typeface="Roboto"/>
                <a:sym typeface="Roboto"/>
              </a:rPr>
              <a:t> Excluding Poor Quality SNPs</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28"/>
          <p:cNvPicPr preferRelativeResize="0"/>
          <p:nvPr/>
        </p:nvPicPr>
        <p:blipFill rotWithShape="1">
          <a:blip r:embed="rId3">
            <a:alphaModFix/>
          </a:blip>
          <a:srcRect/>
          <a:stretch/>
        </p:blipFill>
        <p:spPr>
          <a:xfrm>
            <a:off x="9258950" y="4103399"/>
            <a:ext cx="3190226" cy="807226"/>
          </a:xfrm>
          <a:prstGeom prst="rect">
            <a:avLst/>
          </a:prstGeom>
          <a:noFill/>
          <a:ln>
            <a:noFill/>
          </a:ln>
        </p:spPr>
      </p:pic>
      <p:sp>
        <p:nvSpPr>
          <p:cNvPr id="338" name="Google Shape;338;p28"/>
          <p:cNvSpPr txBox="1"/>
          <p:nvPr/>
        </p:nvSpPr>
        <p:spPr>
          <a:xfrm>
            <a:off x="151500" y="405825"/>
            <a:ext cx="72987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9. </a:t>
            </a:r>
            <a:r>
              <a:rPr lang="en-US" sz="2000">
                <a:solidFill>
                  <a:schemeClr val="dk1"/>
                </a:solidFill>
                <a:latin typeface="Roboto"/>
                <a:ea typeface="Roboto"/>
                <a:cs typeface="Roboto"/>
                <a:sym typeface="Roboto"/>
              </a:rPr>
              <a:t>Association analysis</a:t>
            </a:r>
            <a:endParaRPr sz="2000">
              <a:solidFill>
                <a:schemeClr val="dk1"/>
              </a:solidFill>
              <a:latin typeface="Roboto"/>
              <a:ea typeface="Roboto"/>
              <a:cs typeface="Roboto"/>
              <a:sym typeface="Roboto"/>
            </a:endParaRPr>
          </a:p>
        </p:txBody>
      </p:sp>
      <p:sp>
        <p:nvSpPr>
          <p:cNvPr id="339" name="Google Shape;339;p28"/>
          <p:cNvSpPr/>
          <p:nvPr/>
        </p:nvSpPr>
        <p:spPr>
          <a:xfrm>
            <a:off x="582825" y="1375625"/>
            <a:ext cx="8416500" cy="720000"/>
          </a:xfrm>
          <a:prstGeom prst="roundRect">
            <a:avLst>
              <a:gd name="adj" fmla="val 961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dirty="0">
                <a:latin typeface="Consolas"/>
                <a:ea typeface="Consolas"/>
                <a:cs typeface="Consolas"/>
                <a:sym typeface="Consolas"/>
              </a:rPr>
              <a:t>plink --</a:t>
            </a:r>
            <a:r>
              <a:rPr lang="en-US" sz="1600" dirty="0" err="1">
                <a:latin typeface="Consolas"/>
                <a:ea typeface="Consolas"/>
                <a:cs typeface="Consolas"/>
                <a:sym typeface="Consolas"/>
              </a:rPr>
              <a:t>bfile</a:t>
            </a:r>
            <a:r>
              <a:rPr lang="en-US" sz="1600" dirty="0">
                <a:latin typeface="Consolas"/>
                <a:ea typeface="Consolas"/>
                <a:cs typeface="Consolas"/>
                <a:sym typeface="Consolas"/>
              </a:rPr>
              <a:t> clean-GWAS-data --</a:t>
            </a:r>
            <a:r>
              <a:rPr lang="en-US" sz="1600" dirty="0" err="1">
                <a:latin typeface="Consolas"/>
                <a:ea typeface="Consolas"/>
                <a:cs typeface="Consolas"/>
                <a:sym typeface="Consolas"/>
              </a:rPr>
              <a:t>pheno</a:t>
            </a:r>
            <a:r>
              <a:rPr lang="en-US" sz="1600" dirty="0">
                <a:latin typeface="Consolas"/>
                <a:ea typeface="Consolas"/>
                <a:cs typeface="Consolas"/>
                <a:sym typeface="Consolas"/>
              </a:rPr>
              <a:t> GWA-pheno.txt --</a:t>
            </a:r>
            <a:r>
              <a:rPr lang="en-US" sz="1600" dirty="0" err="1">
                <a:latin typeface="Consolas"/>
                <a:ea typeface="Consolas"/>
                <a:cs typeface="Consolas"/>
                <a:sym typeface="Consolas"/>
              </a:rPr>
              <a:t>pheno</a:t>
            </a:r>
            <a:r>
              <a:rPr lang="en-US" sz="1600" dirty="0">
                <a:latin typeface="Consolas"/>
                <a:ea typeface="Consolas"/>
                <a:cs typeface="Consolas"/>
                <a:sym typeface="Consolas"/>
              </a:rPr>
              <a:t>-name trait --</a:t>
            </a:r>
            <a:r>
              <a:rPr lang="en-US" sz="1600" dirty="0" err="1">
                <a:latin typeface="Consolas"/>
                <a:ea typeface="Consolas"/>
                <a:cs typeface="Consolas"/>
                <a:sym typeface="Consolas"/>
              </a:rPr>
              <a:t>covar</a:t>
            </a:r>
            <a:r>
              <a:rPr lang="en-US" sz="1600" dirty="0">
                <a:latin typeface="Consolas"/>
                <a:ea typeface="Consolas"/>
                <a:cs typeface="Consolas"/>
                <a:sym typeface="Consolas"/>
              </a:rPr>
              <a:t> GWA-pheno.txt --</a:t>
            </a:r>
            <a:r>
              <a:rPr lang="en-US" sz="1600" dirty="0" err="1">
                <a:latin typeface="Consolas"/>
                <a:ea typeface="Consolas"/>
                <a:cs typeface="Consolas"/>
                <a:sym typeface="Consolas"/>
              </a:rPr>
              <a:t>covar</a:t>
            </a:r>
            <a:r>
              <a:rPr lang="en-US" sz="1600" dirty="0">
                <a:latin typeface="Consolas"/>
                <a:ea typeface="Consolas"/>
                <a:cs typeface="Consolas"/>
                <a:sym typeface="Consolas"/>
              </a:rPr>
              <a:t>-name covar1,covar2 --linear --out trait</a:t>
            </a:r>
            <a:endParaRPr sz="1600" dirty="0">
              <a:latin typeface="Consolas"/>
              <a:ea typeface="Consolas"/>
              <a:cs typeface="Consolas"/>
              <a:sym typeface="Consolas"/>
            </a:endParaRPr>
          </a:p>
        </p:txBody>
      </p:sp>
      <p:sp>
        <p:nvSpPr>
          <p:cNvPr id="340" name="Google Shape;340;p28"/>
          <p:cNvSpPr txBox="1"/>
          <p:nvPr/>
        </p:nvSpPr>
        <p:spPr>
          <a:xfrm>
            <a:off x="228800" y="974625"/>
            <a:ext cx="8416500" cy="321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latin typeface="Roboto"/>
                <a:ea typeface="Roboto"/>
                <a:cs typeface="Roboto"/>
                <a:sym typeface="Roboto"/>
              </a:rPr>
              <a:t>→ Linear (for quantitative trait) or logistic (for binary trait) regression</a:t>
            </a:r>
            <a:endParaRPr sz="1600" b="1">
              <a:latin typeface="Roboto"/>
              <a:ea typeface="Roboto"/>
              <a:cs typeface="Roboto"/>
              <a:sym typeface="Roboto"/>
            </a:endParaRPr>
          </a:p>
        </p:txBody>
      </p:sp>
      <p:graphicFrame>
        <p:nvGraphicFramePr>
          <p:cNvPr id="341" name="Google Shape;341;p28"/>
          <p:cNvGraphicFramePr/>
          <p:nvPr/>
        </p:nvGraphicFramePr>
        <p:xfrm>
          <a:off x="973350" y="2263000"/>
          <a:ext cx="7239000" cy="2591775"/>
        </p:xfrm>
        <a:graphic>
          <a:graphicData uri="http://schemas.openxmlformats.org/drawingml/2006/table">
            <a:tbl>
              <a:tblPr>
                <a:noFill/>
                <a:tableStyleId>{1960DB99-EA6C-4BDF-AAD0-3CD65E8E218B}</a:tableStyleId>
              </a:tblPr>
              <a:tblGrid>
                <a:gridCol w="1143000">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tblGrid>
              <a:tr h="287975">
                <a:tc>
                  <a:txBody>
                    <a:bodyPr/>
                    <a:lstStyle/>
                    <a:p>
                      <a:pPr marL="0" lvl="0" indent="0" algn="l" rtl="0">
                        <a:spcBef>
                          <a:spcPts val="0"/>
                        </a:spcBef>
                        <a:spcAft>
                          <a:spcPts val="0"/>
                        </a:spcAft>
                        <a:buNone/>
                      </a:pPr>
                      <a:r>
                        <a:rPr lang="en-US" b="1">
                          <a:latin typeface="Roboto"/>
                          <a:ea typeface="Roboto"/>
                          <a:cs typeface="Roboto"/>
                          <a:sym typeface="Roboto"/>
                        </a:rPr>
                        <a:t>CHR</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Chromosome number</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0"/>
                  </a:ext>
                </a:extLst>
              </a:tr>
              <a:tr h="287975">
                <a:tc>
                  <a:txBody>
                    <a:bodyPr/>
                    <a:lstStyle/>
                    <a:p>
                      <a:pPr marL="0" lvl="0" indent="0" algn="l" rtl="0">
                        <a:spcBef>
                          <a:spcPts val="0"/>
                        </a:spcBef>
                        <a:spcAft>
                          <a:spcPts val="0"/>
                        </a:spcAft>
                        <a:buNone/>
                      </a:pPr>
                      <a:r>
                        <a:rPr lang="en-US" b="1">
                          <a:latin typeface="Roboto"/>
                          <a:ea typeface="Roboto"/>
                          <a:cs typeface="Roboto"/>
                          <a:sym typeface="Roboto"/>
                        </a:rPr>
                        <a:t>SNP</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SNP identifier</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1"/>
                  </a:ext>
                </a:extLst>
              </a:tr>
              <a:tr h="287975">
                <a:tc>
                  <a:txBody>
                    <a:bodyPr/>
                    <a:lstStyle/>
                    <a:p>
                      <a:pPr marL="0" lvl="0" indent="0" algn="l" rtl="0">
                        <a:spcBef>
                          <a:spcPts val="0"/>
                        </a:spcBef>
                        <a:spcAft>
                          <a:spcPts val="0"/>
                        </a:spcAft>
                        <a:buNone/>
                      </a:pPr>
                      <a:r>
                        <a:rPr lang="en-US" b="1">
                          <a:latin typeface="Roboto"/>
                          <a:ea typeface="Roboto"/>
                          <a:cs typeface="Roboto"/>
                          <a:sym typeface="Roboto"/>
                        </a:rPr>
                        <a:t>BP</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Physical position (base-pair)</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2"/>
                  </a:ext>
                </a:extLst>
              </a:tr>
              <a:tr h="287975">
                <a:tc>
                  <a:txBody>
                    <a:bodyPr/>
                    <a:lstStyle/>
                    <a:p>
                      <a:pPr marL="0" lvl="0" indent="0" algn="l" rtl="0">
                        <a:spcBef>
                          <a:spcPts val="0"/>
                        </a:spcBef>
                        <a:spcAft>
                          <a:spcPts val="0"/>
                        </a:spcAft>
                        <a:buNone/>
                      </a:pPr>
                      <a:r>
                        <a:rPr lang="en-US" b="1">
                          <a:latin typeface="Roboto"/>
                          <a:ea typeface="Roboto"/>
                          <a:cs typeface="Roboto"/>
                          <a:sym typeface="Roboto"/>
                        </a:rPr>
                        <a:t>A1</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Tested allele (minor allele default)</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3"/>
                  </a:ext>
                </a:extLst>
              </a:tr>
              <a:tr h="287975">
                <a:tc>
                  <a:txBody>
                    <a:bodyPr/>
                    <a:lstStyle/>
                    <a:p>
                      <a:pPr marL="0" lvl="0" indent="0" algn="l" rtl="0">
                        <a:spcBef>
                          <a:spcPts val="0"/>
                        </a:spcBef>
                        <a:spcAft>
                          <a:spcPts val="0"/>
                        </a:spcAft>
                        <a:buNone/>
                      </a:pPr>
                      <a:r>
                        <a:rPr lang="en-US" b="1">
                          <a:latin typeface="Roboto"/>
                          <a:ea typeface="Roboto"/>
                          <a:cs typeface="Roboto"/>
                          <a:sym typeface="Roboto"/>
                        </a:rPr>
                        <a:t>TEST</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Code for the test</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4"/>
                  </a:ext>
                </a:extLst>
              </a:tr>
              <a:tr h="287975">
                <a:tc>
                  <a:txBody>
                    <a:bodyPr/>
                    <a:lstStyle/>
                    <a:p>
                      <a:pPr marL="0" lvl="0" indent="0" algn="l" rtl="0">
                        <a:spcBef>
                          <a:spcPts val="0"/>
                        </a:spcBef>
                        <a:spcAft>
                          <a:spcPts val="0"/>
                        </a:spcAft>
                        <a:buNone/>
                      </a:pPr>
                      <a:r>
                        <a:rPr lang="en-US" b="1">
                          <a:latin typeface="Roboto"/>
                          <a:ea typeface="Roboto"/>
                          <a:cs typeface="Roboto"/>
                          <a:sym typeface="Roboto"/>
                        </a:rPr>
                        <a:t>NMISS</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Number of non-missing individuals included in analysis</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5"/>
                  </a:ext>
                </a:extLst>
              </a:tr>
              <a:tr h="287975">
                <a:tc>
                  <a:txBody>
                    <a:bodyPr/>
                    <a:lstStyle/>
                    <a:p>
                      <a:pPr marL="0" lvl="0" indent="0" algn="l" rtl="0">
                        <a:spcBef>
                          <a:spcPts val="0"/>
                        </a:spcBef>
                        <a:spcAft>
                          <a:spcPts val="0"/>
                        </a:spcAft>
                        <a:buNone/>
                      </a:pPr>
                      <a:r>
                        <a:rPr lang="en-US" b="1">
                          <a:latin typeface="Roboto"/>
                          <a:ea typeface="Roboto"/>
                          <a:cs typeface="Roboto"/>
                          <a:sym typeface="Roboto"/>
                        </a:rPr>
                        <a:t>BETA/OR</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Regression coefficient (--linear) or odds ratio (--logistic)</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6"/>
                  </a:ext>
                </a:extLst>
              </a:tr>
              <a:tr h="287975">
                <a:tc>
                  <a:txBody>
                    <a:bodyPr/>
                    <a:lstStyle/>
                    <a:p>
                      <a:pPr marL="0" lvl="0" indent="0" algn="l" rtl="0">
                        <a:spcBef>
                          <a:spcPts val="0"/>
                        </a:spcBef>
                        <a:spcAft>
                          <a:spcPts val="0"/>
                        </a:spcAft>
                        <a:buNone/>
                      </a:pPr>
                      <a:r>
                        <a:rPr lang="en-US" b="1">
                          <a:latin typeface="Roboto"/>
                          <a:ea typeface="Roboto"/>
                          <a:cs typeface="Roboto"/>
                          <a:sym typeface="Roboto"/>
                        </a:rPr>
                        <a:t>STAT</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Coefficient </a:t>
                      </a:r>
                      <a:r>
                        <a:rPr lang="en-US" i="1">
                          <a:latin typeface="Roboto"/>
                          <a:ea typeface="Roboto"/>
                          <a:cs typeface="Roboto"/>
                          <a:sym typeface="Roboto"/>
                        </a:rPr>
                        <a:t>t</a:t>
                      </a:r>
                      <a:r>
                        <a:rPr lang="en-US">
                          <a:latin typeface="Roboto"/>
                          <a:ea typeface="Roboto"/>
                          <a:cs typeface="Roboto"/>
                          <a:sym typeface="Roboto"/>
                        </a:rPr>
                        <a:t>-statistic</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7"/>
                  </a:ext>
                </a:extLst>
              </a:tr>
              <a:tr h="287975">
                <a:tc>
                  <a:txBody>
                    <a:bodyPr/>
                    <a:lstStyle/>
                    <a:p>
                      <a:pPr marL="0" lvl="0" indent="0" algn="l" rtl="0">
                        <a:spcBef>
                          <a:spcPts val="0"/>
                        </a:spcBef>
                        <a:spcAft>
                          <a:spcPts val="0"/>
                        </a:spcAft>
                        <a:buNone/>
                      </a:pPr>
                      <a:r>
                        <a:rPr lang="en-US" b="1">
                          <a:latin typeface="Roboto"/>
                          <a:ea typeface="Roboto"/>
                          <a:cs typeface="Roboto"/>
                          <a:sym typeface="Roboto"/>
                        </a:rPr>
                        <a:t>P</a:t>
                      </a:r>
                      <a:endParaRPr b="1">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a:latin typeface="Roboto"/>
                          <a:ea typeface="Roboto"/>
                          <a:cs typeface="Roboto"/>
                          <a:sym typeface="Roboto"/>
                        </a:rPr>
                        <a:t>Asymptotic </a:t>
                      </a:r>
                      <a:r>
                        <a:rPr lang="en-US" i="1">
                          <a:latin typeface="Roboto"/>
                          <a:ea typeface="Roboto"/>
                          <a:cs typeface="Roboto"/>
                          <a:sym typeface="Roboto"/>
                        </a:rPr>
                        <a:t>p</a:t>
                      </a:r>
                      <a:r>
                        <a:rPr lang="en-US">
                          <a:latin typeface="Roboto"/>
                          <a:ea typeface="Roboto"/>
                          <a:cs typeface="Roboto"/>
                          <a:sym typeface="Roboto"/>
                        </a:rPr>
                        <a:t>-value for </a:t>
                      </a:r>
                      <a:r>
                        <a:rPr lang="en-US" i="1">
                          <a:latin typeface="Roboto"/>
                          <a:ea typeface="Roboto"/>
                          <a:cs typeface="Roboto"/>
                          <a:sym typeface="Roboto"/>
                        </a:rPr>
                        <a:t>t</a:t>
                      </a:r>
                      <a:r>
                        <a:rPr lang="en-US">
                          <a:latin typeface="Roboto"/>
                          <a:ea typeface="Roboto"/>
                          <a:cs typeface="Roboto"/>
                          <a:sym typeface="Roboto"/>
                        </a:rPr>
                        <a:t>-test</a:t>
                      </a:r>
                      <a:endParaRPr>
                        <a:latin typeface="Roboto"/>
                        <a:ea typeface="Roboto"/>
                        <a:cs typeface="Roboto"/>
                        <a:sym typeface="Roboto"/>
                      </a:endParaRPr>
                    </a:p>
                  </a:txBody>
                  <a:tcPr marL="27425" marR="27425" marT="27425" marB="27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8"/>
                  </a:ext>
                </a:extLst>
              </a:tr>
            </a:tbl>
          </a:graphicData>
        </a:graphic>
      </p:graphicFrame>
      <p:sp>
        <p:nvSpPr>
          <p:cNvPr id="342" name="Google Shape;342;p28"/>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8"/>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16</a:t>
            </a:fld>
            <a:endParaRPr sz="1300" b="1">
              <a:solidFill>
                <a:srgbClr val="FFFFFF"/>
              </a:solidFill>
              <a:latin typeface="Roboto"/>
              <a:ea typeface="Roboto"/>
              <a:cs typeface="Roboto"/>
              <a:sym typeface="Roboto"/>
            </a:endParaRPr>
          </a:p>
        </p:txBody>
      </p:sp>
      <p:sp>
        <p:nvSpPr>
          <p:cNvPr id="344" name="Google Shape;344;p28"/>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Association Analyses</a:t>
            </a:r>
            <a:endParaRPr sz="1500" i="0" u="none" strike="noStrike" cap="none">
              <a:solidFill>
                <a:schemeClr val="lt1"/>
              </a:solidFill>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grpSp>
        <p:nvGrpSpPr>
          <p:cNvPr id="349" name="Google Shape;349;p29"/>
          <p:cNvGrpSpPr/>
          <p:nvPr/>
        </p:nvGrpSpPr>
        <p:grpSpPr>
          <a:xfrm>
            <a:off x="277977" y="416543"/>
            <a:ext cx="7075193" cy="4603045"/>
            <a:chOff x="1068575" y="359400"/>
            <a:chExt cx="6402311" cy="4165275"/>
          </a:xfrm>
        </p:grpSpPr>
        <p:pic>
          <p:nvPicPr>
            <p:cNvPr id="350" name="Google Shape;350;p29"/>
            <p:cNvPicPr preferRelativeResize="0"/>
            <p:nvPr/>
          </p:nvPicPr>
          <p:blipFill>
            <a:blip r:embed="rId3">
              <a:alphaModFix/>
            </a:blip>
            <a:stretch>
              <a:fillRect/>
            </a:stretch>
          </p:blipFill>
          <p:spPr>
            <a:xfrm>
              <a:off x="1068575" y="359400"/>
              <a:ext cx="6402311" cy="4165275"/>
            </a:xfrm>
            <a:prstGeom prst="rect">
              <a:avLst/>
            </a:prstGeom>
            <a:noFill/>
            <a:ln>
              <a:noFill/>
            </a:ln>
          </p:spPr>
        </p:pic>
        <p:sp>
          <p:nvSpPr>
            <p:cNvPr id="351" name="Google Shape;351;p29"/>
            <p:cNvSpPr/>
            <p:nvPr/>
          </p:nvSpPr>
          <p:spPr>
            <a:xfrm>
              <a:off x="1551075" y="506325"/>
              <a:ext cx="441900" cy="1896600"/>
            </a:xfrm>
            <a:prstGeom prst="rect">
              <a:avLst/>
            </a:prstGeom>
            <a:noFill/>
            <a:ln w="19050"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2" name="Google Shape;352;p29"/>
          <p:cNvSpPr/>
          <p:nvPr/>
        </p:nvSpPr>
        <p:spPr>
          <a:xfrm>
            <a:off x="4819650" y="381300"/>
            <a:ext cx="4095900" cy="7521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200" b="1">
                <a:solidFill>
                  <a:schemeClr val="dk1"/>
                </a:solidFill>
                <a:latin typeface="Roboto"/>
                <a:ea typeface="Roboto"/>
                <a:cs typeface="Roboto"/>
                <a:sym typeface="Roboto"/>
              </a:rPr>
              <a:t>Image:</a:t>
            </a:r>
            <a:r>
              <a:rPr lang="en-US" sz="1200">
                <a:solidFill>
                  <a:schemeClr val="dk1"/>
                </a:solidFill>
                <a:latin typeface="Roboto"/>
                <a:ea typeface="Roboto"/>
                <a:cs typeface="Roboto"/>
                <a:sym typeface="Roboto"/>
              </a:rPr>
              <a:t> Demontis et al. Discovery of the first genome-wide significant risk loci for attention deficit/hyperactivity disorder. </a:t>
            </a:r>
            <a:r>
              <a:rPr lang="en-US" sz="1200" i="1">
                <a:solidFill>
                  <a:schemeClr val="dk1"/>
                </a:solidFill>
                <a:latin typeface="Roboto"/>
                <a:ea typeface="Roboto"/>
                <a:cs typeface="Roboto"/>
                <a:sym typeface="Roboto"/>
              </a:rPr>
              <a:t>Nat Genet.</a:t>
            </a:r>
            <a:r>
              <a:rPr lang="en-US" sz="1200">
                <a:solidFill>
                  <a:schemeClr val="dk1"/>
                </a:solidFill>
                <a:latin typeface="Roboto"/>
                <a:ea typeface="Roboto"/>
                <a:cs typeface="Roboto"/>
                <a:sym typeface="Roboto"/>
              </a:rPr>
              <a:t> 2019 Jan;51(1):63-75.</a:t>
            </a:r>
            <a:endParaRPr sz="1200">
              <a:solidFill>
                <a:schemeClr val="dk1"/>
              </a:solidFill>
              <a:latin typeface="Roboto"/>
              <a:ea typeface="Roboto"/>
              <a:cs typeface="Roboto"/>
              <a:sym typeface="Roboto"/>
            </a:endParaRPr>
          </a:p>
        </p:txBody>
      </p:sp>
      <p:sp>
        <p:nvSpPr>
          <p:cNvPr id="353" name="Google Shape;353;p29"/>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9"/>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17</a:t>
            </a:fld>
            <a:endParaRPr sz="1300" b="1">
              <a:solidFill>
                <a:srgbClr val="FFFFFF"/>
              </a:solidFill>
              <a:latin typeface="Roboto"/>
              <a:ea typeface="Roboto"/>
              <a:cs typeface="Roboto"/>
              <a:sym typeface="Roboto"/>
            </a:endParaRPr>
          </a:p>
        </p:txBody>
      </p:sp>
      <p:sp>
        <p:nvSpPr>
          <p:cNvPr id="355" name="Google Shape;355;p29"/>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Visualization:</a:t>
            </a:r>
            <a:r>
              <a:rPr lang="en-US" sz="1500">
                <a:solidFill>
                  <a:schemeClr val="lt1"/>
                </a:solidFill>
                <a:latin typeface="Roboto"/>
                <a:ea typeface="Roboto"/>
                <a:cs typeface="Roboto"/>
                <a:sym typeface="Roboto"/>
              </a:rPr>
              <a:t> Manhattan Plot</a:t>
            </a:r>
            <a:endParaRPr sz="1500" i="0" u="none" strike="noStrike" cap="none">
              <a:solidFill>
                <a:schemeClr val="lt1"/>
              </a:solidFill>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30"/>
          <p:cNvPicPr preferRelativeResize="0"/>
          <p:nvPr/>
        </p:nvPicPr>
        <p:blipFill>
          <a:blip r:embed="rId3">
            <a:alphaModFix/>
          </a:blip>
          <a:stretch>
            <a:fillRect/>
          </a:stretch>
        </p:blipFill>
        <p:spPr>
          <a:xfrm>
            <a:off x="120925" y="118363"/>
            <a:ext cx="4754375" cy="4754375"/>
          </a:xfrm>
          <a:prstGeom prst="rect">
            <a:avLst/>
          </a:prstGeom>
          <a:noFill/>
          <a:ln>
            <a:noFill/>
          </a:ln>
        </p:spPr>
      </p:pic>
      <p:sp>
        <p:nvSpPr>
          <p:cNvPr id="361" name="Google Shape;361;p30"/>
          <p:cNvSpPr/>
          <p:nvPr/>
        </p:nvSpPr>
        <p:spPr>
          <a:xfrm>
            <a:off x="4827275" y="941200"/>
            <a:ext cx="4141800" cy="19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sz="1600">
                <a:latin typeface="Roboto"/>
                <a:ea typeface="Roboto"/>
                <a:cs typeface="Roboto"/>
                <a:sym typeface="Roboto"/>
              </a:rPr>
              <a:t>→ This is a quantile-quantile (QQ) plot</a:t>
            </a:r>
            <a:endParaRPr sz="1600">
              <a:latin typeface="Roboto"/>
              <a:ea typeface="Roboto"/>
              <a:cs typeface="Roboto"/>
              <a:sym typeface="Roboto"/>
            </a:endParaRPr>
          </a:p>
          <a:p>
            <a:pPr marL="0" lvl="0" indent="0" algn="l" rtl="0">
              <a:lnSpc>
                <a:spcPct val="115000"/>
              </a:lnSpc>
              <a:spcBef>
                <a:spcPts val="600"/>
              </a:spcBef>
              <a:spcAft>
                <a:spcPts val="0"/>
              </a:spcAft>
              <a:buSzPts val="1100"/>
              <a:buNone/>
            </a:pPr>
            <a:r>
              <a:rPr lang="en-US" sz="1600">
                <a:solidFill>
                  <a:schemeClr val="dk1"/>
                </a:solidFill>
                <a:latin typeface="Roboto"/>
                <a:ea typeface="Roboto"/>
                <a:cs typeface="Roboto"/>
                <a:sym typeface="Roboto"/>
              </a:rPr>
              <a:t>→ </a:t>
            </a:r>
            <a:r>
              <a:rPr lang="en-US" sz="1600">
                <a:latin typeface="Roboto"/>
                <a:ea typeface="Roboto"/>
                <a:cs typeface="Roboto"/>
                <a:sym typeface="Roboto"/>
              </a:rPr>
              <a:t>Dots (representing p-values) are located on the diagonal (null hypothesis)</a:t>
            </a:r>
            <a:endParaRPr sz="1600">
              <a:latin typeface="Roboto"/>
              <a:ea typeface="Roboto"/>
              <a:cs typeface="Roboto"/>
              <a:sym typeface="Roboto"/>
            </a:endParaRPr>
          </a:p>
          <a:p>
            <a:pPr marL="0" lvl="0" indent="0" algn="l" rtl="0">
              <a:lnSpc>
                <a:spcPct val="115000"/>
              </a:lnSpc>
              <a:spcBef>
                <a:spcPts val="600"/>
              </a:spcBef>
              <a:spcAft>
                <a:spcPts val="600"/>
              </a:spcAft>
              <a:buSzPts val="1100"/>
              <a:buNone/>
            </a:pPr>
            <a:r>
              <a:rPr lang="en-US" sz="1600">
                <a:solidFill>
                  <a:schemeClr val="dk1"/>
                </a:solidFill>
                <a:latin typeface="Roboto"/>
                <a:ea typeface="Roboto"/>
                <a:cs typeface="Roboto"/>
                <a:sym typeface="Roboto"/>
              </a:rPr>
              <a:t>→ This QQ plot </a:t>
            </a:r>
            <a:r>
              <a:rPr lang="en-US" sz="1600">
                <a:latin typeface="Roboto"/>
                <a:ea typeface="Roboto"/>
                <a:cs typeface="Roboto"/>
                <a:sym typeface="Roboto"/>
              </a:rPr>
              <a:t>suggests that there is no significant difference between expected and observed p-values.</a:t>
            </a:r>
            <a:endParaRPr sz="1600">
              <a:latin typeface="Roboto"/>
              <a:ea typeface="Roboto"/>
              <a:cs typeface="Roboto"/>
              <a:sym typeface="Roboto"/>
            </a:endParaRPr>
          </a:p>
        </p:txBody>
      </p:sp>
      <p:pic>
        <p:nvPicPr>
          <p:cNvPr id="362" name="Google Shape;362;p30"/>
          <p:cNvPicPr preferRelativeResize="0"/>
          <p:nvPr/>
        </p:nvPicPr>
        <p:blipFill>
          <a:blip r:embed="rId4">
            <a:alphaModFix/>
          </a:blip>
          <a:stretch>
            <a:fillRect/>
          </a:stretch>
        </p:blipFill>
        <p:spPr>
          <a:xfrm>
            <a:off x="9914975" y="283200"/>
            <a:ext cx="3841326" cy="2228799"/>
          </a:xfrm>
          <a:prstGeom prst="rect">
            <a:avLst/>
          </a:prstGeom>
          <a:noFill/>
          <a:ln>
            <a:noFill/>
          </a:ln>
        </p:spPr>
      </p:pic>
      <p:sp>
        <p:nvSpPr>
          <p:cNvPr id="363" name="Google Shape;363;p30"/>
          <p:cNvSpPr/>
          <p:nvPr/>
        </p:nvSpPr>
        <p:spPr>
          <a:xfrm>
            <a:off x="9719625" y="4358151"/>
            <a:ext cx="8324400" cy="28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i="1">
                <a:solidFill>
                  <a:schemeClr val="dk1"/>
                </a:solidFill>
                <a:latin typeface="Arial"/>
                <a:ea typeface="Arial"/>
                <a:cs typeface="Arial"/>
                <a:sym typeface="Arial"/>
              </a:rPr>
              <a:t>Image retrieved from </a:t>
            </a:r>
            <a:r>
              <a:rPr lang="en-US" sz="1400" i="1" u="sng">
                <a:solidFill>
                  <a:schemeClr val="hlink"/>
                </a:solidFill>
                <a:latin typeface="Arial"/>
                <a:ea typeface="Arial"/>
                <a:cs typeface="Arial"/>
                <a:sym typeface="Arial"/>
                <a:hlinkClick r:id="rId5"/>
              </a:rPr>
              <a:t>http://www.mdpi.com/1422-0067/16/1/2145/htm</a:t>
            </a:r>
            <a:r>
              <a:rPr lang="en-US" sz="1400" i="1">
                <a:solidFill>
                  <a:schemeClr val="dk1"/>
                </a:solidFill>
                <a:latin typeface="Arial"/>
                <a:ea typeface="Arial"/>
                <a:cs typeface="Arial"/>
                <a:sym typeface="Arial"/>
              </a:rPr>
              <a:t>, Ren H et al Int. J. Mol. Sci.</a:t>
            </a:r>
            <a:r>
              <a:rPr lang="en-US" sz="1400">
                <a:solidFill>
                  <a:schemeClr val="dk1"/>
                </a:solidFill>
                <a:latin typeface="Arial"/>
                <a:ea typeface="Arial"/>
                <a:cs typeface="Arial"/>
                <a:sym typeface="Arial"/>
              </a:rPr>
              <a:t> </a:t>
            </a:r>
            <a:r>
              <a:rPr lang="en-US" sz="1400" b="1">
                <a:solidFill>
                  <a:schemeClr val="dk1"/>
                </a:solidFill>
                <a:latin typeface="Arial"/>
                <a:ea typeface="Arial"/>
                <a:cs typeface="Arial"/>
                <a:sym typeface="Arial"/>
              </a:rPr>
              <a:t>2015</a:t>
            </a:r>
            <a:endParaRPr sz="1400" i="1">
              <a:solidFill>
                <a:schemeClr val="dk1"/>
              </a:solidFill>
              <a:latin typeface="Arial"/>
              <a:ea typeface="Arial"/>
              <a:cs typeface="Arial"/>
              <a:sym typeface="Arial"/>
            </a:endParaRPr>
          </a:p>
        </p:txBody>
      </p:sp>
      <p:sp>
        <p:nvSpPr>
          <p:cNvPr id="364" name="Google Shape;364;p30"/>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0"/>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18</a:t>
            </a:fld>
            <a:endParaRPr sz="1300" b="1">
              <a:solidFill>
                <a:srgbClr val="FFFFFF"/>
              </a:solidFill>
              <a:latin typeface="Roboto"/>
              <a:ea typeface="Roboto"/>
              <a:cs typeface="Roboto"/>
              <a:sym typeface="Roboto"/>
            </a:endParaRPr>
          </a:p>
        </p:txBody>
      </p:sp>
      <p:sp>
        <p:nvSpPr>
          <p:cNvPr id="366" name="Google Shape;366;p30"/>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Visualization:</a:t>
            </a:r>
            <a:r>
              <a:rPr lang="en-US" sz="1500">
                <a:solidFill>
                  <a:schemeClr val="lt1"/>
                </a:solidFill>
                <a:latin typeface="Roboto"/>
                <a:ea typeface="Roboto"/>
                <a:cs typeface="Roboto"/>
                <a:sym typeface="Roboto"/>
              </a:rPr>
              <a:t> QQ-plot for Quality Control</a:t>
            </a:r>
            <a:endParaRPr sz="1500" i="0" u="none" strike="noStrike" cap="none">
              <a:solidFill>
                <a:schemeClr val="lt1"/>
              </a:solidFill>
              <a:latin typeface="Roboto"/>
              <a:ea typeface="Roboto"/>
              <a:cs typeface="Roboto"/>
              <a:sym typeface="Roboto"/>
            </a:endParaRPr>
          </a:p>
        </p:txBody>
      </p:sp>
      <p:sp>
        <p:nvSpPr>
          <p:cNvPr id="367" name="Google Shape;367;p30"/>
          <p:cNvSpPr txBox="1"/>
          <p:nvPr/>
        </p:nvSpPr>
        <p:spPr>
          <a:xfrm>
            <a:off x="0" y="4818000"/>
            <a:ext cx="8268600" cy="32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latin typeface="Roboto"/>
                <a:ea typeface="Roboto"/>
                <a:cs typeface="Roboto"/>
                <a:sym typeface="Roboto"/>
              </a:rPr>
              <a:t>Source: </a:t>
            </a:r>
            <a:r>
              <a:rPr lang="en-US" sz="1100">
                <a:latin typeface="Roboto"/>
                <a:ea typeface="Roboto"/>
                <a:cs typeface="Roboto"/>
                <a:sym typeface="Roboto"/>
              </a:rPr>
              <a:t>http://www.nealelab.is/blog/2017/9/11/details-and-considerations-of-the-uk-biobank-gwas</a:t>
            </a:r>
            <a:endParaRPr sz="1100">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pic>
        <p:nvPicPr>
          <p:cNvPr id="372" name="Google Shape;372;p31"/>
          <p:cNvPicPr preferRelativeResize="0"/>
          <p:nvPr/>
        </p:nvPicPr>
        <p:blipFill>
          <a:blip r:embed="rId3">
            <a:alphaModFix/>
          </a:blip>
          <a:stretch>
            <a:fillRect/>
          </a:stretch>
        </p:blipFill>
        <p:spPr>
          <a:xfrm>
            <a:off x="4322700" y="130800"/>
            <a:ext cx="4707900" cy="4707900"/>
          </a:xfrm>
          <a:prstGeom prst="rect">
            <a:avLst/>
          </a:prstGeom>
          <a:noFill/>
          <a:ln>
            <a:noFill/>
          </a:ln>
        </p:spPr>
      </p:pic>
      <p:sp>
        <p:nvSpPr>
          <p:cNvPr id="373" name="Google Shape;373;p31"/>
          <p:cNvSpPr/>
          <p:nvPr/>
        </p:nvSpPr>
        <p:spPr>
          <a:xfrm>
            <a:off x="139500" y="2000475"/>
            <a:ext cx="3925200" cy="19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600"/>
              </a:spcAft>
              <a:buSzPts val="1100"/>
              <a:buNone/>
            </a:pPr>
            <a:r>
              <a:rPr lang="en-US" sz="1600">
                <a:latin typeface="Roboto"/>
                <a:ea typeface="Roboto"/>
                <a:cs typeface="Roboto"/>
                <a:sym typeface="Roboto"/>
              </a:rPr>
              <a:t>→ This QQ plot suggests that there are significant differences between expected and observed </a:t>
            </a:r>
            <a:r>
              <a:rPr lang="en-US" sz="1600" i="1">
                <a:latin typeface="Roboto"/>
                <a:ea typeface="Roboto"/>
                <a:cs typeface="Roboto"/>
                <a:sym typeface="Roboto"/>
              </a:rPr>
              <a:t>p</a:t>
            </a:r>
            <a:r>
              <a:rPr lang="en-US" sz="1600">
                <a:latin typeface="Roboto"/>
                <a:ea typeface="Roboto"/>
                <a:cs typeface="Roboto"/>
                <a:sym typeface="Roboto"/>
              </a:rPr>
              <a:t>-values or inflation</a:t>
            </a:r>
            <a:endParaRPr sz="1600">
              <a:latin typeface="Roboto"/>
              <a:ea typeface="Roboto"/>
              <a:cs typeface="Roboto"/>
              <a:sym typeface="Roboto"/>
            </a:endParaRPr>
          </a:p>
        </p:txBody>
      </p:sp>
      <p:pic>
        <p:nvPicPr>
          <p:cNvPr id="374" name="Google Shape;374;p31"/>
          <p:cNvPicPr preferRelativeResize="0"/>
          <p:nvPr/>
        </p:nvPicPr>
        <p:blipFill>
          <a:blip r:embed="rId4">
            <a:alphaModFix/>
          </a:blip>
          <a:stretch>
            <a:fillRect/>
          </a:stretch>
        </p:blipFill>
        <p:spPr>
          <a:xfrm>
            <a:off x="9288600" y="283200"/>
            <a:ext cx="3841326" cy="2228799"/>
          </a:xfrm>
          <a:prstGeom prst="rect">
            <a:avLst/>
          </a:prstGeom>
          <a:noFill/>
          <a:ln>
            <a:noFill/>
          </a:ln>
        </p:spPr>
      </p:pic>
      <p:sp>
        <p:nvSpPr>
          <p:cNvPr id="375" name="Google Shape;375;p31"/>
          <p:cNvSpPr/>
          <p:nvPr/>
        </p:nvSpPr>
        <p:spPr>
          <a:xfrm>
            <a:off x="9836167" y="3246528"/>
            <a:ext cx="8324400" cy="283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i="1" dirty="0">
                <a:solidFill>
                  <a:schemeClr val="dk1"/>
                </a:solidFill>
                <a:latin typeface="Arial"/>
                <a:ea typeface="Arial"/>
                <a:cs typeface="Arial"/>
                <a:sym typeface="Arial"/>
              </a:rPr>
              <a:t>Image retrieved from </a:t>
            </a:r>
            <a:r>
              <a:rPr lang="en-US" sz="1400" i="1" u="sng" dirty="0">
                <a:solidFill>
                  <a:schemeClr val="hlink"/>
                </a:solidFill>
                <a:latin typeface="Arial"/>
                <a:ea typeface="Arial"/>
                <a:cs typeface="Arial"/>
                <a:sym typeface="Arial"/>
                <a:hlinkClick r:id="rId5"/>
              </a:rPr>
              <a:t>http://www.mdpi.com/1422-0067/16/1/2145/htm</a:t>
            </a:r>
            <a:r>
              <a:rPr lang="en-US" sz="1400" i="1" dirty="0">
                <a:solidFill>
                  <a:schemeClr val="dk1"/>
                </a:solidFill>
                <a:latin typeface="Arial"/>
                <a:ea typeface="Arial"/>
                <a:cs typeface="Arial"/>
                <a:sym typeface="Arial"/>
              </a:rPr>
              <a:t>, Ren H et al Int. J. Mol. Sci.</a:t>
            </a:r>
            <a:r>
              <a:rPr lang="en-US" sz="1400" dirty="0">
                <a:solidFill>
                  <a:schemeClr val="dk1"/>
                </a:solidFill>
                <a:latin typeface="Arial"/>
                <a:ea typeface="Arial"/>
                <a:cs typeface="Arial"/>
                <a:sym typeface="Arial"/>
              </a:rPr>
              <a:t> </a:t>
            </a:r>
            <a:r>
              <a:rPr lang="en-US" sz="1400" b="1" dirty="0">
                <a:solidFill>
                  <a:schemeClr val="dk1"/>
                </a:solidFill>
                <a:latin typeface="Arial"/>
                <a:ea typeface="Arial"/>
                <a:cs typeface="Arial"/>
                <a:sym typeface="Arial"/>
              </a:rPr>
              <a:t>2015</a:t>
            </a:r>
            <a:endParaRPr sz="1400" i="1" dirty="0">
              <a:solidFill>
                <a:schemeClr val="dk1"/>
              </a:solidFill>
              <a:latin typeface="Arial"/>
              <a:ea typeface="Arial"/>
              <a:cs typeface="Arial"/>
              <a:sym typeface="Arial"/>
            </a:endParaRPr>
          </a:p>
        </p:txBody>
      </p:sp>
      <p:sp>
        <p:nvSpPr>
          <p:cNvPr id="376" name="Google Shape;376;p31"/>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1"/>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19</a:t>
            </a:fld>
            <a:endParaRPr sz="1300" b="1">
              <a:solidFill>
                <a:srgbClr val="FFFFFF"/>
              </a:solidFill>
              <a:latin typeface="Roboto"/>
              <a:ea typeface="Roboto"/>
              <a:cs typeface="Roboto"/>
              <a:sym typeface="Roboto"/>
            </a:endParaRPr>
          </a:p>
        </p:txBody>
      </p:sp>
      <p:sp>
        <p:nvSpPr>
          <p:cNvPr id="378" name="Google Shape;378;p31"/>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Visualization:</a:t>
            </a:r>
            <a:r>
              <a:rPr lang="en-US" sz="1500">
                <a:solidFill>
                  <a:schemeClr val="lt1"/>
                </a:solidFill>
                <a:latin typeface="Roboto"/>
                <a:ea typeface="Roboto"/>
                <a:cs typeface="Roboto"/>
                <a:sym typeface="Roboto"/>
              </a:rPr>
              <a:t> QQ-plot for Quality Control</a:t>
            </a:r>
            <a:endParaRPr sz="1500" i="0" u="none" strike="noStrike" cap="none">
              <a:solidFill>
                <a:schemeClr val="lt1"/>
              </a:solidFill>
              <a:latin typeface="Roboto"/>
              <a:ea typeface="Roboto"/>
              <a:cs typeface="Roboto"/>
              <a:sym typeface="Roboto"/>
            </a:endParaRPr>
          </a:p>
        </p:txBody>
      </p:sp>
      <p:sp>
        <p:nvSpPr>
          <p:cNvPr id="379" name="Google Shape;379;p31"/>
          <p:cNvSpPr txBox="1"/>
          <p:nvPr/>
        </p:nvSpPr>
        <p:spPr>
          <a:xfrm>
            <a:off x="0" y="4818000"/>
            <a:ext cx="8268600" cy="32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latin typeface="Roboto"/>
                <a:ea typeface="Roboto"/>
                <a:cs typeface="Roboto"/>
                <a:sym typeface="Roboto"/>
              </a:rPr>
              <a:t>Source: </a:t>
            </a:r>
            <a:r>
              <a:rPr lang="en-US" sz="1100">
                <a:latin typeface="Roboto"/>
                <a:ea typeface="Roboto"/>
                <a:cs typeface="Roboto"/>
                <a:sym typeface="Roboto"/>
              </a:rPr>
              <a:t>http://www.nealelab.is/blog/2017/9/11/details-and-considerations-of-the-uk-biobank-gwas</a:t>
            </a:r>
            <a:endParaRPr sz="1100">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i="0" u="none" strike="noStrike" cap="none">
                <a:solidFill>
                  <a:schemeClr val="lt1"/>
                </a:solidFill>
                <a:latin typeface="Roboto"/>
                <a:ea typeface="Roboto"/>
                <a:cs typeface="Roboto"/>
                <a:sym typeface="Roboto"/>
              </a:rPr>
              <a:t>Key References</a:t>
            </a:r>
            <a:endParaRPr sz="1500" i="0" u="none" strike="noStrike" cap="none">
              <a:solidFill>
                <a:schemeClr val="lt1"/>
              </a:solidFill>
              <a:latin typeface="Roboto"/>
              <a:ea typeface="Roboto"/>
              <a:cs typeface="Roboto"/>
              <a:sym typeface="Roboto"/>
            </a:endParaRPr>
          </a:p>
        </p:txBody>
      </p:sp>
      <p:pic>
        <p:nvPicPr>
          <p:cNvPr id="103" name="Google Shape;103;p14"/>
          <p:cNvPicPr preferRelativeResize="0"/>
          <p:nvPr/>
        </p:nvPicPr>
        <p:blipFill rotWithShape="1">
          <a:blip r:embed="rId3">
            <a:alphaModFix/>
          </a:blip>
          <a:srcRect b="4003"/>
          <a:stretch/>
        </p:blipFill>
        <p:spPr>
          <a:xfrm>
            <a:off x="236125" y="1157325"/>
            <a:ext cx="5407125" cy="1256288"/>
          </a:xfrm>
          <a:prstGeom prst="rect">
            <a:avLst/>
          </a:prstGeom>
          <a:noFill/>
          <a:ln>
            <a:noFill/>
          </a:ln>
        </p:spPr>
      </p:pic>
      <p:pic>
        <p:nvPicPr>
          <p:cNvPr id="104" name="Google Shape;104;p14"/>
          <p:cNvPicPr preferRelativeResize="0"/>
          <p:nvPr/>
        </p:nvPicPr>
        <p:blipFill>
          <a:blip r:embed="rId4">
            <a:alphaModFix/>
          </a:blip>
          <a:stretch>
            <a:fillRect/>
          </a:stretch>
        </p:blipFill>
        <p:spPr>
          <a:xfrm>
            <a:off x="3730325" y="354500"/>
            <a:ext cx="5407125" cy="731525"/>
          </a:xfrm>
          <a:prstGeom prst="rect">
            <a:avLst/>
          </a:prstGeom>
          <a:noFill/>
          <a:ln>
            <a:noFill/>
          </a:ln>
        </p:spPr>
      </p:pic>
      <p:pic>
        <p:nvPicPr>
          <p:cNvPr id="105" name="Google Shape;105;p14"/>
          <p:cNvPicPr preferRelativeResize="0"/>
          <p:nvPr/>
        </p:nvPicPr>
        <p:blipFill rotWithShape="1">
          <a:blip r:embed="rId4">
            <a:alphaModFix/>
          </a:blip>
          <a:srcRect l="59709"/>
          <a:stretch/>
        </p:blipFill>
        <p:spPr>
          <a:xfrm>
            <a:off x="0" y="354500"/>
            <a:ext cx="3680401" cy="731525"/>
          </a:xfrm>
          <a:prstGeom prst="rect">
            <a:avLst/>
          </a:prstGeom>
          <a:noFill/>
          <a:ln>
            <a:noFill/>
          </a:ln>
        </p:spPr>
      </p:pic>
      <p:cxnSp>
        <p:nvCxnSpPr>
          <p:cNvPr id="106" name="Google Shape;106;p14"/>
          <p:cNvCxnSpPr/>
          <p:nvPr/>
        </p:nvCxnSpPr>
        <p:spPr>
          <a:xfrm>
            <a:off x="271525" y="2436875"/>
            <a:ext cx="5273700" cy="0"/>
          </a:xfrm>
          <a:prstGeom prst="straightConnector1">
            <a:avLst/>
          </a:prstGeom>
          <a:noFill/>
          <a:ln w="9525" cap="flat" cmpd="sng">
            <a:solidFill>
              <a:srgbClr val="000000"/>
            </a:solidFill>
            <a:prstDash val="solid"/>
            <a:round/>
            <a:headEnd type="none" w="med" len="med"/>
            <a:tailEnd type="none" w="med" len="med"/>
          </a:ln>
        </p:spPr>
      </p:cxnSp>
      <p:sp>
        <p:nvSpPr>
          <p:cNvPr id="107" name="Google Shape;107;p14"/>
          <p:cNvSpPr txBox="1"/>
          <p:nvPr/>
        </p:nvSpPr>
        <p:spPr>
          <a:xfrm>
            <a:off x="271525" y="2460125"/>
            <a:ext cx="8603400" cy="482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200">
                <a:latin typeface="Roboto"/>
                <a:ea typeface="Roboto"/>
                <a:cs typeface="Roboto"/>
                <a:sym typeface="Roboto"/>
              </a:rPr>
              <a:t>Anderson CA </a:t>
            </a:r>
            <a:r>
              <a:rPr lang="en-US" sz="1200" i="1">
                <a:latin typeface="Roboto"/>
                <a:ea typeface="Roboto"/>
                <a:cs typeface="Roboto"/>
                <a:sym typeface="Roboto"/>
              </a:rPr>
              <a:t>et al</a:t>
            </a:r>
            <a:r>
              <a:rPr lang="en-US" sz="1200">
                <a:latin typeface="Roboto"/>
                <a:ea typeface="Roboto"/>
                <a:cs typeface="Roboto"/>
                <a:sym typeface="Roboto"/>
              </a:rPr>
              <a:t>. Data quality control in genetic case-control association studies. </a:t>
            </a:r>
            <a:r>
              <a:rPr lang="en-US" sz="1200" i="1">
                <a:latin typeface="Roboto"/>
                <a:ea typeface="Roboto"/>
                <a:cs typeface="Roboto"/>
                <a:sym typeface="Roboto"/>
              </a:rPr>
              <a:t>Nat Protoc.</a:t>
            </a:r>
            <a:r>
              <a:rPr lang="en-US" sz="1200">
                <a:latin typeface="Roboto"/>
                <a:ea typeface="Roboto"/>
                <a:cs typeface="Roboto"/>
                <a:sym typeface="Roboto"/>
              </a:rPr>
              <a:t> 2010 Sep;5(9):1564-73. </a:t>
            </a:r>
            <a:br>
              <a:rPr lang="en-US" sz="1200">
                <a:latin typeface="Roboto"/>
                <a:ea typeface="Roboto"/>
                <a:cs typeface="Roboto"/>
                <a:sym typeface="Roboto"/>
              </a:rPr>
            </a:br>
            <a:r>
              <a:rPr lang="en-US" sz="1200">
                <a:latin typeface="Roboto"/>
                <a:ea typeface="Roboto"/>
                <a:cs typeface="Roboto"/>
                <a:sym typeface="Roboto"/>
              </a:rPr>
              <a:t>doi: 10.1038/nprot.2010.116.</a:t>
            </a:r>
            <a:endParaRPr sz="1200">
              <a:latin typeface="Roboto"/>
              <a:ea typeface="Roboto"/>
              <a:cs typeface="Roboto"/>
              <a:sym typeface="Roboto"/>
            </a:endParaRPr>
          </a:p>
        </p:txBody>
      </p:sp>
      <p:grpSp>
        <p:nvGrpSpPr>
          <p:cNvPr id="108" name="Google Shape;108;p14"/>
          <p:cNvGrpSpPr/>
          <p:nvPr/>
        </p:nvGrpSpPr>
        <p:grpSpPr>
          <a:xfrm>
            <a:off x="143125" y="3202500"/>
            <a:ext cx="7656000" cy="1739000"/>
            <a:chOff x="83700" y="3059400"/>
            <a:chExt cx="7656000" cy="1739000"/>
          </a:xfrm>
        </p:grpSpPr>
        <p:pic>
          <p:nvPicPr>
            <p:cNvPr id="109" name="Google Shape;109;p14"/>
            <p:cNvPicPr preferRelativeResize="0"/>
            <p:nvPr/>
          </p:nvPicPr>
          <p:blipFill rotWithShape="1">
            <a:blip r:embed="rId5">
              <a:alphaModFix/>
            </a:blip>
            <a:srcRect b="5908"/>
            <a:stretch/>
          </p:blipFill>
          <p:spPr>
            <a:xfrm>
              <a:off x="129750" y="3059400"/>
              <a:ext cx="5460472" cy="1256300"/>
            </a:xfrm>
            <a:prstGeom prst="rect">
              <a:avLst/>
            </a:prstGeom>
            <a:noFill/>
            <a:ln>
              <a:noFill/>
            </a:ln>
          </p:spPr>
        </p:pic>
        <p:sp>
          <p:nvSpPr>
            <p:cNvPr id="110" name="Google Shape;110;p14"/>
            <p:cNvSpPr txBox="1"/>
            <p:nvPr/>
          </p:nvSpPr>
          <p:spPr>
            <a:xfrm>
              <a:off x="83700" y="4315700"/>
              <a:ext cx="7656000" cy="482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200">
                  <a:latin typeface="Roboto"/>
                  <a:ea typeface="Roboto"/>
                  <a:cs typeface="Roboto"/>
                  <a:sym typeface="Roboto"/>
                </a:rPr>
                <a:t>Clarke GM </a:t>
              </a:r>
              <a:r>
                <a:rPr lang="en-US" sz="1200" i="1">
                  <a:latin typeface="Roboto"/>
                  <a:ea typeface="Roboto"/>
                  <a:cs typeface="Roboto"/>
                  <a:sym typeface="Roboto"/>
                </a:rPr>
                <a:t>et al</a:t>
              </a:r>
              <a:r>
                <a:rPr lang="en-US" sz="1200">
                  <a:latin typeface="Roboto"/>
                  <a:ea typeface="Roboto"/>
                  <a:cs typeface="Roboto"/>
                  <a:sym typeface="Roboto"/>
                </a:rPr>
                <a:t>. </a:t>
              </a:r>
              <a:r>
                <a:rPr lang="en-US" sz="1200">
                  <a:solidFill>
                    <a:schemeClr val="dk1"/>
                  </a:solidFill>
                  <a:latin typeface="Roboto"/>
                  <a:ea typeface="Roboto"/>
                  <a:cs typeface="Roboto"/>
                  <a:sym typeface="Roboto"/>
                </a:rPr>
                <a:t>Basic statistical analysis in genetic case-control studies. </a:t>
              </a:r>
              <a:r>
                <a:rPr lang="en-US" sz="1200" i="1">
                  <a:solidFill>
                    <a:schemeClr val="dk1"/>
                  </a:solidFill>
                  <a:latin typeface="Roboto"/>
                  <a:ea typeface="Roboto"/>
                  <a:cs typeface="Roboto"/>
                  <a:sym typeface="Roboto"/>
                </a:rPr>
                <a:t>Nat Protocol</a:t>
              </a:r>
              <a:r>
                <a:rPr lang="en-US" sz="1200">
                  <a:solidFill>
                    <a:schemeClr val="dk1"/>
                  </a:solidFill>
                  <a:latin typeface="Roboto"/>
                  <a:ea typeface="Roboto"/>
                  <a:cs typeface="Roboto"/>
                  <a:sym typeface="Roboto"/>
                </a:rPr>
                <a:t>. 2011 Feb;6(2):121-33. </a:t>
              </a:r>
              <a:br>
                <a:rPr lang="en-US" sz="1200">
                  <a:solidFill>
                    <a:schemeClr val="dk1"/>
                  </a:solidFill>
                  <a:latin typeface="Roboto"/>
                  <a:ea typeface="Roboto"/>
                  <a:cs typeface="Roboto"/>
                  <a:sym typeface="Roboto"/>
                </a:rPr>
              </a:br>
              <a:r>
                <a:rPr lang="en-US" sz="1200">
                  <a:solidFill>
                    <a:schemeClr val="dk1"/>
                  </a:solidFill>
                  <a:latin typeface="Roboto"/>
                  <a:ea typeface="Roboto"/>
                  <a:cs typeface="Roboto"/>
                  <a:sym typeface="Roboto"/>
                </a:rPr>
                <a:t>doi: 10.1038/nprot.2010.182.</a:t>
              </a:r>
              <a:endParaRPr sz="1200">
                <a:latin typeface="Roboto"/>
                <a:ea typeface="Roboto"/>
                <a:cs typeface="Roboto"/>
                <a:sym typeface="Roboto"/>
              </a:endParaRPr>
            </a:p>
          </p:txBody>
        </p:sp>
        <p:cxnSp>
          <p:nvCxnSpPr>
            <p:cNvPr id="111" name="Google Shape;111;p14"/>
            <p:cNvCxnSpPr/>
            <p:nvPr/>
          </p:nvCxnSpPr>
          <p:spPr>
            <a:xfrm>
              <a:off x="195325" y="4315700"/>
              <a:ext cx="5273700" cy="0"/>
            </a:xfrm>
            <a:prstGeom prst="straightConnector1">
              <a:avLst/>
            </a:prstGeom>
            <a:noFill/>
            <a:ln w="9525" cap="flat" cmpd="sng">
              <a:solidFill>
                <a:srgbClr val="000000"/>
              </a:solidFill>
              <a:prstDash val="solid"/>
              <a:round/>
              <a:headEnd type="none" w="med" len="med"/>
              <a:tailEnd type="none" w="med" len="med"/>
            </a:ln>
          </p:spPr>
        </p:cxnSp>
      </p:grpSp>
      <p:sp>
        <p:nvSpPr>
          <p:cNvPr id="112" name="Google Shape;112;p14"/>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4"/>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a:t>
            </a:fld>
            <a:endParaRPr sz="1300" b="1">
              <a:solidFill>
                <a:srgbClr val="FFFFFF"/>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383"/>
        <p:cNvGrpSpPr/>
        <p:nvPr/>
      </p:nvGrpSpPr>
      <p:grpSpPr>
        <a:xfrm>
          <a:off x="0" y="0"/>
          <a:ext cx="0" cy="0"/>
          <a:chOff x="0" y="0"/>
          <a:chExt cx="0" cy="0"/>
        </a:xfrm>
      </p:grpSpPr>
      <p:pic>
        <p:nvPicPr>
          <p:cNvPr id="384" name="Google Shape;384;p32"/>
          <p:cNvPicPr preferRelativeResize="0"/>
          <p:nvPr/>
        </p:nvPicPr>
        <p:blipFill rotWithShape="1">
          <a:blip r:embed="rId3">
            <a:alphaModFix/>
          </a:blip>
          <a:srcRect t="8731"/>
          <a:stretch/>
        </p:blipFill>
        <p:spPr>
          <a:xfrm>
            <a:off x="1119743" y="686048"/>
            <a:ext cx="5966474" cy="4084174"/>
          </a:xfrm>
          <a:prstGeom prst="rect">
            <a:avLst/>
          </a:prstGeom>
          <a:noFill/>
          <a:ln>
            <a:noFill/>
          </a:ln>
        </p:spPr>
      </p:pic>
      <p:sp>
        <p:nvSpPr>
          <p:cNvPr id="385" name="Google Shape;385;p32"/>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2"/>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20</a:t>
            </a:fld>
            <a:endParaRPr sz="1300" b="1">
              <a:solidFill>
                <a:srgbClr val="FFFFFF"/>
              </a:solidFill>
              <a:latin typeface="Roboto"/>
              <a:ea typeface="Roboto"/>
              <a:cs typeface="Roboto"/>
              <a:sym typeface="Roboto"/>
            </a:endParaRPr>
          </a:p>
        </p:txBody>
      </p:sp>
      <p:sp>
        <p:nvSpPr>
          <p:cNvPr id="387" name="Google Shape;387;p32"/>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Visualization:</a:t>
            </a:r>
            <a:r>
              <a:rPr lang="en-US" sz="1500">
                <a:solidFill>
                  <a:schemeClr val="lt1"/>
                </a:solidFill>
                <a:latin typeface="Roboto"/>
                <a:ea typeface="Roboto"/>
                <a:cs typeface="Roboto"/>
                <a:sym typeface="Roboto"/>
              </a:rPr>
              <a:t> QQ-plot for Quality Control</a:t>
            </a:r>
            <a:endParaRPr sz="1500" i="0" u="none" strike="noStrike" cap="none">
              <a:solidFill>
                <a:schemeClr val="lt1"/>
              </a:solidFill>
              <a:latin typeface="Roboto"/>
              <a:ea typeface="Roboto"/>
              <a:cs typeface="Roboto"/>
              <a:sym typeface="Roboto"/>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3"/>
          <p:cNvSpPr txBox="1"/>
          <p:nvPr/>
        </p:nvSpPr>
        <p:spPr>
          <a:xfrm>
            <a:off x="209975" y="133350"/>
            <a:ext cx="8858400" cy="3743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dk1"/>
              </a:buClr>
              <a:buSzPts val="1100"/>
              <a:buFont typeface="Arial"/>
              <a:buNone/>
            </a:pPr>
            <a:r>
              <a:rPr lang="en-US" sz="1800">
                <a:latin typeface="Roboto"/>
                <a:ea typeface="Roboto"/>
                <a:cs typeface="Roboto"/>
                <a:sym typeface="Roboto"/>
              </a:rPr>
              <a:t>→ Replication on independent sample is also required for validation of findings</a:t>
            </a:r>
            <a:endParaRPr sz="1800">
              <a:latin typeface="Roboto"/>
              <a:ea typeface="Roboto"/>
              <a:cs typeface="Roboto"/>
              <a:sym typeface="Roboto"/>
            </a:endParaRPr>
          </a:p>
          <a:p>
            <a:pPr marL="0" lvl="0" indent="0" algn="l" rtl="0">
              <a:lnSpc>
                <a:spcPct val="115000"/>
              </a:lnSpc>
              <a:spcBef>
                <a:spcPts val="1000"/>
              </a:spcBef>
              <a:spcAft>
                <a:spcPts val="0"/>
              </a:spcAft>
              <a:buNone/>
            </a:pPr>
            <a:r>
              <a:rPr lang="en-US" sz="1800">
                <a:solidFill>
                  <a:schemeClr val="dk1"/>
                </a:solidFill>
                <a:latin typeface="Roboto"/>
                <a:ea typeface="Roboto"/>
                <a:cs typeface="Roboto"/>
                <a:sym typeface="Roboto"/>
              </a:rPr>
              <a:t>→ </a:t>
            </a:r>
            <a:r>
              <a:rPr lang="en-US" sz="1800">
                <a:latin typeface="Roboto"/>
                <a:ea typeface="Roboto"/>
                <a:cs typeface="Roboto"/>
                <a:sym typeface="Roboto"/>
              </a:rPr>
              <a:t>Power analysis is needed</a:t>
            </a:r>
            <a:endParaRPr sz="1800">
              <a:latin typeface="Roboto"/>
              <a:ea typeface="Roboto"/>
              <a:cs typeface="Roboto"/>
              <a:sym typeface="Roboto"/>
            </a:endParaRPr>
          </a:p>
          <a:p>
            <a:pPr marL="914400" lvl="0" indent="-342900" algn="l" rtl="0">
              <a:lnSpc>
                <a:spcPct val="115000"/>
              </a:lnSpc>
              <a:spcBef>
                <a:spcPts val="1000"/>
              </a:spcBef>
              <a:spcAft>
                <a:spcPts val="0"/>
              </a:spcAft>
              <a:buSzPts val="1800"/>
              <a:buFont typeface="Roboto"/>
              <a:buChar char="●"/>
            </a:pPr>
            <a:r>
              <a:rPr lang="en-US" sz="1800">
                <a:latin typeface="Roboto"/>
                <a:ea typeface="Roboto"/>
                <a:cs typeface="Roboto"/>
                <a:sym typeface="Roboto"/>
              </a:rPr>
              <a:t>Tools as Quanto (Windows only) or Genetic power calculator (</a:t>
            </a:r>
            <a:r>
              <a:rPr lang="en-US" sz="1800" u="sng">
                <a:solidFill>
                  <a:srgbClr val="4A86E8"/>
                </a:solidFill>
                <a:latin typeface="Roboto"/>
                <a:ea typeface="Roboto"/>
                <a:cs typeface="Roboto"/>
                <a:sym typeface="Roboto"/>
              </a:rPr>
              <a:t>http://pngu.mgh.harvard.edu/~purcell/gpc/</a:t>
            </a:r>
            <a:r>
              <a:rPr lang="en-US" sz="1800">
                <a:latin typeface="Roboto"/>
                <a:ea typeface="Roboto"/>
                <a:cs typeface="Roboto"/>
                <a:sym typeface="Roboto"/>
              </a:rPr>
              <a:t>) are suitable for such analyses. </a:t>
            </a:r>
            <a:endParaRPr sz="1800">
              <a:latin typeface="Roboto"/>
              <a:ea typeface="Roboto"/>
              <a:cs typeface="Roboto"/>
              <a:sym typeface="Roboto"/>
            </a:endParaRPr>
          </a:p>
          <a:p>
            <a:pPr marL="0" lvl="0" indent="0" algn="l" rtl="0">
              <a:lnSpc>
                <a:spcPct val="115000"/>
              </a:lnSpc>
              <a:spcBef>
                <a:spcPts val="1000"/>
              </a:spcBef>
              <a:spcAft>
                <a:spcPts val="0"/>
              </a:spcAft>
              <a:buClr>
                <a:schemeClr val="dk1"/>
              </a:buClr>
              <a:buSzPts val="1100"/>
              <a:buFont typeface="Arial"/>
              <a:buNone/>
            </a:pPr>
            <a:r>
              <a:rPr lang="en-US" sz="1800">
                <a:solidFill>
                  <a:schemeClr val="dk1"/>
                </a:solidFill>
                <a:latin typeface="Roboto"/>
                <a:ea typeface="Roboto"/>
                <a:cs typeface="Roboto"/>
                <a:sym typeface="Roboto"/>
              </a:rPr>
              <a:t>→ </a:t>
            </a:r>
            <a:r>
              <a:rPr lang="en-US" sz="1800">
                <a:latin typeface="Roboto"/>
                <a:ea typeface="Roboto"/>
                <a:cs typeface="Roboto"/>
                <a:sym typeface="Roboto"/>
              </a:rPr>
              <a:t>Biological role: HaploReg, GTEx portal, etc. </a:t>
            </a:r>
            <a:endParaRPr sz="1800">
              <a:latin typeface="Roboto"/>
              <a:ea typeface="Roboto"/>
              <a:cs typeface="Roboto"/>
              <a:sym typeface="Roboto"/>
            </a:endParaRPr>
          </a:p>
          <a:p>
            <a:pPr marL="0" lvl="0" indent="0" algn="l" rtl="0">
              <a:lnSpc>
                <a:spcPct val="115000"/>
              </a:lnSpc>
              <a:spcBef>
                <a:spcPts val="1000"/>
              </a:spcBef>
              <a:spcAft>
                <a:spcPts val="0"/>
              </a:spcAft>
              <a:buClr>
                <a:schemeClr val="dk1"/>
              </a:buClr>
              <a:buSzPts val="1100"/>
              <a:buFont typeface="Arial"/>
              <a:buNone/>
            </a:pPr>
            <a:r>
              <a:rPr lang="en-US" sz="1800">
                <a:solidFill>
                  <a:schemeClr val="dk1"/>
                </a:solidFill>
                <a:latin typeface="Roboto"/>
                <a:ea typeface="Roboto"/>
                <a:cs typeface="Roboto"/>
                <a:sym typeface="Roboto"/>
              </a:rPr>
              <a:t>→ </a:t>
            </a:r>
            <a:r>
              <a:rPr lang="en-US" sz="1800">
                <a:latin typeface="Roboto"/>
                <a:ea typeface="Roboto"/>
                <a:cs typeface="Roboto"/>
                <a:sym typeface="Roboto"/>
              </a:rPr>
              <a:t>Pathway? Gene-set analysis: MAGMA statistical tool; </a:t>
            </a:r>
            <a:endParaRPr sz="1800">
              <a:latin typeface="Roboto"/>
              <a:ea typeface="Roboto"/>
              <a:cs typeface="Roboto"/>
              <a:sym typeface="Roboto"/>
            </a:endParaRPr>
          </a:p>
          <a:p>
            <a:pPr marL="0" lvl="0" indent="0" algn="l" rtl="0">
              <a:lnSpc>
                <a:spcPct val="115000"/>
              </a:lnSpc>
              <a:spcBef>
                <a:spcPts val="1000"/>
              </a:spcBef>
              <a:spcAft>
                <a:spcPts val="1000"/>
              </a:spcAft>
              <a:buNone/>
            </a:pPr>
            <a:r>
              <a:rPr lang="en-US" sz="1800">
                <a:solidFill>
                  <a:schemeClr val="dk1"/>
                </a:solidFill>
                <a:latin typeface="Roboto"/>
                <a:ea typeface="Roboto"/>
                <a:cs typeface="Roboto"/>
                <a:sym typeface="Roboto"/>
              </a:rPr>
              <a:t>→ </a:t>
            </a:r>
            <a:r>
              <a:rPr lang="en-US" sz="1800">
                <a:latin typeface="Roboto"/>
                <a:ea typeface="Roboto"/>
                <a:cs typeface="Roboto"/>
                <a:sym typeface="Roboto"/>
              </a:rPr>
              <a:t>Imputation to increase genome-wide coverage</a:t>
            </a:r>
            <a:endParaRPr sz="1800">
              <a:latin typeface="Roboto"/>
              <a:ea typeface="Roboto"/>
              <a:cs typeface="Roboto"/>
              <a:sym typeface="Roboto"/>
            </a:endParaRPr>
          </a:p>
        </p:txBody>
      </p:sp>
      <p:sp>
        <p:nvSpPr>
          <p:cNvPr id="393" name="Google Shape;393;p33"/>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3"/>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21</a:t>
            </a:fld>
            <a:endParaRPr sz="1300" b="1">
              <a:solidFill>
                <a:srgbClr val="FFFFFF"/>
              </a:solidFill>
              <a:latin typeface="Roboto"/>
              <a:ea typeface="Roboto"/>
              <a:cs typeface="Roboto"/>
              <a:sym typeface="Roboto"/>
            </a:endParaRPr>
          </a:p>
        </p:txBody>
      </p:sp>
      <p:sp>
        <p:nvSpPr>
          <p:cNvPr id="395" name="Google Shape;395;p33"/>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GWAS:</a:t>
            </a:r>
            <a:r>
              <a:rPr lang="en-US" sz="1500">
                <a:solidFill>
                  <a:schemeClr val="lt1"/>
                </a:solidFill>
                <a:latin typeface="Roboto"/>
                <a:ea typeface="Roboto"/>
                <a:cs typeface="Roboto"/>
                <a:sym typeface="Roboto"/>
              </a:rPr>
              <a:t> Next Steps</a:t>
            </a:r>
            <a:endParaRPr sz="1500" i="0" u="none" strike="noStrike" cap="none">
              <a:solidFill>
                <a:schemeClr val="lt1"/>
              </a:solidFill>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4"/>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22</a:t>
            </a:fld>
            <a:endParaRPr sz="1300" b="1">
              <a:solidFill>
                <a:srgbClr val="FFFFFF"/>
              </a:solidFill>
              <a:latin typeface="Roboto"/>
              <a:ea typeface="Roboto"/>
              <a:cs typeface="Roboto"/>
              <a:sym typeface="Roboto"/>
            </a:endParaRPr>
          </a:p>
        </p:txBody>
      </p:sp>
      <p:sp>
        <p:nvSpPr>
          <p:cNvPr id="403" name="Google Shape;403;p34"/>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Useful Resources</a:t>
            </a:r>
            <a:endParaRPr sz="1500" i="0" u="none" strike="noStrike" cap="none">
              <a:solidFill>
                <a:schemeClr val="lt1"/>
              </a:solidFill>
              <a:latin typeface="Roboto"/>
              <a:ea typeface="Roboto"/>
              <a:cs typeface="Roboto"/>
              <a:sym typeface="Roboto"/>
            </a:endParaRPr>
          </a:p>
        </p:txBody>
      </p:sp>
      <p:sp>
        <p:nvSpPr>
          <p:cNvPr id="404" name="Google Shape;404;p34"/>
          <p:cNvSpPr/>
          <p:nvPr/>
        </p:nvSpPr>
        <p:spPr>
          <a:xfrm>
            <a:off x="260425" y="399950"/>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TUTORIALS</a:t>
            </a:r>
            <a:endParaRPr sz="1200" b="1">
              <a:latin typeface="Roboto"/>
              <a:ea typeface="Roboto"/>
              <a:cs typeface="Roboto"/>
              <a:sym typeface="Roboto"/>
            </a:endParaRPr>
          </a:p>
        </p:txBody>
      </p:sp>
      <p:sp>
        <p:nvSpPr>
          <p:cNvPr id="405" name="Google Shape;405;p34"/>
          <p:cNvSpPr/>
          <p:nvPr/>
        </p:nvSpPr>
        <p:spPr>
          <a:xfrm>
            <a:off x="260425" y="1276050"/>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WEBSITE</a:t>
            </a:r>
            <a:endParaRPr sz="1200" b="1">
              <a:latin typeface="Roboto"/>
              <a:ea typeface="Roboto"/>
              <a:cs typeface="Roboto"/>
              <a:sym typeface="Roboto"/>
            </a:endParaRPr>
          </a:p>
        </p:txBody>
      </p:sp>
      <p:sp>
        <p:nvSpPr>
          <p:cNvPr id="406" name="Google Shape;406;p34"/>
          <p:cNvSpPr/>
          <p:nvPr/>
        </p:nvSpPr>
        <p:spPr>
          <a:xfrm>
            <a:off x="260425" y="2192925"/>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PUBLICATIONS</a:t>
            </a:r>
            <a:endParaRPr sz="1200" b="1">
              <a:latin typeface="Roboto"/>
              <a:ea typeface="Roboto"/>
              <a:cs typeface="Roboto"/>
              <a:sym typeface="Roboto"/>
            </a:endParaRPr>
          </a:p>
        </p:txBody>
      </p:sp>
      <p:sp>
        <p:nvSpPr>
          <p:cNvPr id="407" name="Google Shape;407;p34"/>
          <p:cNvSpPr txBox="1"/>
          <p:nvPr/>
        </p:nvSpPr>
        <p:spPr>
          <a:xfrm>
            <a:off x="260425" y="772000"/>
            <a:ext cx="8593500" cy="536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http://www.icompbio.net/wp-content/uploads/GWAS-Tutorial-Bush1.pdf</a:t>
            </a:r>
            <a:endParaRPr sz="1200">
              <a:latin typeface="Roboto"/>
              <a:ea typeface="Roboto"/>
              <a:cs typeface="Roboto"/>
              <a:sym typeface="Roboto"/>
            </a:endParaRPr>
          </a:p>
          <a:p>
            <a:pPr marL="0" lvl="0" indent="0" algn="l" rtl="0">
              <a:spcBef>
                <a:spcPts val="600"/>
              </a:spcBef>
              <a:spcAft>
                <a:spcPts val="60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http://www.h3abionet.org/component/attachments/download/285</a:t>
            </a:r>
            <a:endParaRPr sz="1200">
              <a:latin typeface="Roboto"/>
              <a:ea typeface="Roboto"/>
              <a:cs typeface="Roboto"/>
              <a:sym typeface="Roboto"/>
            </a:endParaRPr>
          </a:p>
        </p:txBody>
      </p:sp>
      <p:sp>
        <p:nvSpPr>
          <p:cNvPr id="408" name="Google Shape;408;p34"/>
          <p:cNvSpPr txBox="1"/>
          <p:nvPr/>
        </p:nvSpPr>
        <p:spPr>
          <a:xfrm>
            <a:off x="260425" y="1601600"/>
            <a:ext cx="8593500" cy="622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http://www.gettinggeneticsdone.com/</a:t>
            </a:r>
            <a:endParaRPr sz="1200">
              <a:latin typeface="Roboto"/>
              <a:ea typeface="Roboto"/>
              <a:cs typeface="Roboto"/>
              <a:sym typeface="Roboto"/>
            </a:endParaRPr>
          </a:p>
          <a:p>
            <a:pPr marL="0" lvl="0" indent="0" algn="l" rtl="0">
              <a:spcBef>
                <a:spcPts val="600"/>
              </a:spcBef>
              <a:spcAft>
                <a:spcPts val="60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http://genometoolbox.blogspot.ca</a:t>
            </a:r>
            <a:endParaRPr sz="1200">
              <a:latin typeface="Roboto"/>
              <a:ea typeface="Roboto"/>
              <a:cs typeface="Roboto"/>
              <a:sym typeface="Roboto"/>
            </a:endParaRPr>
          </a:p>
        </p:txBody>
      </p:sp>
      <p:sp>
        <p:nvSpPr>
          <p:cNvPr id="409" name="Google Shape;409;p34"/>
          <p:cNvSpPr txBox="1"/>
          <p:nvPr/>
        </p:nvSpPr>
        <p:spPr>
          <a:xfrm>
            <a:off x="260425" y="2529550"/>
            <a:ext cx="8593500" cy="11457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Anderson, C.A., et al. (2010) Data quality control in genetic case-control association studies. Nat Protoc. 5:1564-1573. doi:10.1038/nprot.2010.116</a:t>
            </a:r>
            <a:endParaRPr sz="1200">
              <a:latin typeface="Roboto"/>
              <a:ea typeface="Roboto"/>
              <a:cs typeface="Roboto"/>
              <a:sym typeface="Roboto"/>
            </a:endParaRPr>
          </a:p>
          <a:p>
            <a:pPr marL="0" lvl="0" indent="0" algn="l" rtl="0">
              <a:lnSpc>
                <a:spcPct val="115000"/>
              </a:lnSpc>
              <a:spcBef>
                <a:spcPts val="600"/>
              </a:spcBef>
              <a:spcAft>
                <a:spcPts val="600"/>
              </a:spcAft>
              <a:buNone/>
            </a:pPr>
            <a:r>
              <a:rPr lang="en-US" sz="1200">
                <a:solidFill>
                  <a:schemeClr val="dk1"/>
                </a:solidFill>
                <a:latin typeface="Roboto"/>
                <a:ea typeface="Roboto"/>
                <a:cs typeface="Roboto"/>
                <a:sym typeface="Roboto"/>
              </a:rPr>
              <a:t>→ </a:t>
            </a:r>
            <a:r>
              <a:rPr lang="en-US" sz="1200">
                <a:latin typeface="Roboto"/>
                <a:ea typeface="Roboto"/>
                <a:cs typeface="Roboto"/>
                <a:sym typeface="Roboto"/>
              </a:rPr>
              <a:t>Clarke, G.M., et al. (2011) Basic statistical analysis in genetic case-control studies. Nat Protoc. 6: 121-133. doi:10.1038/nprot.2010.182.</a:t>
            </a:r>
            <a:endParaRPr sz="1200">
              <a:latin typeface="Roboto"/>
              <a:ea typeface="Roboto"/>
              <a:cs typeface="Roboto"/>
              <a:sym typeface="Roboto"/>
            </a:endParaRPr>
          </a:p>
        </p:txBody>
      </p:sp>
      <p:sp>
        <p:nvSpPr>
          <p:cNvPr id="410" name="Google Shape;410;p34"/>
          <p:cNvSpPr/>
          <p:nvPr/>
        </p:nvSpPr>
        <p:spPr>
          <a:xfrm>
            <a:off x="260425" y="3599175"/>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R packages </a:t>
            </a:r>
            <a:endParaRPr sz="1200" b="1">
              <a:latin typeface="Roboto"/>
              <a:ea typeface="Roboto"/>
              <a:cs typeface="Roboto"/>
              <a:sym typeface="Roboto"/>
            </a:endParaRPr>
          </a:p>
        </p:txBody>
      </p:sp>
      <p:sp>
        <p:nvSpPr>
          <p:cNvPr id="411" name="Google Shape;411;p34"/>
          <p:cNvSpPr txBox="1"/>
          <p:nvPr/>
        </p:nvSpPr>
        <p:spPr>
          <a:xfrm>
            <a:off x="260425" y="3983000"/>
            <a:ext cx="8593500" cy="1086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solidFill>
                  <a:schemeClr val="dk1"/>
                </a:solidFill>
                <a:latin typeface="Roboto"/>
                <a:ea typeface="Roboto"/>
                <a:cs typeface="Roboto"/>
                <a:sym typeface="Roboto"/>
              </a:rPr>
              <a:t>→ GenABEL, qqman</a:t>
            </a:r>
            <a:endParaRPr sz="1200">
              <a:latin typeface="Roboto"/>
              <a:ea typeface="Roboto"/>
              <a:cs typeface="Roboto"/>
              <a:sym typeface="Roboto"/>
            </a:endParaRPr>
          </a:p>
          <a:p>
            <a:pPr marL="0" lvl="0" indent="0" algn="l" rtl="0">
              <a:spcBef>
                <a:spcPts val="600"/>
              </a:spcBef>
              <a:spcAft>
                <a:spcPts val="0"/>
              </a:spcAft>
              <a:buNone/>
            </a:pPr>
            <a:r>
              <a:rPr lang="en-US" sz="1200">
                <a:solidFill>
                  <a:schemeClr val="dk1"/>
                </a:solidFill>
                <a:latin typeface="Roboto"/>
                <a:ea typeface="Roboto"/>
                <a:cs typeface="Roboto"/>
                <a:sym typeface="Roboto"/>
              </a:rPr>
              <a:t>→ Running GWAS in GenABEL: </a:t>
            </a:r>
            <a:r>
              <a:rPr lang="en-US" sz="1200" u="sng">
                <a:solidFill>
                  <a:schemeClr val="hlink"/>
                </a:solidFill>
                <a:latin typeface="Roboto"/>
                <a:ea typeface="Roboto"/>
                <a:cs typeface="Roboto"/>
                <a:sym typeface="Roboto"/>
                <a:hlinkClick r:id="rId3"/>
              </a:rPr>
              <a:t>http://www.genabel.org/sites/default/files/html_for_import/GenABEL_tutorial_html/GenABEL-tutorial.html</a:t>
            </a:r>
            <a:endParaRPr sz="1200">
              <a:solidFill>
                <a:schemeClr val="dk1"/>
              </a:solidFill>
              <a:latin typeface="Roboto"/>
              <a:ea typeface="Roboto"/>
              <a:cs typeface="Roboto"/>
              <a:sym typeface="Roboto"/>
            </a:endParaRPr>
          </a:p>
          <a:p>
            <a:pPr marL="0" lvl="0" indent="0" algn="l" rtl="0">
              <a:spcBef>
                <a:spcPts val="600"/>
              </a:spcBef>
              <a:spcAft>
                <a:spcPts val="600"/>
              </a:spcAft>
              <a:buNone/>
            </a:pPr>
            <a:r>
              <a:rPr lang="en-US" sz="1200">
                <a:solidFill>
                  <a:schemeClr val="dk1"/>
                </a:solidFill>
                <a:latin typeface="Roboto"/>
                <a:ea typeface="Roboto"/>
                <a:cs typeface="Roboto"/>
                <a:sym typeface="Roboto"/>
              </a:rPr>
              <a:t>→ QC and association in BioConductor: </a:t>
            </a:r>
            <a:r>
              <a:rPr lang="en-US" sz="1200" u="sng">
                <a:solidFill>
                  <a:schemeClr val="hlink"/>
                </a:solidFill>
                <a:latin typeface="Roboto"/>
                <a:ea typeface="Roboto"/>
                <a:cs typeface="Roboto"/>
                <a:sym typeface="Roboto"/>
                <a:hlinkClick r:id="rId4"/>
              </a:rPr>
              <a:t>https://www.bioconductor.org/packages/3.3/bioc/vignettes/GWASTools/inst/doc/DataCleaning.pdf</a:t>
            </a:r>
            <a:endParaRPr sz="1200">
              <a:solidFill>
                <a:schemeClr val="dk1"/>
              </a:solidFill>
              <a:latin typeface="Roboto"/>
              <a:ea typeface="Roboto"/>
              <a:cs typeface="Roboto"/>
              <a:sym typeface="Roboto"/>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35"/>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5"/>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23</a:t>
            </a:fld>
            <a:endParaRPr sz="1300" b="1">
              <a:solidFill>
                <a:srgbClr val="FFFFFF"/>
              </a:solidFill>
              <a:latin typeface="Roboto"/>
              <a:ea typeface="Roboto"/>
              <a:cs typeface="Roboto"/>
              <a:sym typeface="Roboto"/>
            </a:endParaRPr>
          </a:p>
        </p:txBody>
      </p:sp>
      <p:sp>
        <p:nvSpPr>
          <p:cNvPr id="419" name="Google Shape;419;p35"/>
          <p:cNvSpPr txBox="1"/>
          <p:nvPr/>
        </p:nvSpPr>
        <p:spPr>
          <a:xfrm>
            <a:off x="0" y="1498550"/>
            <a:ext cx="9144000" cy="930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700">
              <a:solidFill>
                <a:srgbClr val="434343"/>
              </a:solidFill>
              <a:latin typeface="Roboto Light"/>
              <a:ea typeface="Roboto Light"/>
              <a:cs typeface="Roboto Light"/>
              <a:sym typeface="Roboto Light"/>
            </a:endParaRPr>
          </a:p>
          <a:p>
            <a:pPr marL="0" lvl="0" indent="0" algn="ctr" rtl="0">
              <a:spcBef>
                <a:spcPts val="600"/>
              </a:spcBef>
              <a:spcAft>
                <a:spcPts val="600"/>
              </a:spcAft>
              <a:buNone/>
            </a:pPr>
            <a:r>
              <a:rPr lang="en-US" sz="2600" b="1">
                <a:solidFill>
                  <a:srgbClr val="434343"/>
                </a:solidFill>
                <a:latin typeface="Roboto"/>
                <a:ea typeface="Roboto"/>
                <a:cs typeface="Roboto"/>
                <a:sym typeface="Roboto"/>
              </a:rPr>
              <a:t>Thank you!</a:t>
            </a:r>
            <a:endParaRPr sz="2600" b="1">
              <a:solidFill>
                <a:srgbClr val="434343"/>
              </a:solidFill>
              <a:latin typeface="Roboto"/>
              <a:ea typeface="Roboto"/>
              <a:cs typeface="Roboto"/>
              <a:sym typeface="Roboto"/>
            </a:endParaRPr>
          </a:p>
        </p:txBody>
      </p:sp>
      <p:sp>
        <p:nvSpPr>
          <p:cNvPr id="420" name="Google Shape;420;p35"/>
          <p:cNvSpPr/>
          <p:nvPr/>
        </p:nvSpPr>
        <p:spPr>
          <a:xfrm>
            <a:off x="3884400" y="2453200"/>
            <a:ext cx="1375200" cy="45900"/>
          </a:xfrm>
          <a:prstGeom prst="roundRect">
            <a:avLst>
              <a:gd name="adj" fmla="val 16667"/>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36"/>
          <p:cNvSpPr txBox="1">
            <a:spLocks noGrp="1"/>
          </p:cNvSpPr>
          <p:nvPr>
            <p:ph type="title"/>
          </p:nvPr>
        </p:nvSpPr>
        <p:spPr>
          <a:xfrm>
            <a:off x="628650" y="273844"/>
            <a:ext cx="7886700" cy="994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Imputation</a:t>
            </a:r>
            <a:endParaRPr/>
          </a:p>
        </p:txBody>
      </p:sp>
      <p:sp>
        <p:nvSpPr>
          <p:cNvPr id="427" name="Google Shape;427;p36"/>
          <p:cNvSpPr txBox="1">
            <a:spLocks noGrp="1"/>
          </p:cNvSpPr>
          <p:nvPr>
            <p:ph type="body" idx="1"/>
          </p:nvPr>
        </p:nvSpPr>
        <p:spPr>
          <a:xfrm>
            <a:off x="628650" y="1369219"/>
            <a:ext cx="7886700" cy="32634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endParaRPr/>
          </a:p>
        </p:txBody>
      </p:sp>
      <p:sp>
        <p:nvSpPr>
          <p:cNvPr id="428" name="Google Shape;428;p36"/>
          <p:cNvSpPr txBox="1">
            <a:spLocks noGrp="1"/>
          </p:cNvSpPr>
          <p:nvPr>
            <p:ph type="sldNum" idx="12"/>
          </p:nvPr>
        </p:nvSpPr>
        <p:spPr>
          <a:xfrm>
            <a:off x="6457950" y="4767263"/>
            <a:ext cx="20574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
        <p:nvSpPr>
          <p:cNvPr id="429" name="Google Shape;429;p36"/>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Useful Resources</a:t>
            </a:r>
            <a:endParaRPr sz="1500" i="0" u="none" strike="noStrike" cap="none">
              <a:solidFill>
                <a:schemeClr val="lt1"/>
              </a:solidFill>
              <a:latin typeface="Roboto"/>
              <a:ea typeface="Roboto"/>
              <a:cs typeface="Roboto"/>
              <a:sym typeface="Roboto"/>
            </a:endParaRPr>
          </a:p>
        </p:txBody>
      </p:sp>
      <p:pic>
        <p:nvPicPr>
          <p:cNvPr id="430" name="Google Shape;430;p36"/>
          <p:cNvPicPr preferRelativeResize="0"/>
          <p:nvPr/>
        </p:nvPicPr>
        <p:blipFill rotWithShape="1">
          <a:blip r:embed="rId3">
            <a:alphaModFix/>
          </a:blip>
          <a:srcRect t="6176" b="4950"/>
          <a:stretch/>
        </p:blipFill>
        <p:spPr>
          <a:xfrm>
            <a:off x="347300" y="400950"/>
            <a:ext cx="8449400" cy="4571074"/>
          </a:xfrm>
          <a:prstGeom prst="rect">
            <a:avLst/>
          </a:prstGeom>
          <a:noFill/>
          <a:ln>
            <a:noFill/>
          </a:ln>
        </p:spPr>
      </p:pic>
      <p:sp>
        <p:nvSpPr>
          <p:cNvPr id="431" name="Google Shape;431;p36"/>
          <p:cNvSpPr txBox="1"/>
          <p:nvPr/>
        </p:nvSpPr>
        <p:spPr>
          <a:xfrm>
            <a:off x="6677400" y="4733800"/>
            <a:ext cx="2652600" cy="40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100"/>
              </a:spcBef>
              <a:spcAft>
                <a:spcPts val="0"/>
              </a:spcAft>
              <a:buNone/>
            </a:pPr>
            <a:r>
              <a:rPr lang="en-US" sz="1100"/>
              <a:t>Modified from mathgen.stats.ox.ac.uk</a:t>
            </a:r>
            <a:endParaRPr sz="1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7"/>
          <p:cNvSpPr txBox="1">
            <a:spLocks noGrp="1"/>
          </p:cNvSpPr>
          <p:nvPr>
            <p:ph type="title"/>
          </p:nvPr>
        </p:nvSpPr>
        <p:spPr>
          <a:xfrm>
            <a:off x="628650" y="273844"/>
            <a:ext cx="7886700" cy="994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Imputation -- considerations</a:t>
            </a:r>
            <a:endParaRPr/>
          </a:p>
        </p:txBody>
      </p:sp>
      <p:sp>
        <p:nvSpPr>
          <p:cNvPr id="438" name="Google Shape;438;p37"/>
          <p:cNvSpPr txBox="1">
            <a:spLocks noGrp="1"/>
          </p:cNvSpPr>
          <p:nvPr>
            <p:ph type="body" idx="1"/>
          </p:nvPr>
        </p:nvSpPr>
        <p:spPr>
          <a:xfrm>
            <a:off x="628650" y="1369225"/>
            <a:ext cx="7886700" cy="37743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a:t>QC, map, and strand</a:t>
            </a:r>
            <a:endParaRPr/>
          </a:p>
          <a:p>
            <a:pPr marL="0" lvl="0" indent="0" algn="l" rtl="0">
              <a:spcBef>
                <a:spcPts val="750"/>
              </a:spcBef>
              <a:spcAft>
                <a:spcPts val="0"/>
              </a:spcAft>
              <a:buNone/>
            </a:pPr>
            <a:r>
              <a:rPr lang="en-US"/>
              <a:t>Software:</a:t>
            </a:r>
            <a:endParaRPr/>
          </a:p>
          <a:p>
            <a:pPr marL="457200" lvl="0" indent="-342900" algn="l" rtl="0">
              <a:spcBef>
                <a:spcPts val="750"/>
              </a:spcBef>
              <a:spcAft>
                <a:spcPts val="0"/>
              </a:spcAft>
              <a:buSzPts val="1800"/>
              <a:buChar char="-"/>
            </a:pPr>
            <a:r>
              <a:rPr lang="en-US" sz="1800"/>
              <a:t>Minimac4 (Michigan Imputation Server)</a:t>
            </a:r>
            <a:endParaRPr sz="1800"/>
          </a:p>
          <a:p>
            <a:pPr marL="457200" lvl="0" indent="-342900" algn="l" rtl="0">
              <a:spcBef>
                <a:spcPts val="0"/>
              </a:spcBef>
              <a:spcAft>
                <a:spcPts val="0"/>
              </a:spcAft>
              <a:buSzPts val="1800"/>
              <a:buChar char="-"/>
            </a:pPr>
            <a:r>
              <a:rPr lang="en-US" sz="1800"/>
              <a:t>Beagle </a:t>
            </a:r>
            <a:r>
              <a:rPr lang="en-US" sz="1100"/>
              <a:t>(</a:t>
            </a:r>
            <a:r>
              <a:rPr lang="en-US" sz="1100" u="sng">
                <a:solidFill>
                  <a:schemeClr val="hlink"/>
                </a:solidFill>
                <a:hlinkClick r:id="rId3"/>
              </a:rPr>
              <a:t>https://faculty.washington.edu/browning/beagle/beagle.html</a:t>
            </a:r>
            <a:r>
              <a:rPr lang="en-US" sz="1100"/>
              <a:t>)</a:t>
            </a:r>
            <a:endParaRPr sz="1100"/>
          </a:p>
          <a:p>
            <a:pPr marL="457200" lvl="0" indent="-342900" algn="l" rtl="0">
              <a:spcBef>
                <a:spcPts val="0"/>
              </a:spcBef>
              <a:spcAft>
                <a:spcPts val="0"/>
              </a:spcAft>
              <a:buSzPts val="1800"/>
              <a:buChar char="-"/>
            </a:pPr>
            <a:r>
              <a:rPr lang="en-US" sz="1800"/>
              <a:t>IMPUTE2 </a:t>
            </a:r>
            <a:r>
              <a:rPr lang="en-US" sz="1100"/>
              <a:t>(</a:t>
            </a:r>
            <a:r>
              <a:rPr lang="en-US" sz="1100" u="sng">
                <a:solidFill>
                  <a:schemeClr val="hlink"/>
                </a:solidFill>
                <a:hlinkClick r:id="rId4"/>
              </a:rPr>
              <a:t>https://mathgen.stats.ox.ac.uk/impute/impute_v2.html#home</a:t>
            </a:r>
            <a:r>
              <a:rPr lang="en-US" sz="1100"/>
              <a:t>)</a:t>
            </a:r>
            <a:endParaRPr sz="1100"/>
          </a:p>
          <a:p>
            <a:pPr marL="0" lvl="0" indent="0" algn="l" rtl="0">
              <a:spcBef>
                <a:spcPts val="750"/>
              </a:spcBef>
              <a:spcAft>
                <a:spcPts val="0"/>
              </a:spcAft>
              <a:buNone/>
            </a:pPr>
            <a:r>
              <a:rPr lang="en-US"/>
              <a:t>Reference Panel:</a:t>
            </a:r>
            <a:endParaRPr/>
          </a:p>
          <a:p>
            <a:pPr marL="457200" lvl="0" indent="-330200" algn="l" rtl="0">
              <a:spcBef>
                <a:spcPts val="750"/>
              </a:spcBef>
              <a:spcAft>
                <a:spcPts val="0"/>
              </a:spcAft>
              <a:buSzPts val="1600"/>
              <a:buChar char="-"/>
            </a:pPr>
            <a:r>
              <a:rPr lang="en-US" sz="1900"/>
              <a:t>1000 Genomes Phase 3</a:t>
            </a:r>
            <a:endParaRPr sz="1900"/>
          </a:p>
          <a:p>
            <a:pPr marL="457200" lvl="0" indent="-330200" algn="l" rtl="0">
              <a:spcBef>
                <a:spcPts val="0"/>
              </a:spcBef>
              <a:spcAft>
                <a:spcPts val="0"/>
              </a:spcAft>
              <a:buSzPts val="1600"/>
              <a:buChar char="-"/>
            </a:pPr>
            <a:r>
              <a:rPr lang="en-US" sz="1900"/>
              <a:t>HapMap</a:t>
            </a:r>
            <a:endParaRPr sz="1900"/>
          </a:p>
          <a:p>
            <a:pPr marL="457200" lvl="0" indent="-330200" algn="l" rtl="0">
              <a:spcBef>
                <a:spcPts val="0"/>
              </a:spcBef>
              <a:spcAft>
                <a:spcPts val="0"/>
              </a:spcAft>
              <a:buSzPts val="1600"/>
              <a:buChar char="-"/>
            </a:pPr>
            <a:r>
              <a:rPr lang="en-US" sz="1900"/>
              <a:t>Haplotype Reference Consortium (HRC)</a:t>
            </a:r>
            <a:endParaRPr sz="1900"/>
          </a:p>
          <a:p>
            <a:pPr marL="0" lvl="0" indent="0" algn="l" rtl="0">
              <a:spcBef>
                <a:spcPts val="750"/>
              </a:spcBef>
              <a:spcAft>
                <a:spcPts val="0"/>
              </a:spcAft>
              <a:buNone/>
            </a:pPr>
            <a:r>
              <a:rPr lang="en-US"/>
              <a:t>Prephasing</a:t>
            </a:r>
            <a:endParaRPr/>
          </a:p>
          <a:p>
            <a:pPr marL="0" lvl="0" indent="0" algn="l" rtl="0">
              <a:spcBef>
                <a:spcPts val="750"/>
              </a:spcBef>
              <a:spcAft>
                <a:spcPts val="0"/>
              </a:spcAft>
              <a:buNone/>
            </a:pPr>
            <a:r>
              <a:rPr lang="en-US"/>
              <a:t>Post-imputation QC</a:t>
            </a:r>
            <a:endParaRPr/>
          </a:p>
        </p:txBody>
      </p:sp>
      <p:sp>
        <p:nvSpPr>
          <p:cNvPr id="439" name="Google Shape;439;p37"/>
          <p:cNvSpPr txBox="1">
            <a:spLocks noGrp="1"/>
          </p:cNvSpPr>
          <p:nvPr>
            <p:ph type="sldNum" idx="12"/>
          </p:nvPr>
        </p:nvSpPr>
        <p:spPr>
          <a:xfrm>
            <a:off x="6457950" y="4767263"/>
            <a:ext cx="20574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25</a:t>
            </a:fld>
            <a:endParaRPr/>
          </a:p>
        </p:txBody>
      </p:sp>
      <p:sp>
        <p:nvSpPr>
          <p:cNvPr id="440" name="Google Shape;440;p37"/>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Imputation</a:t>
            </a:r>
            <a:endParaRPr sz="1500" i="0" u="none" strike="noStrike" cap="none">
              <a:solidFill>
                <a:schemeClr val="lt1"/>
              </a:solidFill>
              <a:latin typeface="Roboto"/>
              <a:ea typeface="Roboto"/>
              <a:cs typeface="Roboto"/>
              <a:sym typeface="Roboto"/>
            </a:endParaRPr>
          </a:p>
        </p:txBody>
      </p:sp>
      <p:pic>
        <p:nvPicPr>
          <p:cNvPr id="441" name="Google Shape;441;p37"/>
          <p:cNvPicPr preferRelativeResize="0"/>
          <p:nvPr/>
        </p:nvPicPr>
        <p:blipFill rotWithShape="1">
          <a:blip r:embed="rId5">
            <a:alphaModFix/>
          </a:blip>
          <a:srcRect t="51397"/>
          <a:stretch/>
        </p:blipFill>
        <p:spPr>
          <a:xfrm>
            <a:off x="6332600" y="1672649"/>
            <a:ext cx="2811400" cy="3470851"/>
          </a:xfrm>
          <a:prstGeom prst="rect">
            <a:avLst/>
          </a:prstGeom>
          <a:noFill/>
          <a:ln>
            <a:noFill/>
          </a:ln>
        </p:spPr>
      </p:pic>
      <p:pic>
        <p:nvPicPr>
          <p:cNvPr id="442" name="Google Shape;442;p37"/>
          <p:cNvPicPr preferRelativeResize="0"/>
          <p:nvPr/>
        </p:nvPicPr>
        <p:blipFill rotWithShape="1">
          <a:blip r:embed="rId5">
            <a:alphaModFix/>
          </a:blip>
          <a:srcRect b="80543"/>
          <a:stretch/>
        </p:blipFill>
        <p:spPr>
          <a:xfrm>
            <a:off x="6332600" y="283200"/>
            <a:ext cx="2811400" cy="138945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38"/>
          <p:cNvSpPr txBox="1">
            <a:spLocks noGrp="1"/>
          </p:cNvSpPr>
          <p:nvPr>
            <p:ph type="title"/>
          </p:nvPr>
        </p:nvSpPr>
        <p:spPr>
          <a:xfrm>
            <a:off x="628650" y="273844"/>
            <a:ext cx="7886700" cy="994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Imputation -- MIS</a:t>
            </a:r>
            <a:endParaRPr/>
          </a:p>
        </p:txBody>
      </p:sp>
      <p:sp>
        <p:nvSpPr>
          <p:cNvPr id="449" name="Google Shape;449;p38"/>
          <p:cNvSpPr txBox="1">
            <a:spLocks noGrp="1"/>
          </p:cNvSpPr>
          <p:nvPr>
            <p:ph type="body" idx="1"/>
          </p:nvPr>
        </p:nvSpPr>
        <p:spPr>
          <a:xfrm>
            <a:off x="228600" y="988225"/>
            <a:ext cx="8515500" cy="4009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400">
                <a:highlight>
                  <a:srgbClr val="D0DEEF"/>
                </a:highlight>
              </a:rPr>
              <a:t>plink --bfile sample_b37fwd_cleaned --chr 22 --make-bed --out sample_b37fwd_cleaned_chr22</a:t>
            </a:r>
            <a:endParaRPr sz="1400">
              <a:highlight>
                <a:srgbClr val="D0DEEF"/>
              </a:highlight>
            </a:endParaRPr>
          </a:p>
          <a:p>
            <a:pPr marL="0" lvl="0" indent="0" algn="l" rtl="0">
              <a:spcBef>
                <a:spcPts val="750"/>
              </a:spcBef>
              <a:spcAft>
                <a:spcPts val="0"/>
              </a:spcAft>
              <a:buNone/>
            </a:pPr>
            <a:r>
              <a:rPr lang="en-US" sz="1400">
                <a:highlight>
                  <a:srgbClr val="D0DEEF"/>
                </a:highlight>
              </a:rPr>
              <a:t>plink --bfile sample_b37fwd_cleaned_chr22 --recode vcf --out sample_b37fwd_cleaned_v_chr22</a:t>
            </a:r>
            <a:endParaRPr sz="1400">
              <a:highlight>
                <a:srgbClr val="D0DEEF"/>
              </a:highlight>
            </a:endParaRPr>
          </a:p>
          <a:p>
            <a:pPr marL="0" lvl="0" indent="0" algn="l" rtl="0">
              <a:spcBef>
                <a:spcPts val="750"/>
              </a:spcBef>
              <a:spcAft>
                <a:spcPts val="0"/>
              </a:spcAft>
              <a:buNone/>
            </a:pPr>
            <a:r>
              <a:rPr lang="en-US" sz="1400">
                <a:highlight>
                  <a:srgbClr val="D0DEEF"/>
                </a:highlight>
              </a:rPr>
              <a:t>vcf-sort sample_b37fwd_cleaned_v_chr22.vcf | bgzip -c &gt; sample_b37fwd_cleaned_v_chr22.vcf.gz</a:t>
            </a:r>
            <a:endParaRPr sz="1400">
              <a:highlight>
                <a:srgbClr val="D0DEEF"/>
              </a:highlight>
            </a:endParaRPr>
          </a:p>
          <a:p>
            <a:pPr marL="0" lvl="0" indent="0" algn="l" rtl="0">
              <a:spcBef>
                <a:spcPts val="750"/>
              </a:spcBef>
              <a:spcAft>
                <a:spcPts val="0"/>
              </a:spcAft>
              <a:buNone/>
            </a:pPr>
            <a:r>
              <a:rPr lang="en-US" sz="1400"/>
              <a:t>Upload to Michigan Imputation Server</a:t>
            </a:r>
            <a:endParaRPr sz="1400"/>
          </a:p>
          <a:p>
            <a:pPr marL="0" lvl="0" indent="0" algn="l" rtl="0">
              <a:spcBef>
                <a:spcPts val="750"/>
              </a:spcBef>
              <a:spcAft>
                <a:spcPts val="0"/>
              </a:spcAft>
              <a:buNone/>
            </a:pPr>
            <a:r>
              <a:rPr lang="en-US" sz="1400">
                <a:highlight>
                  <a:srgbClr val="D0DEEF"/>
                </a:highlight>
              </a:rPr>
              <a:t>7za e chr22.zip</a:t>
            </a:r>
            <a:r>
              <a:rPr lang="en-US" sz="1400">
                <a:highlight>
                  <a:srgbClr val="FFFFFF"/>
                </a:highlight>
              </a:rPr>
              <a:t>  </a:t>
            </a:r>
            <a:r>
              <a:rPr lang="en-US" sz="1400" i="1">
                <a:highlight>
                  <a:srgbClr val="FFFFFF"/>
                </a:highlight>
              </a:rPr>
              <a:t># to get dose.vcf.gz and info files.gz</a:t>
            </a:r>
            <a:endParaRPr sz="1400" i="1">
              <a:highlight>
                <a:srgbClr val="FFFFFF"/>
              </a:highlight>
            </a:endParaRPr>
          </a:p>
          <a:p>
            <a:pPr marL="0" lvl="0" indent="0" algn="l" rtl="0">
              <a:spcBef>
                <a:spcPts val="750"/>
              </a:spcBef>
              <a:spcAft>
                <a:spcPts val="0"/>
              </a:spcAft>
              <a:buNone/>
            </a:pPr>
            <a:endParaRPr sz="1400"/>
          </a:p>
          <a:p>
            <a:pPr marL="0" lvl="0" indent="0" algn="l" rtl="0">
              <a:spcBef>
                <a:spcPts val="750"/>
              </a:spcBef>
              <a:spcAft>
                <a:spcPts val="0"/>
              </a:spcAft>
              <a:buNone/>
            </a:pPr>
            <a:endParaRPr sz="1400"/>
          </a:p>
          <a:p>
            <a:pPr marL="0" lvl="0" indent="0" algn="l" rtl="0">
              <a:spcBef>
                <a:spcPts val="750"/>
              </a:spcBef>
              <a:spcAft>
                <a:spcPts val="0"/>
              </a:spcAft>
              <a:buNone/>
            </a:pPr>
            <a:endParaRPr sz="1400"/>
          </a:p>
          <a:p>
            <a:pPr marL="0" lvl="0" indent="0" algn="l" rtl="0">
              <a:spcBef>
                <a:spcPts val="750"/>
              </a:spcBef>
              <a:spcAft>
                <a:spcPts val="0"/>
              </a:spcAft>
              <a:buNone/>
            </a:pPr>
            <a:endParaRPr sz="1400"/>
          </a:p>
          <a:p>
            <a:pPr marL="0" lvl="0" indent="0" algn="l" rtl="0">
              <a:spcBef>
                <a:spcPts val="750"/>
              </a:spcBef>
              <a:spcAft>
                <a:spcPts val="0"/>
              </a:spcAft>
              <a:buNone/>
            </a:pPr>
            <a:endParaRPr sz="1400"/>
          </a:p>
          <a:p>
            <a:pPr marL="0" lvl="0" indent="0" algn="l" rtl="0">
              <a:spcBef>
                <a:spcPts val="750"/>
              </a:spcBef>
              <a:spcAft>
                <a:spcPts val="0"/>
              </a:spcAft>
              <a:buNone/>
            </a:pPr>
            <a:r>
              <a:rPr lang="en-US" sz="1400"/>
              <a:t>Filter for Rsq threshold, duplicate SNPs (multiallelic)...</a:t>
            </a:r>
            <a:endParaRPr sz="1400"/>
          </a:p>
          <a:p>
            <a:pPr marL="0" lvl="0" indent="0" algn="l" rtl="0">
              <a:spcBef>
                <a:spcPts val="750"/>
              </a:spcBef>
              <a:spcAft>
                <a:spcPts val="0"/>
              </a:spcAft>
              <a:buClr>
                <a:schemeClr val="dk1"/>
              </a:buClr>
              <a:buSzPts val="1100"/>
              <a:buFont typeface="Arial"/>
              <a:buNone/>
            </a:pPr>
            <a:r>
              <a:rPr lang="en-US" sz="1400">
                <a:highlight>
                  <a:srgbClr val="D0DEEF"/>
                </a:highlight>
              </a:rPr>
              <a:t>plink --vcf chr22.dose.vcf.gz --extract chr22.info_6.uniqSNPs --make-bed --out chr22.dose</a:t>
            </a:r>
            <a:endParaRPr sz="1400">
              <a:highlight>
                <a:srgbClr val="D0DEEF"/>
              </a:highlight>
            </a:endParaRPr>
          </a:p>
          <a:p>
            <a:pPr marL="0" lvl="0" indent="0" algn="l" rtl="0">
              <a:spcBef>
                <a:spcPts val="750"/>
              </a:spcBef>
              <a:spcAft>
                <a:spcPts val="0"/>
              </a:spcAft>
              <a:buNone/>
            </a:pPr>
            <a:r>
              <a:rPr lang="en-US" sz="1400"/>
              <a:t>Update sex in PLINK sample file, update SNP IDs</a:t>
            </a:r>
            <a:endParaRPr sz="1400"/>
          </a:p>
          <a:p>
            <a:pPr marL="0" lvl="0" indent="0" algn="l" rtl="0">
              <a:spcBef>
                <a:spcPts val="750"/>
              </a:spcBef>
              <a:spcAft>
                <a:spcPts val="0"/>
              </a:spcAft>
              <a:buNone/>
            </a:pPr>
            <a:r>
              <a:rPr lang="en-US" sz="1400"/>
              <a:t>Post-imputation QC: e.g., MAF, missingness, HWE</a:t>
            </a:r>
            <a:endParaRPr sz="1400"/>
          </a:p>
        </p:txBody>
      </p:sp>
      <p:sp>
        <p:nvSpPr>
          <p:cNvPr id="450" name="Google Shape;450;p38"/>
          <p:cNvSpPr txBox="1">
            <a:spLocks noGrp="1"/>
          </p:cNvSpPr>
          <p:nvPr>
            <p:ph type="sldNum" idx="12"/>
          </p:nvPr>
        </p:nvSpPr>
        <p:spPr>
          <a:xfrm>
            <a:off x="6457950" y="4767263"/>
            <a:ext cx="2057400" cy="273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sp>
        <p:nvSpPr>
          <p:cNvPr id="451" name="Google Shape;451;p38"/>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Imputation</a:t>
            </a:r>
            <a:endParaRPr sz="1500" i="0" u="none" strike="noStrike" cap="none">
              <a:solidFill>
                <a:schemeClr val="lt1"/>
              </a:solidFill>
              <a:latin typeface="Roboto"/>
              <a:ea typeface="Roboto"/>
              <a:cs typeface="Roboto"/>
              <a:sym typeface="Roboto"/>
            </a:endParaRPr>
          </a:p>
        </p:txBody>
      </p:sp>
      <p:pic>
        <p:nvPicPr>
          <p:cNvPr id="452" name="Google Shape;452;p38"/>
          <p:cNvPicPr preferRelativeResize="0"/>
          <p:nvPr/>
        </p:nvPicPr>
        <p:blipFill rotWithShape="1">
          <a:blip r:embed="rId3">
            <a:alphaModFix/>
          </a:blip>
          <a:srcRect b="86078"/>
          <a:stretch/>
        </p:blipFill>
        <p:spPr>
          <a:xfrm>
            <a:off x="6332600" y="-21600"/>
            <a:ext cx="2811400" cy="994199"/>
          </a:xfrm>
          <a:prstGeom prst="rect">
            <a:avLst/>
          </a:prstGeom>
          <a:noFill/>
          <a:ln>
            <a:noFill/>
          </a:ln>
        </p:spPr>
      </p:pic>
      <p:sp>
        <p:nvSpPr>
          <p:cNvPr id="453" name="Google Shape;453;p38"/>
          <p:cNvSpPr txBox="1"/>
          <p:nvPr/>
        </p:nvSpPr>
        <p:spPr>
          <a:xfrm>
            <a:off x="299198" y="2648869"/>
            <a:ext cx="8514295" cy="1183500"/>
          </a:xfrm>
          <a:prstGeom prst="rect">
            <a:avLst/>
          </a:prstGeom>
          <a:solidFill>
            <a:srgbClr val="FFE59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dirty="0" err="1"/>
              <a:t>gzip</a:t>
            </a:r>
            <a:r>
              <a:rPr lang="en-US" sz="1000" dirty="0"/>
              <a:t> -cd chr22.info.gz | head -20</a:t>
            </a:r>
            <a:endParaRPr sz="1000" dirty="0"/>
          </a:p>
          <a:p>
            <a:pPr marL="0" lvl="0" indent="0" algn="l" rtl="0">
              <a:spcBef>
                <a:spcPts val="0"/>
              </a:spcBef>
              <a:spcAft>
                <a:spcPts val="0"/>
              </a:spcAft>
              <a:buNone/>
            </a:pPr>
            <a:r>
              <a:rPr lang="en-US" sz="1000" dirty="0"/>
              <a:t>SNP 	REF(0)  ALT(1)  </a:t>
            </a:r>
            <a:r>
              <a:rPr lang="en-US" sz="1000" dirty="0" err="1"/>
              <a:t>ALT_Frq</a:t>
            </a:r>
            <a:r>
              <a:rPr lang="en-US" sz="1000" dirty="0"/>
              <a:t> MAF 	</a:t>
            </a:r>
            <a:r>
              <a:rPr lang="en-US" sz="1000" dirty="0" err="1"/>
              <a:t>AvgCall</a:t>
            </a:r>
            <a:r>
              <a:rPr lang="en-US" sz="1000" dirty="0"/>
              <a:t> </a:t>
            </a:r>
            <a:r>
              <a:rPr lang="en-US" sz="1000" dirty="0" err="1"/>
              <a:t>Rsq</a:t>
            </a:r>
            <a:r>
              <a:rPr lang="en-US" sz="1000" dirty="0"/>
              <a:t> 	Genotyped   	</a:t>
            </a:r>
            <a:r>
              <a:rPr lang="en-US" sz="1000" dirty="0" err="1"/>
              <a:t>LooRsq</a:t>
            </a:r>
            <a:r>
              <a:rPr lang="en-US" sz="1000" dirty="0"/>
              <a:t>  </a:t>
            </a:r>
            <a:r>
              <a:rPr lang="en-US" sz="1000" dirty="0" err="1"/>
              <a:t>EmpR</a:t>
            </a:r>
            <a:r>
              <a:rPr lang="en-US" sz="1000" dirty="0"/>
              <a:t>	</a:t>
            </a:r>
            <a:r>
              <a:rPr lang="en-US" sz="1000" dirty="0" err="1"/>
              <a:t>EmpRsq</a:t>
            </a:r>
            <a:r>
              <a:rPr lang="en-US" sz="1000" dirty="0"/>
              <a:t>  Dose0   Dose1</a:t>
            </a:r>
            <a:endParaRPr sz="1000" dirty="0"/>
          </a:p>
          <a:p>
            <a:pPr marL="0" lvl="0" indent="0" algn="l" rtl="0">
              <a:spcBef>
                <a:spcPts val="0"/>
              </a:spcBef>
              <a:spcAft>
                <a:spcPts val="0"/>
              </a:spcAft>
              <a:buNone/>
            </a:pPr>
            <a:r>
              <a:rPr lang="en-US" sz="1000" dirty="0"/>
              <a:t>22:16050115 	G   	A   	0.00639 0.00639 0.99361 0.00000 Imputed -   	-   	-   	-   	-</a:t>
            </a:r>
            <a:endParaRPr sz="1000" dirty="0"/>
          </a:p>
          <a:p>
            <a:pPr marL="0" lvl="0" indent="0" algn="l" rtl="0">
              <a:spcBef>
                <a:spcPts val="0"/>
              </a:spcBef>
              <a:spcAft>
                <a:spcPts val="0"/>
              </a:spcAft>
              <a:buNone/>
            </a:pPr>
            <a:r>
              <a:rPr lang="en-US" sz="1000" dirty="0"/>
              <a:t>22:16050213 	C   	T   	0.00759 0.00759 0.99241 0.00000 Imputed -   	-   	-   	-   	-</a:t>
            </a:r>
            <a:endParaRPr sz="1000" dirty="0"/>
          </a:p>
          <a:p>
            <a:pPr marL="0" lvl="0" indent="0" algn="l" rtl="0">
              <a:spcBef>
                <a:spcPts val="0"/>
              </a:spcBef>
              <a:spcAft>
                <a:spcPts val="0"/>
              </a:spcAft>
              <a:buNone/>
            </a:pPr>
            <a:r>
              <a:rPr lang="en-US" sz="1000" dirty="0"/>
              <a:t>22:16050568 	C   	A   	0.00040 0.00040 0.99960 0.00000 Imputed -   	-   	-   	-   	-</a:t>
            </a:r>
            <a:endParaRPr sz="1000" dirty="0"/>
          </a:p>
          <a:p>
            <a:pPr marL="0" lvl="0" indent="0" algn="l" rtl="0">
              <a:spcBef>
                <a:spcPts val="0"/>
              </a:spcBef>
              <a:spcAft>
                <a:spcPts val="0"/>
              </a:spcAft>
              <a:buNone/>
            </a:pPr>
            <a:r>
              <a:rPr lang="en-US" sz="1000" dirty="0"/>
              <a:t>22:16050607 	G   	A   	0.00100 0.00100 0.99900 0.00000 Imputed -   	-   	-   	-   	-</a:t>
            </a:r>
            <a:endParaRPr sz="1000" dirty="0"/>
          </a:p>
          <a:p>
            <a:pPr marL="0" lvl="0" indent="0" algn="l" rtl="0">
              <a:spcBef>
                <a:spcPts val="0"/>
              </a:spcBef>
              <a:spcAft>
                <a:spcPts val="0"/>
              </a:spcAft>
              <a:buNone/>
            </a:pPr>
            <a:endParaRPr sz="1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39"/>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Using Summary Statistics</a:t>
            </a:r>
            <a:endParaRPr sz="1500" i="0" u="none" strike="noStrike" cap="none">
              <a:solidFill>
                <a:schemeClr val="lt1"/>
              </a:solidFill>
              <a:latin typeface="Roboto"/>
              <a:ea typeface="Roboto"/>
              <a:cs typeface="Roboto"/>
              <a:sym typeface="Roboto"/>
            </a:endParaRPr>
          </a:p>
        </p:txBody>
      </p:sp>
      <p:sp>
        <p:nvSpPr>
          <p:cNvPr id="460" name="Google Shape;460;p39"/>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9"/>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27</a:t>
            </a:fld>
            <a:endParaRPr sz="1300" b="1">
              <a:solidFill>
                <a:srgbClr val="FFFFFF"/>
              </a:solidFill>
              <a:latin typeface="Roboto"/>
              <a:ea typeface="Roboto"/>
              <a:cs typeface="Roboto"/>
              <a:sym typeface="Roboto"/>
            </a:endParaRPr>
          </a:p>
        </p:txBody>
      </p:sp>
      <p:sp>
        <p:nvSpPr>
          <p:cNvPr id="462" name="Google Shape;462;p39"/>
          <p:cNvSpPr/>
          <p:nvPr/>
        </p:nvSpPr>
        <p:spPr>
          <a:xfrm>
            <a:off x="260425" y="399950"/>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Association results </a:t>
            </a:r>
            <a:r>
              <a:rPr lang="en-US" sz="1200">
                <a:latin typeface="Roboto"/>
                <a:ea typeface="Roboto"/>
                <a:cs typeface="Roboto"/>
                <a:sym typeface="Roboto"/>
              </a:rPr>
              <a:t>(e.g., rem.assoc.logistic)</a:t>
            </a:r>
            <a:endParaRPr sz="1200">
              <a:latin typeface="Roboto"/>
              <a:ea typeface="Roboto"/>
              <a:cs typeface="Roboto"/>
              <a:sym typeface="Roboto"/>
            </a:endParaRPr>
          </a:p>
        </p:txBody>
      </p:sp>
      <p:pic>
        <p:nvPicPr>
          <p:cNvPr id="463" name="Google Shape;463;p39"/>
          <p:cNvPicPr preferRelativeResize="0"/>
          <p:nvPr/>
        </p:nvPicPr>
        <p:blipFill rotWithShape="1">
          <a:blip r:embed="rId3">
            <a:alphaModFix/>
          </a:blip>
          <a:srcRect l="7893" t="1293" b="1468"/>
          <a:stretch/>
        </p:blipFill>
        <p:spPr>
          <a:xfrm>
            <a:off x="260425" y="877850"/>
            <a:ext cx="8603400" cy="356618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pic>
        <p:nvPicPr>
          <p:cNvPr id="469" name="Google Shape;469;p40"/>
          <p:cNvPicPr preferRelativeResize="0"/>
          <p:nvPr/>
        </p:nvPicPr>
        <p:blipFill rotWithShape="1">
          <a:blip r:embed="rId3">
            <a:alphaModFix/>
          </a:blip>
          <a:srcRect l="538" t="8159" r="1489" b="5589"/>
          <a:stretch/>
        </p:blipFill>
        <p:spPr>
          <a:xfrm>
            <a:off x="0" y="359400"/>
            <a:ext cx="9144000" cy="4528537"/>
          </a:xfrm>
          <a:prstGeom prst="rect">
            <a:avLst/>
          </a:prstGeom>
          <a:noFill/>
          <a:ln>
            <a:noFill/>
          </a:ln>
        </p:spPr>
      </p:pic>
      <p:sp>
        <p:nvSpPr>
          <p:cNvPr id="470" name="Google Shape;470;p40"/>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FUMA (Watanabe </a:t>
            </a:r>
            <a:r>
              <a:rPr lang="en-US" sz="1500" i="1">
                <a:solidFill>
                  <a:schemeClr val="lt1"/>
                </a:solidFill>
                <a:latin typeface="Roboto"/>
                <a:ea typeface="Roboto"/>
                <a:cs typeface="Roboto"/>
                <a:sym typeface="Roboto"/>
              </a:rPr>
              <a:t>et al</a:t>
            </a:r>
            <a:r>
              <a:rPr lang="en-US" sz="1500">
                <a:solidFill>
                  <a:schemeClr val="lt1"/>
                </a:solidFill>
                <a:latin typeface="Roboto"/>
                <a:ea typeface="Roboto"/>
                <a:cs typeface="Roboto"/>
                <a:sym typeface="Roboto"/>
              </a:rPr>
              <a:t>., 2017) </a:t>
            </a:r>
            <a:endParaRPr sz="1500" i="0" u="none" strike="noStrike" cap="none">
              <a:solidFill>
                <a:schemeClr val="lt1"/>
              </a:solidFill>
              <a:latin typeface="Roboto"/>
              <a:ea typeface="Roboto"/>
              <a:cs typeface="Roboto"/>
              <a:sym typeface="Roboto"/>
            </a:endParaRPr>
          </a:p>
        </p:txBody>
      </p:sp>
      <p:sp>
        <p:nvSpPr>
          <p:cNvPr id="471" name="Google Shape;471;p40"/>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0"/>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28</a:t>
            </a:fld>
            <a:endParaRPr sz="1300" b="1">
              <a:solidFill>
                <a:srgbClr val="FFFFFF"/>
              </a:solidFill>
              <a:latin typeface="Roboto"/>
              <a:ea typeface="Roboto"/>
              <a:cs typeface="Roboto"/>
              <a:sym typeface="Roboto"/>
            </a:endParaRPr>
          </a:p>
        </p:txBody>
      </p:sp>
      <p:grpSp>
        <p:nvGrpSpPr>
          <p:cNvPr id="473" name="Google Shape;473;p40"/>
          <p:cNvGrpSpPr/>
          <p:nvPr/>
        </p:nvGrpSpPr>
        <p:grpSpPr>
          <a:xfrm>
            <a:off x="6506300" y="678474"/>
            <a:ext cx="2364300" cy="1781626"/>
            <a:chOff x="6506300" y="678474"/>
            <a:chExt cx="2364300" cy="1781626"/>
          </a:xfrm>
        </p:grpSpPr>
        <p:sp>
          <p:nvSpPr>
            <p:cNvPr id="474" name="Google Shape;474;p40"/>
            <p:cNvSpPr/>
            <p:nvPr/>
          </p:nvSpPr>
          <p:spPr>
            <a:xfrm>
              <a:off x="6828500" y="1902100"/>
              <a:ext cx="2042100" cy="558000"/>
            </a:xfrm>
            <a:prstGeom prst="roundRect">
              <a:avLst>
                <a:gd name="adj" fmla="val 16667"/>
              </a:avLst>
            </a:prstGeom>
            <a:solidFill>
              <a:srgbClr val="C9DAF8"/>
            </a:solidFill>
            <a:ln w="9525" cap="flat" cmpd="sng">
              <a:solidFill>
                <a:srgbClr val="4A86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latin typeface="Roboto"/>
                  <a:ea typeface="Roboto"/>
                  <a:cs typeface="Roboto"/>
                  <a:sym typeface="Roboto"/>
                </a:rPr>
                <a:t>From SNP annotation to gene annotation</a:t>
              </a:r>
              <a:endParaRPr sz="1200">
                <a:latin typeface="Roboto"/>
                <a:ea typeface="Roboto"/>
                <a:cs typeface="Roboto"/>
                <a:sym typeface="Roboto"/>
              </a:endParaRPr>
            </a:p>
          </p:txBody>
        </p:sp>
        <p:grpSp>
          <p:nvGrpSpPr>
            <p:cNvPr id="475" name="Google Shape;475;p40"/>
            <p:cNvGrpSpPr/>
            <p:nvPr/>
          </p:nvGrpSpPr>
          <p:grpSpPr>
            <a:xfrm>
              <a:off x="6506300" y="678474"/>
              <a:ext cx="322200" cy="1523750"/>
              <a:chOff x="6506300" y="678474"/>
              <a:chExt cx="322200" cy="1523750"/>
            </a:xfrm>
          </p:grpSpPr>
          <p:cxnSp>
            <p:nvCxnSpPr>
              <p:cNvPr id="476" name="Google Shape;476;p40"/>
              <p:cNvCxnSpPr/>
              <p:nvPr/>
            </p:nvCxnSpPr>
            <p:spPr>
              <a:xfrm>
                <a:off x="6510125" y="678474"/>
                <a:ext cx="0" cy="1521900"/>
              </a:xfrm>
              <a:prstGeom prst="straightConnector1">
                <a:avLst/>
              </a:prstGeom>
              <a:noFill/>
              <a:ln w="19050" cap="flat" cmpd="sng">
                <a:solidFill>
                  <a:srgbClr val="4A86E8"/>
                </a:solidFill>
                <a:prstDash val="solid"/>
                <a:round/>
                <a:headEnd type="none" w="med" len="med"/>
                <a:tailEnd type="none" w="med" len="med"/>
              </a:ln>
            </p:spPr>
          </p:cxnSp>
          <p:cxnSp>
            <p:nvCxnSpPr>
              <p:cNvPr id="477" name="Google Shape;477;p40"/>
              <p:cNvCxnSpPr/>
              <p:nvPr/>
            </p:nvCxnSpPr>
            <p:spPr>
              <a:xfrm rot="10800000" flipH="1">
                <a:off x="6506300" y="2190824"/>
                <a:ext cx="322200" cy="11400"/>
              </a:xfrm>
              <a:prstGeom prst="straightConnector1">
                <a:avLst/>
              </a:prstGeom>
              <a:noFill/>
              <a:ln w="19050" cap="flat" cmpd="sng">
                <a:solidFill>
                  <a:srgbClr val="4A86E8"/>
                </a:solidFill>
                <a:prstDash val="solid"/>
                <a:round/>
                <a:headEnd type="none" w="med" len="med"/>
                <a:tailEnd type="triangle" w="med" len="med"/>
              </a:ln>
            </p:spPr>
          </p:cxnSp>
        </p:grpSp>
      </p:grpSp>
      <p:grpSp>
        <p:nvGrpSpPr>
          <p:cNvPr id="478" name="Google Shape;478;p40"/>
          <p:cNvGrpSpPr/>
          <p:nvPr/>
        </p:nvGrpSpPr>
        <p:grpSpPr>
          <a:xfrm>
            <a:off x="5939100" y="678750"/>
            <a:ext cx="2364300" cy="796225"/>
            <a:chOff x="5939100" y="678750"/>
            <a:chExt cx="2364300" cy="796225"/>
          </a:xfrm>
        </p:grpSpPr>
        <p:sp>
          <p:nvSpPr>
            <p:cNvPr id="479" name="Google Shape;479;p40"/>
            <p:cNvSpPr/>
            <p:nvPr/>
          </p:nvSpPr>
          <p:spPr>
            <a:xfrm>
              <a:off x="6261300" y="916975"/>
              <a:ext cx="2042100" cy="558000"/>
            </a:xfrm>
            <a:prstGeom prst="roundRect">
              <a:avLst>
                <a:gd name="adj" fmla="val 16667"/>
              </a:avLst>
            </a:prstGeom>
            <a:solidFill>
              <a:srgbClr val="C9DAF8"/>
            </a:solidFill>
            <a:ln w="9525" cap="flat" cmpd="sng">
              <a:solidFill>
                <a:srgbClr val="4A86E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US" sz="1200">
                  <a:latin typeface="Roboto"/>
                  <a:ea typeface="Roboto"/>
                  <a:cs typeface="Roboto"/>
                  <a:sym typeface="Roboto"/>
                </a:rPr>
                <a:t>From summary statistics to SNP annotation</a:t>
              </a:r>
              <a:endParaRPr sz="1200">
                <a:latin typeface="Roboto"/>
                <a:ea typeface="Roboto"/>
                <a:cs typeface="Roboto"/>
                <a:sym typeface="Roboto"/>
              </a:endParaRPr>
            </a:p>
          </p:txBody>
        </p:sp>
        <p:cxnSp>
          <p:nvCxnSpPr>
            <p:cNvPr id="480" name="Google Shape;480;p40"/>
            <p:cNvCxnSpPr/>
            <p:nvPr/>
          </p:nvCxnSpPr>
          <p:spPr>
            <a:xfrm>
              <a:off x="5942925" y="678750"/>
              <a:ext cx="0" cy="520500"/>
            </a:xfrm>
            <a:prstGeom prst="straightConnector1">
              <a:avLst/>
            </a:prstGeom>
            <a:noFill/>
            <a:ln w="19050" cap="flat" cmpd="sng">
              <a:solidFill>
                <a:srgbClr val="4A86E8"/>
              </a:solidFill>
              <a:prstDash val="solid"/>
              <a:round/>
              <a:headEnd type="none" w="med" len="med"/>
              <a:tailEnd type="none" w="med" len="med"/>
            </a:ln>
          </p:spPr>
        </p:cxnSp>
        <p:cxnSp>
          <p:nvCxnSpPr>
            <p:cNvPr id="481" name="Google Shape;481;p40"/>
            <p:cNvCxnSpPr>
              <a:endCxn id="479" idx="1"/>
            </p:cNvCxnSpPr>
            <p:nvPr/>
          </p:nvCxnSpPr>
          <p:spPr>
            <a:xfrm rot="10800000" flipH="1">
              <a:off x="5939100" y="1195975"/>
              <a:ext cx="322200" cy="3900"/>
            </a:xfrm>
            <a:prstGeom prst="straightConnector1">
              <a:avLst/>
            </a:prstGeom>
            <a:noFill/>
            <a:ln w="19050" cap="flat" cmpd="sng">
              <a:solidFill>
                <a:srgbClr val="4A86E8"/>
              </a:solidFill>
              <a:prstDash val="solid"/>
              <a:round/>
              <a:headEnd type="none" w="med" len="med"/>
              <a:tailEnd type="triangle" w="med" len="med"/>
            </a:ln>
          </p:spPr>
        </p:cxn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41"/>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FUMA workflow</a:t>
            </a:r>
            <a:endParaRPr sz="1500" i="0" u="none" strike="noStrike" cap="none">
              <a:solidFill>
                <a:schemeClr val="lt1"/>
              </a:solidFill>
              <a:latin typeface="Roboto"/>
              <a:ea typeface="Roboto"/>
              <a:cs typeface="Roboto"/>
              <a:sym typeface="Roboto"/>
            </a:endParaRPr>
          </a:p>
        </p:txBody>
      </p:sp>
      <p:sp>
        <p:nvSpPr>
          <p:cNvPr id="488" name="Google Shape;488;p41"/>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1"/>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29</a:t>
            </a:fld>
            <a:endParaRPr sz="1300" b="1">
              <a:solidFill>
                <a:srgbClr val="FFFFFF"/>
              </a:solidFill>
              <a:latin typeface="Roboto"/>
              <a:ea typeface="Roboto"/>
              <a:cs typeface="Roboto"/>
              <a:sym typeface="Roboto"/>
            </a:endParaRPr>
          </a:p>
        </p:txBody>
      </p:sp>
      <p:pic>
        <p:nvPicPr>
          <p:cNvPr id="490" name="Google Shape;490;p41"/>
          <p:cNvPicPr preferRelativeResize="0"/>
          <p:nvPr/>
        </p:nvPicPr>
        <p:blipFill rotWithShape="1">
          <a:blip r:embed="rId3">
            <a:alphaModFix/>
          </a:blip>
          <a:srcRect b="49962"/>
          <a:stretch/>
        </p:blipFill>
        <p:spPr>
          <a:xfrm>
            <a:off x="181964" y="517401"/>
            <a:ext cx="3937250" cy="2279449"/>
          </a:xfrm>
          <a:prstGeom prst="rect">
            <a:avLst/>
          </a:prstGeom>
          <a:noFill/>
          <a:ln>
            <a:noFill/>
          </a:ln>
        </p:spPr>
      </p:pic>
      <p:grpSp>
        <p:nvGrpSpPr>
          <p:cNvPr id="491" name="Google Shape;491;p41"/>
          <p:cNvGrpSpPr/>
          <p:nvPr/>
        </p:nvGrpSpPr>
        <p:grpSpPr>
          <a:xfrm>
            <a:off x="4148775" y="767375"/>
            <a:ext cx="4803275" cy="1732800"/>
            <a:chOff x="4148775" y="767375"/>
            <a:chExt cx="4803275" cy="1732800"/>
          </a:xfrm>
        </p:grpSpPr>
        <p:cxnSp>
          <p:nvCxnSpPr>
            <p:cNvPr id="492" name="Google Shape;492;p41"/>
            <p:cNvCxnSpPr/>
            <p:nvPr/>
          </p:nvCxnSpPr>
          <p:spPr>
            <a:xfrm>
              <a:off x="4148775" y="776800"/>
              <a:ext cx="165900" cy="0"/>
            </a:xfrm>
            <a:prstGeom prst="straightConnector1">
              <a:avLst/>
            </a:prstGeom>
            <a:noFill/>
            <a:ln w="9525" cap="flat" cmpd="sng">
              <a:solidFill>
                <a:srgbClr val="CCCCCC"/>
              </a:solidFill>
              <a:prstDash val="solid"/>
              <a:round/>
              <a:headEnd type="none" w="med" len="med"/>
              <a:tailEnd type="none" w="med" len="med"/>
            </a:ln>
          </p:spPr>
        </p:cxnSp>
        <p:cxnSp>
          <p:nvCxnSpPr>
            <p:cNvPr id="493" name="Google Shape;493;p41"/>
            <p:cNvCxnSpPr/>
            <p:nvPr/>
          </p:nvCxnSpPr>
          <p:spPr>
            <a:xfrm>
              <a:off x="4148775" y="2490350"/>
              <a:ext cx="165900" cy="0"/>
            </a:xfrm>
            <a:prstGeom prst="straightConnector1">
              <a:avLst/>
            </a:prstGeom>
            <a:noFill/>
            <a:ln w="9525" cap="flat" cmpd="sng">
              <a:solidFill>
                <a:srgbClr val="CCCCCC"/>
              </a:solidFill>
              <a:prstDash val="solid"/>
              <a:round/>
              <a:headEnd type="none" w="med" len="med"/>
              <a:tailEnd type="none" w="med" len="med"/>
            </a:ln>
          </p:spPr>
        </p:cxnSp>
        <p:cxnSp>
          <p:nvCxnSpPr>
            <p:cNvPr id="494" name="Google Shape;494;p41"/>
            <p:cNvCxnSpPr/>
            <p:nvPr/>
          </p:nvCxnSpPr>
          <p:spPr>
            <a:xfrm>
              <a:off x="4314675" y="767375"/>
              <a:ext cx="0" cy="1732800"/>
            </a:xfrm>
            <a:prstGeom prst="straightConnector1">
              <a:avLst/>
            </a:prstGeom>
            <a:noFill/>
            <a:ln w="9525" cap="flat" cmpd="sng">
              <a:solidFill>
                <a:srgbClr val="CCCCCC"/>
              </a:solidFill>
              <a:prstDash val="solid"/>
              <a:round/>
              <a:headEnd type="none" w="med" len="med"/>
              <a:tailEnd type="none" w="med" len="med"/>
            </a:ln>
          </p:spPr>
        </p:cxnSp>
        <p:sp>
          <p:nvSpPr>
            <p:cNvPr id="495" name="Google Shape;495;p41"/>
            <p:cNvSpPr/>
            <p:nvPr/>
          </p:nvSpPr>
          <p:spPr>
            <a:xfrm>
              <a:off x="4431050" y="776800"/>
              <a:ext cx="45210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SNP ANNOTATION</a:t>
              </a:r>
              <a:endParaRPr sz="1200" b="1">
                <a:latin typeface="Roboto"/>
                <a:ea typeface="Roboto"/>
                <a:cs typeface="Roboto"/>
                <a:sym typeface="Roboto"/>
              </a:endParaRPr>
            </a:p>
          </p:txBody>
        </p:sp>
        <p:sp>
          <p:nvSpPr>
            <p:cNvPr id="496" name="Google Shape;496;p41"/>
            <p:cNvSpPr txBox="1"/>
            <p:nvPr/>
          </p:nvSpPr>
          <p:spPr>
            <a:xfrm>
              <a:off x="4431050" y="1148850"/>
              <a:ext cx="4515900" cy="1143900"/>
            </a:xfrm>
            <a:prstGeom prst="rect">
              <a:avLst/>
            </a:prstGeom>
            <a:noFill/>
            <a:ln>
              <a:noFill/>
            </a:ln>
          </p:spPr>
          <p:txBody>
            <a:bodyPr spcFirstLastPara="1" wrap="square" lIns="91425" tIns="91425" rIns="91425" bIns="91425" anchor="ctr" anchorCtr="0">
              <a:noAutofit/>
            </a:bodyPr>
            <a:lstStyle/>
            <a:p>
              <a:pPr marL="228600" lvl="0" indent="-133350" algn="l" rtl="0">
                <a:spcBef>
                  <a:spcPts val="300"/>
                </a:spcBef>
                <a:spcAft>
                  <a:spcPts val="0"/>
                </a:spcAft>
                <a:buSzPts val="1200"/>
                <a:buFont typeface="Roboto"/>
                <a:buChar char="→"/>
              </a:pPr>
              <a:r>
                <a:rPr lang="en-US" sz="1200">
                  <a:latin typeface="Roboto"/>
                  <a:ea typeface="Roboto"/>
                  <a:cs typeface="Roboto"/>
                  <a:sym typeface="Roboto"/>
                </a:rPr>
                <a:t>Experimental function (ANNOVAR)</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Predicted function (CADD)</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Chromatin states + regulatory elements (RegulomeDB)</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Gene mapping (position)</a:t>
              </a:r>
              <a:endParaRPr sz="1200">
                <a:latin typeface="Roboto"/>
                <a:ea typeface="Roboto"/>
                <a:cs typeface="Roboto"/>
                <a:sym typeface="Roboto"/>
              </a:endParaRPr>
            </a:p>
            <a:p>
              <a:pPr marL="228600" lvl="0" indent="-133350" algn="l" rtl="0">
                <a:spcBef>
                  <a:spcPts val="300"/>
                </a:spcBef>
                <a:spcAft>
                  <a:spcPts val="300"/>
                </a:spcAft>
                <a:buSzPts val="1200"/>
                <a:buFont typeface="Roboto"/>
                <a:buChar char="→"/>
              </a:pPr>
              <a:r>
                <a:rPr lang="en-US" sz="1200">
                  <a:latin typeface="Roboto"/>
                  <a:ea typeface="Roboto"/>
                  <a:cs typeface="Roboto"/>
                  <a:sym typeface="Roboto"/>
                </a:rPr>
                <a:t>eQTLs (experimental)</a:t>
              </a:r>
              <a:endParaRPr sz="1200">
                <a:latin typeface="Roboto"/>
                <a:ea typeface="Roboto"/>
                <a:cs typeface="Roboto"/>
                <a:sym typeface="Roboto"/>
              </a:endParaRPr>
            </a:p>
          </p:txBody>
        </p:sp>
      </p:grpSp>
      <p:grpSp>
        <p:nvGrpSpPr>
          <p:cNvPr id="497" name="Google Shape;497;p41"/>
          <p:cNvGrpSpPr/>
          <p:nvPr/>
        </p:nvGrpSpPr>
        <p:grpSpPr>
          <a:xfrm>
            <a:off x="181975" y="2571750"/>
            <a:ext cx="8770075" cy="2474026"/>
            <a:chOff x="181975" y="2571750"/>
            <a:chExt cx="8770075" cy="2474026"/>
          </a:xfrm>
        </p:grpSpPr>
        <p:grpSp>
          <p:nvGrpSpPr>
            <p:cNvPr id="498" name="Google Shape;498;p41"/>
            <p:cNvGrpSpPr/>
            <p:nvPr/>
          </p:nvGrpSpPr>
          <p:grpSpPr>
            <a:xfrm>
              <a:off x="4148775" y="2571750"/>
              <a:ext cx="165900" cy="2337900"/>
              <a:chOff x="4148775" y="2571750"/>
              <a:chExt cx="165900" cy="2337900"/>
            </a:xfrm>
          </p:grpSpPr>
          <p:cxnSp>
            <p:nvCxnSpPr>
              <p:cNvPr id="499" name="Google Shape;499;p41"/>
              <p:cNvCxnSpPr/>
              <p:nvPr/>
            </p:nvCxnSpPr>
            <p:spPr>
              <a:xfrm>
                <a:off x="4148775" y="2584467"/>
                <a:ext cx="165900" cy="0"/>
              </a:xfrm>
              <a:prstGeom prst="straightConnector1">
                <a:avLst/>
              </a:prstGeom>
              <a:noFill/>
              <a:ln w="9525" cap="flat" cmpd="sng">
                <a:solidFill>
                  <a:srgbClr val="CCCCCC"/>
                </a:solidFill>
                <a:prstDash val="solid"/>
                <a:round/>
                <a:headEnd type="none" w="med" len="med"/>
                <a:tailEnd type="none" w="med" len="med"/>
              </a:ln>
            </p:spPr>
          </p:cxnSp>
          <p:cxnSp>
            <p:nvCxnSpPr>
              <p:cNvPr id="500" name="Google Shape;500;p41"/>
              <p:cNvCxnSpPr/>
              <p:nvPr/>
            </p:nvCxnSpPr>
            <p:spPr>
              <a:xfrm>
                <a:off x="4148775" y="4896444"/>
                <a:ext cx="165900" cy="0"/>
              </a:xfrm>
              <a:prstGeom prst="straightConnector1">
                <a:avLst/>
              </a:prstGeom>
              <a:noFill/>
              <a:ln w="9525" cap="flat" cmpd="sng">
                <a:solidFill>
                  <a:srgbClr val="CCCCCC"/>
                </a:solidFill>
                <a:prstDash val="solid"/>
                <a:round/>
                <a:headEnd type="none" w="med" len="med"/>
                <a:tailEnd type="none" w="med" len="med"/>
              </a:ln>
            </p:spPr>
          </p:cxnSp>
          <p:cxnSp>
            <p:nvCxnSpPr>
              <p:cNvPr id="501" name="Google Shape;501;p41"/>
              <p:cNvCxnSpPr/>
              <p:nvPr/>
            </p:nvCxnSpPr>
            <p:spPr>
              <a:xfrm>
                <a:off x="4314675" y="2571750"/>
                <a:ext cx="0" cy="2337900"/>
              </a:xfrm>
              <a:prstGeom prst="straightConnector1">
                <a:avLst/>
              </a:prstGeom>
              <a:noFill/>
              <a:ln w="9525" cap="flat" cmpd="sng">
                <a:solidFill>
                  <a:srgbClr val="CCCCCC"/>
                </a:solidFill>
                <a:prstDash val="solid"/>
                <a:round/>
                <a:headEnd type="none" w="med" len="med"/>
                <a:tailEnd type="none" w="med" len="med"/>
              </a:ln>
            </p:spPr>
          </p:cxnSp>
        </p:grpSp>
        <p:sp>
          <p:nvSpPr>
            <p:cNvPr id="502" name="Google Shape;502;p41"/>
            <p:cNvSpPr/>
            <p:nvPr/>
          </p:nvSpPr>
          <p:spPr>
            <a:xfrm>
              <a:off x="4431050" y="2571750"/>
              <a:ext cx="45210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GENE ANNOTATION</a:t>
              </a:r>
              <a:endParaRPr sz="1200" b="1">
                <a:latin typeface="Roboto"/>
                <a:ea typeface="Roboto"/>
                <a:cs typeface="Roboto"/>
                <a:sym typeface="Roboto"/>
              </a:endParaRPr>
            </a:p>
          </p:txBody>
        </p:sp>
        <p:sp>
          <p:nvSpPr>
            <p:cNvPr id="503" name="Google Shape;503;p41"/>
            <p:cNvSpPr txBox="1"/>
            <p:nvPr/>
          </p:nvSpPr>
          <p:spPr>
            <a:xfrm>
              <a:off x="4431050" y="2943800"/>
              <a:ext cx="4515900" cy="902400"/>
            </a:xfrm>
            <a:prstGeom prst="rect">
              <a:avLst/>
            </a:prstGeom>
            <a:noFill/>
            <a:ln>
              <a:noFill/>
            </a:ln>
          </p:spPr>
          <p:txBody>
            <a:bodyPr spcFirstLastPara="1" wrap="square" lIns="91425" tIns="91425" rIns="91425" bIns="91425" anchor="ctr" anchorCtr="0">
              <a:noAutofit/>
            </a:bodyPr>
            <a:lstStyle/>
            <a:p>
              <a:pPr marL="228600" lvl="0" indent="-133350" algn="l" rtl="0">
                <a:spcBef>
                  <a:spcPts val="300"/>
                </a:spcBef>
                <a:spcAft>
                  <a:spcPts val="0"/>
                </a:spcAft>
                <a:buSzPts val="1200"/>
                <a:buFont typeface="Roboto"/>
                <a:buChar char="→"/>
              </a:pPr>
              <a:r>
                <a:rPr lang="en-US" sz="1200">
                  <a:latin typeface="Roboto"/>
                  <a:ea typeface="Roboto"/>
                  <a:cs typeface="Roboto"/>
                  <a:sym typeface="Roboto"/>
                </a:rPr>
                <a:t>Expression levels</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Differential tissue expression (e.g., GTEx)</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Gene-set enrichment (MSigDB)</a:t>
              </a:r>
              <a:endParaRPr sz="1200">
                <a:latin typeface="Roboto"/>
                <a:ea typeface="Roboto"/>
                <a:cs typeface="Roboto"/>
                <a:sym typeface="Roboto"/>
              </a:endParaRPr>
            </a:p>
            <a:p>
              <a:pPr marL="228600" lvl="0" indent="-133350" algn="l" rtl="0">
                <a:spcBef>
                  <a:spcPts val="300"/>
                </a:spcBef>
                <a:spcAft>
                  <a:spcPts val="300"/>
                </a:spcAft>
                <a:buSzPts val="1200"/>
                <a:buFont typeface="Roboto"/>
                <a:buChar char="→"/>
              </a:pPr>
              <a:r>
                <a:rPr lang="en-US" sz="1200">
                  <a:latin typeface="Roboto"/>
                  <a:ea typeface="Roboto"/>
                  <a:cs typeface="Roboto"/>
                  <a:sym typeface="Roboto"/>
                </a:rPr>
                <a:t>Functional information (e.g., drug targets: DrugBank)</a:t>
              </a:r>
              <a:endParaRPr sz="1200">
                <a:latin typeface="Roboto"/>
                <a:ea typeface="Roboto"/>
                <a:cs typeface="Roboto"/>
                <a:sym typeface="Roboto"/>
              </a:endParaRPr>
            </a:p>
          </p:txBody>
        </p:sp>
        <p:pic>
          <p:nvPicPr>
            <p:cNvPr id="504" name="Google Shape;504;p41"/>
            <p:cNvPicPr preferRelativeResize="0"/>
            <p:nvPr/>
          </p:nvPicPr>
          <p:blipFill rotWithShape="1">
            <a:blip r:embed="rId3">
              <a:alphaModFix/>
            </a:blip>
            <a:srcRect t="50631"/>
            <a:stretch/>
          </p:blipFill>
          <p:spPr>
            <a:xfrm>
              <a:off x="181975" y="2796850"/>
              <a:ext cx="3937250" cy="2248926"/>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body" idx="1"/>
          </p:nvPr>
        </p:nvSpPr>
        <p:spPr>
          <a:xfrm>
            <a:off x="306925" y="564875"/>
            <a:ext cx="8645100" cy="2303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800">
                <a:latin typeface="Roboto"/>
                <a:ea typeface="Roboto"/>
                <a:cs typeface="Roboto"/>
                <a:sym typeface="Roboto"/>
              </a:rPr>
              <a:t>→ </a:t>
            </a:r>
            <a:r>
              <a:rPr lang="en-US" sz="2500">
                <a:latin typeface="Roboto"/>
                <a:ea typeface="Roboto"/>
                <a:cs typeface="Roboto"/>
                <a:sym typeface="Roboto"/>
              </a:rPr>
              <a:t>Background</a:t>
            </a:r>
            <a:endParaRPr sz="2500">
              <a:latin typeface="Roboto"/>
              <a:ea typeface="Roboto"/>
              <a:cs typeface="Roboto"/>
              <a:sym typeface="Roboto"/>
            </a:endParaRPr>
          </a:p>
          <a:p>
            <a:pPr marL="0" lvl="0" indent="0" algn="l" rtl="0">
              <a:lnSpc>
                <a:spcPct val="100000"/>
              </a:lnSpc>
              <a:spcBef>
                <a:spcPts val="1200"/>
              </a:spcBef>
              <a:spcAft>
                <a:spcPts val="0"/>
              </a:spcAft>
              <a:buNone/>
            </a:pPr>
            <a:r>
              <a:rPr lang="en-US" sz="1800">
                <a:latin typeface="Roboto"/>
                <a:ea typeface="Roboto"/>
                <a:cs typeface="Roboto"/>
                <a:sym typeface="Roboto"/>
              </a:rPr>
              <a:t>→ </a:t>
            </a:r>
            <a:r>
              <a:rPr lang="en-US" sz="2500">
                <a:latin typeface="Roboto"/>
                <a:ea typeface="Roboto"/>
                <a:cs typeface="Roboto"/>
                <a:sym typeface="Roboto"/>
              </a:rPr>
              <a:t>Quality control (QC) steps</a:t>
            </a:r>
            <a:endParaRPr sz="2500">
              <a:latin typeface="Roboto"/>
              <a:ea typeface="Roboto"/>
              <a:cs typeface="Roboto"/>
              <a:sym typeface="Roboto"/>
            </a:endParaRPr>
          </a:p>
          <a:p>
            <a:pPr marL="0" lvl="0" indent="0" algn="l" rtl="0">
              <a:lnSpc>
                <a:spcPct val="100000"/>
              </a:lnSpc>
              <a:spcBef>
                <a:spcPts val="1200"/>
              </a:spcBef>
              <a:spcAft>
                <a:spcPts val="0"/>
              </a:spcAft>
              <a:buNone/>
            </a:pPr>
            <a:r>
              <a:rPr lang="en-US" sz="1800">
                <a:latin typeface="Roboto"/>
                <a:ea typeface="Roboto"/>
                <a:cs typeface="Roboto"/>
                <a:sym typeface="Roboto"/>
              </a:rPr>
              <a:t>→ </a:t>
            </a:r>
            <a:r>
              <a:rPr lang="en-US" sz="2500">
                <a:latin typeface="Roboto"/>
                <a:ea typeface="Roboto"/>
                <a:cs typeface="Roboto"/>
                <a:sym typeface="Roboto"/>
              </a:rPr>
              <a:t>Statistical Analysis</a:t>
            </a:r>
            <a:endParaRPr sz="2500">
              <a:latin typeface="Roboto"/>
              <a:ea typeface="Roboto"/>
              <a:cs typeface="Roboto"/>
              <a:sym typeface="Roboto"/>
            </a:endParaRPr>
          </a:p>
          <a:p>
            <a:pPr marL="0" lvl="0" indent="0" algn="l" rtl="0">
              <a:lnSpc>
                <a:spcPct val="100000"/>
              </a:lnSpc>
              <a:spcBef>
                <a:spcPts val="1200"/>
              </a:spcBef>
              <a:spcAft>
                <a:spcPts val="1200"/>
              </a:spcAft>
              <a:buNone/>
            </a:pPr>
            <a:r>
              <a:rPr lang="en-US" sz="1800">
                <a:latin typeface="Roboto"/>
                <a:ea typeface="Roboto"/>
                <a:cs typeface="Roboto"/>
                <a:sym typeface="Roboto"/>
              </a:rPr>
              <a:t>→ </a:t>
            </a:r>
            <a:r>
              <a:rPr lang="en-US" sz="2500">
                <a:latin typeface="Roboto"/>
                <a:ea typeface="Roboto"/>
                <a:cs typeface="Roboto"/>
                <a:sym typeface="Roboto"/>
              </a:rPr>
              <a:t>Next steps and alternative approaches</a:t>
            </a:r>
            <a:endParaRPr sz="2500">
              <a:latin typeface="Roboto"/>
              <a:ea typeface="Roboto"/>
              <a:cs typeface="Roboto"/>
              <a:sym typeface="Roboto"/>
            </a:endParaRPr>
          </a:p>
        </p:txBody>
      </p:sp>
      <p:sp>
        <p:nvSpPr>
          <p:cNvPr id="120" name="Google Shape;120;p15"/>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5"/>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a:t>
            </a:fld>
            <a:endParaRPr sz="1300" b="1">
              <a:solidFill>
                <a:srgbClr val="FFFFFF"/>
              </a:solidFill>
              <a:latin typeface="Roboto"/>
              <a:ea typeface="Roboto"/>
              <a:cs typeface="Roboto"/>
              <a:sym typeface="Roboto"/>
            </a:endParaRPr>
          </a:p>
        </p:txBody>
      </p:sp>
      <p:sp>
        <p:nvSpPr>
          <p:cNvPr id="122" name="Google Shape;122;p15"/>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Overview</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pic>
        <p:nvPicPr>
          <p:cNvPr id="510" name="Google Shape;510;p42"/>
          <p:cNvPicPr preferRelativeResize="0"/>
          <p:nvPr/>
        </p:nvPicPr>
        <p:blipFill>
          <a:blip r:embed="rId3">
            <a:alphaModFix/>
          </a:blip>
          <a:stretch>
            <a:fillRect/>
          </a:stretch>
        </p:blipFill>
        <p:spPr>
          <a:xfrm>
            <a:off x="0" y="344558"/>
            <a:ext cx="9144002" cy="4397467"/>
          </a:xfrm>
          <a:prstGeom prst="rect">
            <a:avLst/>
          </a:prstGeom>
          <a:noFill/>
          <a:ln>
            <a:noFill/>
          </a:ln>
        </p:spPr>
      </p:pic>
      <p:sp>
        <p:nvSpPr>
          <p:cNvPr id="511" name="Google Shape;511;p42"/>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Submitting files to FUMA</a:t>
            </a:r>
            <a:endParaRPr sz="1500" i="0" u="none" strike="noStrike" cap="none">
              <a:solidFill>
                <a:schemeClr val="lt1"/>
              </a:solidFill>
              <a:latin typeface="Roboto"/>
              <a:ea typeface="Roboto"/>
              <a:cs typeface="Roboto"/>
              <a:sym typeface="Roboto"/>
            </a:endParaRPr>
          </a:p>
        </p:txBody>
      </p:sp>
      <p:sp>
        <p:nvSpPr>
          <p:cNvPr id="512" name="Google Shape;512;p42"/>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2"/>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30</a:t>
            </a:fld>
            <a:endParaRPr sz="1300" b="1">
              <a:solidFill>
                <a:srgbClr val="FFFFFF"/>
              </a:solidFill>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43"/>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SNP associations</a:t>
            </a:r>
            <a:endParaRPr sz="1500" i="0" u="none" strike="noStrike" cap="none">
              <a:solidFill>
                <a:schemeClr val="lt1"/>
              </a:solidFill>
              <a:latin typeface="Roboto"/>
              <a:ea typeface="Roboto"/>
              <a:cs typeface="Roboto"/>
              <a:sym typeface="Roboto"/>
            </a:endParaRPr>
          </a:p>
        </p:txBody>
      </p:sp>
      <p:sp>
        <p:nvSpPr>
          <p:cNvPr id="520" name="Google Shape;520;p43"/>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3"/>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31</a:t>
            </a:fld>
            <a:endParaRPr sz="1300" b="1">
              <a:solidFill>
                <a:srgbClr val="FFFFFF"/>
              </a:solidFill>
              <a:latin typeface="Roboto"/>
              <a:ea typeface="Roboto"/>
              <a:cs typeface="Roboto"/>
              <a:sym typeface="Roboto"/>
            </a:endParaRPr>
          </a:p>
        </p:txBody>
      </p:sp>
      <p:pic>
        <p:nvPicPr>
          <p:cNvPr id="522" name="Google Shape;522;p43"/>
          <p:cNvPicPr preferRelativeResize="0"/>
          <p:nvPr/>
        </p:nvPicPr>
        <p:blipFill rotWithShape="1">
          <a:blip r:embed="rId3">
            <a:alphaModFix/>
          </a:blip>
          <a:srcRect l="22318" t="28735" r="24478" b="27014"/>
          <a:stretch/>
        </p:blipFill>
        <p:spPr>
          <a:xfrm>
            <a:off x="954750" y="654807"/>
            <a:ext cx="5056891" cy="2052166"/>
          </a:xfrm>
          <a:prstGeom prst="rect">
            <a:avLst/>
          </a:prstGeom>
          <a:noFill/>
          <a:ln>
            <a:noFill/>
          </a:ln>
        </p:spPr>
      </p:pic>
      <p:pic>
        <p:nvPicPr>
          <p:cNvPr id="523" name="Google Shape;523;p43"/>
          <p:cNvPicPr preferRelativeResize="0"/>
          <p:nvPr/>
        </p:nvPicPr>
        <p:blipFill rotWithShape="1">
          <a:blip r:embed="rId4">
            <a:alphaModFix/>
          </a:blip>
          <a:srcRect r="61864"/>
          <a:stretch/>
        </p:blipFill>
        <p:spPr>
          <a:xfrm>
            <a:off x="6083496" y="330000"/>
            <a:ext cx="2414579" cy="2422750"/>
          </a:xfrm>
          <a:prstGeom prst="rect">
            <a:avLst/>
          </a:prstGeom>
          <a:noFill/>
          <a:ln>
            <a:noFill/>
          </a:ln>
        </p:spPr>
      </p:pic>
      <p:grpSp>
        <p:nvGrpSpPr>
          <p:cNvPr id="524" name="Google Shape;524;p43"/>
          <p:cNvGrpSpPr/>
          <p:nvPr/>
        </p:nvGrpSpPr>
        <p:grpSpPr>
          <a:xfrm>
            <a:off x="252000" y="2564200"/>
            <a:ext cx="8246075" cy="2426900"/>
            <a:chOff x="252000" y="2564200"/>
            <a:chExt cx="8246075" cy="2426900"/>
          </a:xfrm>
        </p:grpSpPr>
        <p:pic>
          <p:nvPicPr>
            <p:cNvPr id="525" name="Google Shape;525;p43"/>
            <p:cNvPicPr preferRelativeResize="0"/>
            <p:nvPr/>
          </p:nvPicPr>
          <p:blipFill rotWithShape="1">
            <a:blip r:embed="rId5">
              <a:alphaModFix/>
            </a:blip>
            <a:srcRect t="33279"/>
            <a:stretch/>
          </p:blipFill>
          <p:spPr>
            <a:xfrm>
              <a:off x="252000" y="3620050"/>
              <a:ext cx="4849899" cy="1371050"/>
            </a:xfrm>
            <a:prstGeom prst="rect">
              <a:avLst/>
            </a:prstGeom>
            <a:noFill/>
            <a:ln>
              <a:noFill/>
            </a:ln>
          </p:spPr>
        </p:pic>
        <p:cxnSp>
          <p:nvCxnSpPr>
            <p:cNvPr id="526" name="Google Shape;526;p43"/>
            <p:cNvCxnSpPr/>
            <p:nvPr/>
          </p:nvCxnSpPr>
          <p:spPr>
            <a:xfrm>
              <a:off x="2119250" y="2564200"/>
              <a:ext cx="0" cy="965400"/>
            </a:xfrm>
            <a:prstGeom prst="straightConnector1">
              <a:avLst/>
            </a:prstGeom>
            <a:noFill/>
            <a:ln w="19050" cap="flat" cmpd="sng">
              <a:solidFill>
                <a:srgbClr val="434343"/>
              </a:solidFill>
              <a:prstDash val="solid"/>
              <a:round/>
              <a:headEnd type="none" w="med" len="med"/>
              <a:tailEnd type="triangle" w="med" len="med"/>
            </a:ln>
          </p:spPr>
        </p:cxnSp>
        <p:sp>
          <p:nvSpPr>
            <p:cNvPr id="527" name="Google Shape;527;p43"/>
            <p:cNvSpPr/>
            <p:nvPr/>
          </p:nvSpPr>
          <p:spPr>
            <a:xfrm>
              <a:off x="5497175" y="3529600"/>
              <a:ext cx="30009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REGIONAL PLOT </a:t>
              </a:r>
              <a:r>
                <a:rPr lang="en-US" sz="1200">
                  <a:latin typeface="Roboto"/>
                  <a:ea typeface="Roboto"/>
                  <a:cs typeface="Roboto"/>
                  <a:sym typeface="Roboto"/>
                </a:rPr>
                <a:t>(i.e., LocusZoom)</a:t>
              </a:r>
              <a:endParaRPr sz="1200">
                <a:latin typeface="Roboto"/>
                <a:ea typeface="Roboto"/>
                <a:cs typeface="Roboto"/>
                <a:sym typeface="Roboto"/>
              </a:endParaRPr>
            </a:p>
          </p:txBody>
        </p:sp>
        <p:sp>
          <p:nvSpPr>
            <p:cNvPr id="528" name="Google Shape;528;p43"/>
            <p:cNvSpPr txBox="1"/>
            <p:nvPr/>
          </p:nvSpPr>
          <p:spPr>
            <a:xfrm>
              <a:off x="5497175" y="3901650"/>
              <a:ext cx="2997600" cy="1089300"/>
            </a:xfrm>
            <a:prstGeom prst="rect">
              <a:avLst/>
            </a:prstGeom>
            <a:noFill/>
            <a:ln>
              <a:noFill/>
            </a:ln>
          </p:spPr>
          <p:txBody>
            <a:bodyPr spcFirstLastPara="1" wrap="square" lIns="91425" tIns="91425" rIns="91425" bIns="91425" anchor="ctr" anchorCtr="0">
              <a:noAutofit/>
            </a:bodyPr>
            <a:lstStyle/>
            <a:p>
              <a:pPr marL="228600" lvl="0" indent="-133350" algn="l" rtl="0">
                <a:spcBef>
                  <a:spcPts val="300"/>
                </a:spcBef>
                <a:spcAft>
                  <a:spcPts val="0"/>
                </a:spcAft>
                <a:buSzPts val="1200"/>
                <a:buFont typeface="Roboto"/>
                <a:buChar char="→"/>
              </a:pPr>
              <a:r>
                <a:rPr lang="en-US" sz="1200">
                  <a:latin typeface="Roboto"/>
                  <a:ea typeface="Roboto"/>
                  <a:cs typeface="Roboto"/>
                  <a:sym typeface="Roboto"/>
                </a:rPr>
                <a:t>Zoom-ed plot of associated SNPs</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Integrates linkage disequilibrium (LD)</a:t>
              </a:r>
              <a:endParaRPr sz="1200">
                <a:latin typeface="Roboto"/>
                <a:ea typeface="Roboto"/>
                <a:cs typeface="Roboto"/>
                <a:sym typeface="Roboto"/>
              </a:endParaRPr>
            </a:p>
            <a:p>
              <a:pPr marL="228600" lvl="0" indent="-133350" algn="l" rtl="0">
                <a:spcBef>
                  <a:spcPts val="300"/>
                </a:spcBef>
                <a:spcAft>
                  <a:spcPts val="0"/>
                </a:spcAft>
                <a:buSzPts val="1200"/>
                <a:buFont typeface="Roboto"/>
                <a:buChar char="→"/>
              </a:pPr>
              <a:r>
                <a:rPr lang="en-US" sz="1200">
                  <a:latin typeface="Roboto"/>
                  <a:ea typeface="Roboto"/>
                  <a:cs typeface="Roboto"/>
                  <a:sym typeface="Roboto"/>
                </a:rPr>
                <a:t>Can help explore if SNPs are independently associated</a:t>
              </a:r>
              <a:endParaRPr sz="1200">
                <a:latin typeface="Roboto"/>
                <a:ea typeface="Roboto"/>
                <a:cs typeface="Roboto"/>
                <a:sym typeface="Roboto"/>
              </a:endParaRPr>
            </a:p>
            <a:p>
              <a:pPr marL="228600" lvl="0" indent="-133350" algn="l" rtl="0">
                <a:spcBef>
                  <a:spcPts val="300"/>
                </a:spcBef>
                <a:spcAft>
                  <a:spcPts val="300"/>
                </a:spcAft>
                <a:buSzPts val="1200"/>
                <a:buFont typeface="Roboto"/>
                <a:buChar char="→"/>
              </a:pPr>
              <a:r>
                <a:rPr lang="en-US" sz="1200">
                  <a:latin typeface="Roboto"/>
                  <a:ea typeface="Roboto"/>
                  <a:cs typeface="Roboto"/>
                  <a:sym typeface="Roboto"/>
                </a:rPr>
                <a:t>May reveal SNPs in LD with function</a:t>
              </a:r>
              <a:endParaRPr sz="1200">
                <a:latin typeface="Roboto"/>
                <a:ea typeface="Roboto"/>
                <a:cs typeface="Roboto"/>
                <a:sym typeface="Roboto"/>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44"/>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SNP annotation</a:t>
            </a:r>
            <a:endParaRPr sz="1500" i="0" u="none" strike="noStrike" cap="none">
              <a:solidFill>
                <a:schemeClr val="lt1"/>
              </a:solidFill>
              <a:latin typeface="Roboto"/>
              <a:ea typeface="Roboto"/>
              <a:cs typeface="Roboto"/>
              <a:sym typeface="Roboto"/>
            </a:endParaRPr>
          </a:p>
        </p:txBody>
      </p:sp>
      <p:sp>
        <p:nvSpPr>
          <p:cNvPr id="535" name="Google Shape;535;p44"/>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4"/>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32</a:t>
            </a:fld>
            <a:endParaRPr sz="1300" b="1">
              <a:solidFill>
                <a:srgbClr val="FFFFFF"/>
              </a:solidFill>
              <a:latin typeface="Roboto"/>
              <a:ea typeface="Roboto"/>
              <a:cs typeface="Roboto"/>
              <a:sym typeface="Roboto"/>
            </a:endParaRPr>
          </a:p>
        </p:txBody>
      </p:sp>
      <p:pic>
        <p:nvPicPr>
          <p:cNvPr id="537" name="Google Shape;537;p44"/>
          <p:cNvPicPr preferRelativeResize="0"/>
          <p:nvPr/>
        </p:nvPicPr>
        <p:blipFill>
          <a:blip r:embed="rId3">
            <a:alphaModFix/>
          </a:blip>
          <a:stretch>
            <a:fillRect/>
          </a:stretch>
        </p:blipFill>
        <p:spPr>
          <a:xfrm>
            <a:off x="152400" y="435600"/>
            <a:ext cx="8363798" cy="4554743"/>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45"/>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Gene-based analyses</a:t>
            </a:r>
            <a:endParaRPr sz="1500" i="0" u="none" strike="noStrike" cap="none">
              <a:solidFill>
                <a:schemeClr val="lt1"/>
              </a:solidFill>
              <a:latin typeface="Roboto"/>
              <a:ea typeface="Roboto"/>
              <a:cs typeface="Roboto"/>
              <a:sym typeface="Roboto"/>
            </a:endParaRPr>
          </a:p>
        </p:txBody>
      </p:sp>
      <p:sp>
        <p:nvSpPr>
          <p:cNvPr id="544" name="Google Shape;544;p45"/>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33</a:t>
            </a:fld>
            <a:endParaRPr sz="1300" b="1">
              <a:solidFill>
                <a:srgbClr val="FFFFFF"/>
              </a:solidFill>
              <a:latin typeface="Roboto"/>
              <a:ea typeface="Roboto"/>
              <a:cs typeface="Roboto"/>
              <a:sym typeface="Roboto"/>
            </a:endParaRPr>
          </a:p>
        </p:txBody>
      </p:sp>
      <p:pic>
        <p:nvPicPr>
          <p:cNvPr id="546" name="Google Shape;546;p45"/>
          <p:cNvPicPr preferRelativeResize="0"/>
          <p:nvPr/>
        </p:nvPicPr>
        <p:blipFill rotWithShape="1">
          <a:blip r:embed="rId3">
            <a:alphaModFix/>
          </a:blip>
          <a:srcRect l="864" t="37445" r="15250"/>
          <a:stretch/>
        </p:blipFill>
        <p:spPr>
          <a:xfrm>
            <a:off x="309200" y="1177850"/>
            <a:ext cx="5836137" cy="2465318"/>
          </a:xfrm>
          <a:prstGeom prst="rect">
            <a:avLst/>
          </a:prstGeom>
          <a:noFill/>
          <a:ln>
            <a:noFill/>
          </a:ln>
        </p:spPr>
      </p:pic>
      <p:pic>
        <p:nvPicPr>
          <p:cNvPr id="547" name="Google Shape;547;p45"/>
          <p:cNvPicPr preferRelativeResize="0"/>
          <p:nvPr/>
        </p:nvPicPr>
        <p:blipFill rotWithShape="1">
          <a:blip r:embed="rId4">
            <a:alphaModFix/>
          </a:blip>
          <a:srcRect l="59727" t="4552"/>
          <a:stretch/>
        </p:blipFill>
        <p:spPr>
          <a:xfrm>
            <a:off x="6145341" y="1229441"/>
            <a:ext cx="2718483" cy="2465315"/>
          </a:xfrm>
          <a:prstGeom prst="rect">
            <a:avLst/>
          </a:prstGeom>
          <a:noFill/>
          <a:ln>
            <a:noFill/>
          </a:ln>
        </p:spPr>
      </p:pic>
      <p:sp>
        <p:nvSpPr>
          <p:cNvPr id="548" name="Google Shape;548;p45"/>
          <p:cNvSpPr/>
          <p:nvPr/>
        </p:nvSpPr>
        <p:spPr>
          <a:xfrm>
            <a:off x="260425" y="399950"/>
            <a:ext cx="86034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MAGMA</a:t>
            </a:r>
            <a:r>
              <a:rPr lang="en-US" sz="1200">
                <a:latin typeface="Roboto"/>
                <a:ea typeface="Roboto"/>
                <a:cs typeface="Roboto"/>
                <a:sym typeface="Roboto"/>
              </a:rPr>
              <a:t> (Gene-based GWAS;  de Leeuw </a:t>
            </a:r>
            <a:r>
              <a:rPr lang="en-US" sz="1200" i="1">
                <a:latin typeface="Roboto"/>
                <a:ea typeface="Roboto"/>
                <a:cs typeface="Roboto"/>
                <a:sym typeface="Roboto"/>
              </a:rPr>
              <a:t>et al</a:t>
            </a:r>
            <a:r>
              <a:rPr lang="en-US" sz="1200">
                <a:latin typeface="Roboto"/>
                <a:ea typeface="Roboto"/>
                <a:cs typeface="Roboto"/>
                <a:sym typeface="Roboto"/>
              </a:rPr>
              <a:t>., ‎2015)</a:t>
            </a:r>
            <a:endParaRPr sz="1200">
              <a:latin typeface="Roboto"/>
              <a:ea typeface="Roboto"/>
              <a:cs typeface="Roboto"/>
              <a:sym typeface="Roboto"/>
            </a:endParaRPr>
          </a:p>
        </p:txBody>
      </p:sp>
      <p:sp>
        <p:nvSpPr>
          <p:cNvPr id="549" name="Google Shape;549;p45"/>
          <p:cNvSpPr txBox="1"/>
          <p:nvPr/>
        </p:nvSpPr>
        <p:spPr>
          <a:xfrm>
            <a:off x="366025" y="725450"/>
            <a:ext cx="8497800" cy="325500"/>
          </a:xfrm>
          <a:prstGeom prst="rect">
            <a:avLst/>
          </a:prstGeom>
          <a:noFill/>
          <a:ln>
            <a:noFill/>
          </a:ln>
        </p:spPr>
        <p:txBody>
          <a:bodyPr spcFirstLastPara="1" wrap="square" lIns="91425" tIns="91425" rIns="91425" bIns="91425" anchor="ctr" anchorCtr="0">
            <a:noAutofit/>
          </a:bodyPr>
          <a:lstStyle/>
          <a:p>
            <a:pPr marL="228600" lvl="0" indent="-133350" algn="l" rtl="0">
              <a:spcBef>
                <a:spcPts val="300"/>
              </a:spcBef>
              <a:spcAft>
                <a:spcPts val="300"/>
              </a:spcAft>
              <a:buSzPts val="1200"/>
              <a:buFont typeface="Roboto"/>
              <a:buChar char="→"/>
            </a:pPr>
            <a:r>
              <a:rPr lang="en-US" sz="1200">
                <a:latin typeface="Roboto"/>
                <a:ea typeface="Roboto"/>
                <a:cs typeface="Roboto"/>
                <a:sym typeface="Roboto"/>
              </a:rPr>
              <a:t>Whole-gene associations adjusted for gene length and number of SNPs</a:t>
            </a:r>
            <a:endParaRPr sz="1200">
              <a:latin typeface="Roboto"/>
              <a:ea typeface="Roboto"/>
              <a:cs typeface="Roboto"/>
              <a:sym typeface="Robo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46"/>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Expression levels</a:t>
            </a:r>
            <a:endParaRPr sz="1500" i="0" u="none" strike="noStrike" cap="none">
              <a:solidFill>
                <a:schemeClr val="lt1"/>
              </a:solidFill>
              <a:latin typeface="Roboto"/>
              <a:ea typeface="Roboto"/>
              <a:cs typeface="Roboto"/>
              <a:sym typeface="Roboto"/>
            </a:endParaRPr>
          </a:p>
        </p:txBody>
      </p:sp>
      <p:sp>
        <p:nvSpPr>
          <p:cNvPr id="556" name="Google Shape;556;p46"/>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6"/>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34</a:t>
            </a:fld>
            <a:endParaRPr sz="1300" b="1">
              <a:solidFill>
                <a:srgbClr val="FFFFFF"/>
              </a:solidFill>
              <a:latin typeface="Roboto"/>
              <a:ea typeface="Roboto"/>
              <a:cs typeface="Roboto"/>
              <a:sym typeface="Roboto"/>
            </a:endParaRPr>
          </a:p>
        </p:txBody>
      </p:sp>
      <p:pic>
        <p:nvPicPr>
          <p:cNvPr id="558" name="Google Shape;558;p46"/>
          <p:cNvPicPr preferRelativeResize="0"/>
          <p:nvPr/>
        </p:nvPicPr>
        <p:blipFill rotWithShape="1">
          <a:blip r:embed="rId3">
            <a:alphaModFix/>
          </a:blip>
          <a:srcRect t="26857"/>
          <a:stretch/>
        </p:blipFill>
        <p:spPr>
          <a:xfrm>
            <a:off x="33575" y="733900"/>
            <a:ext cx="5994651" cy="3331899"/>
          </a:xfrm>
          <a:prstGeom prst="rect">
            <a:avLst/>
          </a:prstGeom>
          <a:noFill/>
          <a:ln>
            <a:noFill/>
          </a:ln>
        </p:spPr>
      </p:pic>
      <p:sp>
        <p:nvSpPr>
          <p:cNvPr id="559" name="Google Shape;559;p46"/>
          <p:cNvSpPr/>
          <p:nvPr/>
        </p:nvSpPr>
        <p:spPr>
          <a:xfrm>
            <a:off x="6067625" y="754175"/>
            <a:ext cx="3000900" cy="325500"/>
          </a:xfrm>
          <a:prstGeom prst="roundRect">
            <a:avLst>
              <a:gd name="adj" fmla="val 16667"/>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200" b="1">
                <a:latin typeface="Roboto"/>
                <a:ea typeface="Roboto"/>
                <a:cs typeface="Roboto"/>
                <a:sym typeface="Roboto"/>
              </a:rPr>
              <a:t>GENE EXPRESSION HEATMAP</a:t>
            </a:r>
            <a:endParaRPr sz="1200" b="1">
              <a:latin typeface="Roboto"/>
              <a:ea typeface="Roboto"/>
              <a:cs typeface="Roboto"/>
              <a:sym typeface="Roboto"/>
            </a:endParaRPr>
          </a:p>
        </p:txBody>
      </p:sp>
      <p:sp>
        <p:nvSpPr>
          <p:cNvPr id="560" name="Google Shape;560;p46"/>
          <p:cNvSpPr txBox="1"/>
          <p:nvPr/>
        </p:nvSpPr>
        <p:spPr>
          <a:xfrm>
            <a:off x="6067625" y="1126225"/>
            <a:ext cx="2997600" cy="585600"/>
          </a:xfrm>
          <a:prstGeom prst="rect">
            <a:avLst/>
          </a:prstGeom>
          <a:noFill/>
          <a:ln>
            <a:noFill/>
          </a:ln>
        </p:spPr>
        <p:txBody>
          <a:bodyPr spcFirstLastPara="1" wrap="square" lIns="91425" tIns="91425" rIns="91425" bIns="91425" anchor="ctr" anchorCtr="0">
            <a:noAutofit/>
          </a:bodyPr>
          <a:lstStyle/>
          <a:p>
            <a:pPr marL="228600" lvl="0" indent="-133350" algn="l" rtl="0">
              <a:spcBef>
                <a:spcPts val="300"/>
              </a:spcBef>
              <a:spcAft>
                <a:spcPts val="0"/>
              </a:spcAft>
              <a:buSzPts val="1200"/>
              <a:buFont typeface="Roboto"/>
              <a:buChar char="→"/>
            </a:pPr>
            <a:r>
              <a:rPr lang="en-US" sz="1200">
                <a:latin typeface="Roboto"/>
                <a:ea typeface="Roboto"/>
                <a:cs typeface="Roboto"/>
                <a:sym typeface="Roboto"/>
              </a:rPr>
              <a:t>GTex tissue expression</a:t>
            </a:r>
            <a:endParaRPr sz="1200">
              <a:latin typeface="Roboto"/>
              <a:ea typeface="Roboto"/>
              <a:cs typeface="Roboto"/>
              <a:sym typeface="Roboto"/>
            </a:endParaRPr>
          </a:p>
          <a:p>
            <a:pPr marL="228600" lvl="0" indent="-133350" algn="l" rtl="0">
              <a:spcBef>
                <a:spcPts val="300"/>
              </a:spcBef>
              <a:spcAft>
                <a:spcPts val="300"/>
              </a:spcAft>
              <a:buSzPts val="1200"/>
              <a:buFont typeface="Roboto"/>
              <a:buChar char="→"/>
            </a:pPr>
            <a:r>
              <a:rPr lang="en-US" sz="1200">
                <a:latin typeface="Roboto"/>
                <a:ea typeface="Roboto"/>
                <a:cs typeface="Roboto"/>
                <a:sym typeface="Roboto"/>
              </a:rPr>
              <a:t>Average expression</a:t>
            </a:r>
            <a:endParaRPr sz="1200">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47"/>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Post-GWAS Analyses: </a:t>
            </a:r>
            <a:r>
              <a:rPr lang="en-US" sz="1500">
                <a:solidFill>
                  <a:schemeClr val="lt1"/>
                </a:solidFill>
                <a:latin typeface="Roboto"/>
                <a:ea typeface="Roboto"/>
                <a:cs typeface="Roboto"/>
                <a:sym typeface="Roboto"/>
              </a:rPr>
              <a:t>Gene-set analyses</a:t>
            </a:r>
            <a:endParaRPr sz="1500" i="0" u="none" strike="noStrike" cap="none">
              <a:solidFill>
                <a:schemeClr val="lt1"/>
              </a:solidFill>
              <a:latin typeface="Roboto"/>
              <a:ea typeface="Roboto"/>
              <a:cs typeface="Roboto"/>
              <a:sym typeface="Roboto"/>
            </a:endParaRPr>
          </a:p>
        </p:txBody>
      </p:sp>
      <p:sp>
        <p:nvSpPr>
          <p:cNvPr id="567" name="Google Shape;567;p47"/>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7"/>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35</a:t>
            </a:fld>
            <a:endParaRPr sz="1300" b="1">
              <a:solidFill>
                <a:srgbClr val="FFFFFF"/>
              </a:solidFill>
              <a:latin typeface="Roboto"/>
              <a:ea typeface="Roboto"/>
              <a:cs typeface="Roboto"/>
              <a:sym typeface="Roboto"/>
            </a:endParaRPr>
          </a:p>
        </p:txBody>
      </p:sp>
      <p:pic>
        <p:nvPicPr>
          <p:cNvPr id="569" name="Google Shape;569;p47"/>
          <p:cNvPicPr preferRelativeResize="0"/>
          <p:nvPr/>
        </p:nvPicPr>
        <p:blipFill>
          <a:blip r:embed="rId3">
            <a:alphaModFix/>
          </a:blip>
          <a:stretch>
            <a:fillRect/>
          </a:stretch>
        </p:blipFill>
        <p:spPr>
          <a:xfrm>
            <a:off x="152400" y="435600"/>
            <a:ext cx="8839201" cy="278018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48"/>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36</a:t>
            </a:fld>
            <a:endParaRPr/>
          </a:p>
        </p:txBody>
      </p:sp>
      <p:sp>
        <p:nvSpPr>
          <p:cNvPr id="575" name="Google Shape;575;p48"/>
          <p:cNvSpPr txBox="1"/>
          <p:nvPr/>
        </p:nvSpPr>
        <p:spPr>
          <a:xfrm>
            <a:off x="358814" y="1005834"/>
            <a:ext cx="7639200" cy="9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chemeClr val="dk1"/>
              </a:solidFill>
              <a:latin typeface="Arial"/>
              <a:ea typeface="Arial"/>
              <a:cs typeface="Arial"/>
              <a:sym typeface="Arial"/>
            </a:endParaRPr>
          </a:p>
          <a:p>
            <a:pPr marL="0" marR="0" lvl="0" indent="0" algn="l" rtl="0">
              <a:spcBef>
                <a:spcPts val="0"/>
              </a:spcBef>
              <a:spcAft>
                <a:spcPts val="0"/>
              </a:spcAft>
              <a:buNone/>
            </a:pPr>
            <a:r>
              <a:rPr lang="en-US" sz="1800" b="1">
                <a:solidFill>
                  <a:schemeClr val="dk1"/>
                </a:solidFill>
                <a:latin typeface="Arial"/>
                <a:ea typeface="Arial"/>
                <a:cs typeface="Arial"/>
                <a:sym typeface="Arial"/>
              </a:rPr>
              <a:t>cp -r scinet/course/ss2019/3/2_plink/participants_folder_2019/participants_folder_2019</a:t>
            </a:r>
            <a:endParaRPr sz="1800" b="1">
              <a:solidFill>
                <a:schemeClr val="dk1"/>
              </a:solidFill>
              <a:latin typeface="Arial"/>
              <a:ea typeface="Arial"/>
              <a:cs typeface="Arial"/>
              <a:sym typeface="Arial"/>
            </a:endParaRPr>
          </a:p>
          <a:p>
            <a:pPr marL="0" marR="0" lvl="0" indent="0" algn="l" rtl="0">
              <a:spcBef>
                <a:spcPts val="0"/>
              </a:spcBef>
              <a:spcAft>
                <a:spcPts val="0"/>
              </a:spcAft>
              <a:buNone/>
            </a:pPr>
            <a:endParaRPr sz="1800" b="1">
              <a:solidFill>
                <a:schemeClr val="dk1"/>
              </a:solidFill>
              <a:latin typeface="Arial"/>
              <a:ea typeface="Arial"/>
              <a:cs typeface="Arial"/>
              <a:sym typeface="Arial"/>
            </a:endParaRPr>
          </a:p>
        </p:txBody>
      </p:sp>
      <p:sp>
        <p:nvSpPr>
          <p:cNvPr id="576" name="Google Shape;576;p48"/>
          <p:cNvSpPr txBox="1"/>
          <p:nvPr/>
        </p:nvSpPr>
        <p:spPr>
          <a:xfrm>
            <a:off x="358814" y="326686"/>
            <a:ext cx="9114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Arial"/>
                <a:ea typeface="Arial"/>
                <a:cs typeface="Arial"/>
                <a:sym typeface="Arial"/>
              </a:rPr>
              <a:t>Putty:</a:t>
            </a:r>
            <a:endParaRPr sz="2000" b="1">
              <a:solidFill>
                <a:schemeClr val="dk1"/>
              </a:solidFill>
              <a:latin typeface="Arial"/>
              <a:ea typeface="Arial"/>
              <a:cs typeface="Arial"/>
              <a:sym typeface="Arial"/>
            </a:endParaRPr>
          </a:p>
        </p:txBody>
      </p:sp>
      <p:sp>
        <p:nvSpPr>
          <p:cNvPr id="577" name="Google Shape;577;p48"/>
          <p:cNvSpPr txBox="1"/>
          <p:nvPr/>
        </p:nvSpPr>
        <p:spPr>
          <a:xfrm>
            <a:off x="358814" y="679956"/>
            <a:ext cx="3238500" cy="692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Host: teach.scinet.utoronto.ca</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Log in name/ password</a:t>
            </a:r>
            <a:endParaRPr sz="18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78" name="Google Shape;578;p48"/>
          <p:cNvSpPr txBox="1"/>
          <p:nvPr/>
        </p:nvSpPr>
        <p:spPr>
          <a:xfrm>
            <a:off x="434434" y="1817381"/>
            <a:ext cx="3829200" cy="900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module load plink/1.0</a:t>
            </a:r>
            <a:r>
              <a:rPr lang="en-US" sz="1800">
                <a:solidFill>
                  <a:schemeClr val="dk1"/>
                </a:solidFill>
              </a:rPr>
              <a:t>9</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module load  r/3.4.3-anaconda5.1.0</a:t>
            </a:r>
            <a:endParaRPr/>
          </a:p>
        </p:txBody>
      </p:sp>
      <p:sp>
        <p:nvSpPr>
          <p:cNvPr id="579" name="Google Shape;579;p48"/>
          <p:cNvSpPr txBox="1"/>
          <p:nvPr/>
        </p:nvSpPr>
        <p:spPr>
          <a:xfrm>
            <a:off x="551397" y="2857678"/>
            <a:ext cx="1403400" cy="1523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Test: type:</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a:solidFill>
                  <a:schemeClr val="dk1"/>
                </a:solidFill>
                <a:latin typeface="Arial"/>
                <a:ea typeface="Arial"/>
                <a:cs typeface="Arial"/>
                <a:sym typeface="Arial"/>
              </a:rPr>
              <a:t>plink (enter)</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R</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q()</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N</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49"/>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37</a:t>
            </a:fld>
            <a:endParaRPr/>
          </a:p>
        </p:txBody>
      </p:sp>
      <p:pic>
        <p:nvPicPr>
          <p:cNvPr id="585" name="Google Shape;585;p49"/>
          <p:cNvPicPr preferRelativeResize="0"/>
          <p:nvPr/>
        </p:nvPicPr>
        <p:blipFill rotWithShape="1">
          <a:blip r:embed="rId3">
            <a:alphaModFix/>
          </a:blip>
          <a:srcRect/>
          <a:stretch/>
        </p:blipFill>
        <p:spPr>
          <a:xfrm>
            <a:off x="606055" y="366823"/>
            <a:ext cx="6483204" cy="4052003"/>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0" name="Google Shape;590;p50"/>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38</a:t>
            </a:fld>
            <a:endParaRPr/>
          </a:p>
        </p:txBody>
      </p:sp>
      <p:pic>
        <p:nvPicPr>
          <p:cNvPr id="591" name="Google Shape;591;p50"/>
          <p:cNvPicPr preferRelativeResize="0"/>
          <p:nvPr/>
        </p:nvPicPr>
        <p:blipFill rotWithShape="1">
          <a:blip r:embed="rId3">
            <a:alphaModFix/>
          </a:blip>
          <a:srcRect/>
          <a:stretch/>
        </p:blipFill>
        <p:spPr>
          <a:xfrm>
            <a:off x="318976" y="295055"/>
            <a:ext cx="6618769" cy="413673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cxnSp>
        <p:nvCxnSpPr>
          <p:cNvPr id="128" name="Google Shape;128;p16"/>
          <p:cNvCxnSpPr/>
          <p:nvPr/>
        </p:nvCxnSpPr>
        <p:spPr>
          <a:xfrm>
            <a:off x="2995650" y="4076851"/>
            <a:ext cx="615300" cy="247500"/>
          </a:xfrm>
          <a:prstGeom prst="straightConnector1">
            <a:avLst/>
          </a:prstGeom>
          <a:noFill/>
          <a:ln w="38100" cap="flat" cmpd="sng">
            <a:solidFill>
              <a:srgbClr val="7F7F7F"/>
            </a:solidFill>
            <a:prstDash val="solid"/>
            <a:miter lim="800000"/>
            <a:headEnd type="none" w="sm" len="sm"/>
            <a:tailEnd type="triangle" w="med" len="med"/>
          </a:ln>
        </p:spPr>
      </p:cxnSp>
      <p:cxnSp>
        <p:nvCxnSpPr>
          <p:cNvPr id="129" name="Google Shape;129;p16"/>
          <p:cNvCxnSpPr/>
          <p:nvPr/>
        </p:nvCxnSpPr>
        <p:spPr>
          <a:xfrm flipH="1">
            <a:off x="5383295" y="4133873"/>
            <a:ext cx="609600" cy="195000"/>
          </a:xfrm>
          <a:prstGeom prst="straightConnector1">
            <a:avLst/>
          </a:prstGeom>
          <a:noFill/>
          <a:ln w="38100" cap="flat" cmpd="sng">
            <a:solidFill>
              <a:srgbClr val="7F7F7F"/>
            </a:solidFill>
            <a:prstDash val="solid"/>
            <a:miter lim="800000"/>
            <a:headEnd type="none" w="sm" len="sm"/>
            <a:tailEnd type="triangle" w="med" len="med"/>
          </a:ln>
        </p:spPr>
      </p:cxnSp>
      <p:sp>
        <p:nvSpPr>
          <p:cNvPr id="130" name="Google Shape;130;p16"/>
          <p:cNvSpPr txBox="1"/>
          <p:nvPr/>
        </p:nvSpPr>
        <p:spPr>
          <a:xfrm>
            <a:off x="0" y="4813109"/>
            <a:ext cx="2576100" cy="230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i="1">
                <a:solidFill>
                  <a:schemeClr val="dk1"/>
                </a:solidFill>
                <a:latin typeface="Arial"/>
                <a:ea typeface="Arial"/>
                <a:cs typeface="Arial"/>
                <a:sym typeface="Arial"/>
              </a:rPr>
              <a:t>Adapted from Alonso N,  2008</a:t>
            </a:r>
            <a:endParaRPr sz="1400" i="1">
              <a:solidFill>
                <a:schemeClr val="dk1"/>
              </a:solidFill>
              <a:latin typeface="Arial"/>
              <a:ea typeface="Arial"/>
              <a:cs typeface="Arial"/>
              <a:sym typeface="Arial"/>
            </a:endParaRPr>
          </a:p>
        </p:txBody>
      </p:sp>
      <p:sp>
        <p:nvSpPr>
          <p:cNvPr id="131" name="Google Shape;131;p16"/>
          <p:cNvSpPr/>
          <p:nvPr/>
        </p:nvSpPr>
        <p:spPr>
          <a:xfrm>
            <a:off x="4019795" y="389915"/>
            <a:ext cx="1973100" cy="4827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Roboto"/>
                <a:ea typeface="Roboto"/>
                <a:cs typeface="Roboto"/>
                <a:sym typeface="Roboto"/>
              </a:rPr>
              <a:t>Initial Data</a:t>
            </a:r>
            <a:endParaRPr dirty="0">
              <a:latin typeface="Roboto"/>
              <a:ea typeface="Roboto"/>
              <a:cs typeface="Roboto"/>
              <a:sym typeface="Roboto"/>
            </a:endParaRPr>
          </a:p>
        </p:txBody>
      </p:sp>
      <p:grpSp>
        <p:nvGrpSpPr>
          <p:cNvPr id="132" name="Google Shape;132;p16"/>
          <p:cNvGrpSpPr/>
          <p:nvPr/>
        </p:nvGrpSpPr>
        <p:grpSpPr>
          <a:xfrm>
            <a:off x="6166826" y="1803457"/>
            <a:ext cx="2538950" cy="2273394"/>
            <a:chOff x="6137800" y="1318375"/>
            <a:chExt cx="2538950" cy="2273394"/>
          </a:xfrm>
        </p:grpSpPr>
        <p:sp>
          <p:nvSpPr>
            <p:cNvPr id="133" name="Google Shape;133;p16"/>
            <p:cNvSpPr/>
            <p:nvPr/>
          </p:nvSpPr>
          <p:spPr>
            <a:xfrm>
              <a:off x="6139350" y="1318375"/>
              <a:ext cx="2537400" cy="1517400"/>
            </a:xfrm>
            <a:prstGeom prst="roundRect">
              <a:avLst>
                <a:gd name="adj" fmla="val 5740"/>
              </a:avLst>
            </a:prstGeom>
            <a:solidFill>
              <a:schemeClr val="lt2"/>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b="1" dirty="0">
                  <a:latin typeface="Roboto"/>
                  <a:ea typeface="Roboto"/>
                  <a:cs typeface="Roboto"/>
                  <a:sym typeface="Roboto"/>
                </a:rPr>
                <a:t>SAMPLE QUALITY CONTROL</a:t>
              </a:r>
              <a:endParaRPr sz="1300" b="1" dirty="0">
                <a:latin typeface="Roboto"/>
                <a:ea typeface="Roboto"/>
                <a:cs typeface="Roboto"/>
                <a:sym typeface="Roboto"/>
              </a:endParaRPr>
            </a:p>
            <a:p>
              <a:pPr marL="514350" lvl="0" indent="-196850" algn="l" rtl="0">
                <a:spcBef>
                  <a:spcPts val="600"/>
                </a:spcBef>
                <a:spcAft>
                  <a:spcPts val="0"/>
                </a:spcAft>
                <a:buSzPts val="1300"/>
                <a:buFont typeface="Roboto"/>
                <a:buChar char="●"/>
              </a:pPr>
              <a:r>
                <a:rPr lang="en-US" sz="1100" dirty="0">
                  <a:latin typeface="Roboto"/>
                  <a:ea typeface="Roboto"/>
                  <a:cs typeface="Roboto"/>
                  <a:sym typeface="Roboto"/>
                </a:rPr>
                <a:t>Call rate</a:t>
              </a:r>
              <a:endParaRPr sz="1100" dirty="0">
                <a:latin typeface="Roboto"/>
                <a:ea typeface="Roboto"/>
                <a:cs typeface="Roboto"/>
                <a:sym typeface="Roboto"/>
              </a:endParaRPr>
            </a:p>
            <a:p>
              <a:pPr marL="514350" lvl="0" indent="-196850" algn="l" rtl="0">
                <a:spcBef>
                  <a:spcPts val="600"/>
                </a:spcBef>
                <a:spcAft>
                  <a:spcPts val="0"/>
                </a:spcAft>
                <a:buSzPts val="1300"/>
                <a:buFont typeface="Roboto"/>
                <a:buChar char="●"/>
              </a:pPr>
              <a:r>
                <a:rPr lang="en-US" sz="1100" dirty="0">
                  <a:latin typeface="Roboto"/>
                  <a:ea typeface="Roboto"/>
                  <a:cs typeface="Roboto"/>
                  <a:sym typeface="Roboto"/>
                </a:rPr>
                <a:t>Excess heterozygosity</a:t>
              </a:r>
              <a:endParaRPr sz="1100" dirty="0">
                <a:latin typeface="Roboto"/>
                <a:ea typeface="Roboto"/>
                <a:cs typeface="Roboto"/>
                <a:sym typeface="Roboto"/>
              </a:endParaRPr>
            </a:p>
            <a:p>
              <a:pPr marL="514350" lvl="0" indent="-196850" algn="l" rtl="0">
                <a:spcBef>
                  <a:spcPts val="600"/>
                </a:spcBef>
                <a:spcAft>
                  <a:spcPts val="0"/>
                </a:spcAft>
                <a:buSzPts val="1300"/>
                <a:buFont typeface="Roboto"/>
                <a:buChar char="●"/>
              </a:pPr>
              <a:r>
                <a:rPr lang="en-US" sz="1100" dirty="0">
                  <a:latin typeface="Roboto"/>
                  <a:ea typeface="Roboto"/>
                  <a:cs typeface="Roboto"/>
                  <a:sym typeface="Roboto"/>
                </a:rPr>
                <a:t>Population stratification</a:t>
              </a:r>
              <a:endParaRPr sz="1100" dirty="0">
                <a:latin typeface="Roboto"/>
                <a:ea typeface="Roboto"/>
                <a:cs typeface="Roboto"/>
                <a:sym typeface="Roboto"/>
              </a:endParaRPr>
            </a:p>
            <a:p>
              <a:pPr marL="514350" lvl="0" indent="-196850" algn="l" rtl="0">
                <a:spcBef>
                  <a:spcPts val="600"/>
                </a:spcBef>
                <a:spcAft>
                  <a:spcPts val="600"/>
                </a:spcAft>
                <a:buSzPts val="1300"/>
                <a:buFont typeface="Roboto"/>
                <a:buChar char="●"/>
              </a:pPr>
              <a:r>
                <a:rPr lang="en-US" sz="1100" dirty="0">
                  <a:latin typeface="Roboto"/>
                  <a:ea typeface="Roboto"/>
                  <a:cs typeface="Roboto"/>
                  <a:sym typeface="Roboto"/>
                </a:rPr>
                <a:t>Familiar relationships</a:t>
              </a:r>
              <a:endParaRPr sz="1100" dirty="0">
                <a:latin typeface="Roboto"/>
                <a:ea typeface="Roboto"/>
                <a:cs typeface="Roboto"/>
                <a:sym typeface="Roboto"/>
              </a:endParaRPr>
            </a:p>
          </p:txBody>
        </p:sp>
        <p:sp>
          <p:nvSpPr>
            <p:cNvPr id="134" name="Google Shape;134;p16"/>
            <p:cNvSpPr/>
            <p:nvPr/>
          </p:nvSpPr>
          <p:spPr>
            <a:xfrm>
              <a:off x="6137800" y="3225769"/>
              <a:ext cx="2537400" cy="366000"/>
            </a:xfrm>
            <a:prstGeom prst="roundRect">
              <a:avLst>
                <a:gd name="adj" fmla="val 14938"/>
              </a:avLst>
            </a:prstGeom>
            <a:solidFill>
              <a:srgbClr val="C9DAF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300">
                  <a:latin typeface="Roboto"/>
                  <a:ea typeface="Roboto"/>
                  <a:cs typeface="Roboto"/>
                  <a:sym typeface="Roboto"/>
                </a:rPr>
                <a:t>Select good </a:t>
              </a:r>
              <a:r>
                <a:rPr lang="en-US" sz="1300" b="1">
                  <a:latin typeface="Roboto"/>
                  <a:ea typeface="Roboto"/>
                  <a:cs typeface="Roboto"/>
                  <a:sym typeface="Roboto"/>
                </a:rPr>
                <a:t>quality samples</a:t>
              </a:r>
              <a:endParaRPr sz="1300" b="1">
                <a:latin typeface="Roboto"/>
                <a:ea typeface="Roboto"/>
                <a:cs typeface="Roboto"/>
                <a:sym typeface="Roboto"/>
              </a:endParaRPr>
            </a:p>
          </p:txBody>
        </p:sp>
      </p:grpSp>
      <p:grpSp>
        <p:nvGrpSpPr>
          <p:cNvPr id="135" name="Google Shape;135;p16"/>
          <p:cNvGrpSpPr/>
          <p:nvPr/>
        </p:nvGrpSpPr>
        <p:grpSpPr>
          <a:xfrm>
            <a:off x="318725" y="2133967"/>
            <a:ext cx="2537400" cy="1971312"/>
            <a:chOff x="318725" y="1803457"/>
            <a:chExt cx="2537400" cy="1971312"/>
          </a:xfrm>
        </p:grpSpPr>
        <p:sp>
          <p:nvSpPr>
            <p:cNvPr id="136" name="Google Shape;136;p16"/>
            <p:cNvSpPr/>
            <p:nvPr/>
          </p:nvSpPr>
          <p:spPr>
            <a:xfrm>
              <a:off x="318725" y="1803457"/>
              <a:ext cx="2537400" cy="1239000"/>
            </a:xfrm>
            <a:prstGeom prst="roundRect">
              <a:avLst>
                <a:gd name="adj" fmla="val 5740"/>
              </a:avLst>
            </a:prstGeom>
            <a:solidFill>
              <a:schemeClr val="lt2"/>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300" b="1">
                  <a:latin typeface="Roboto"/>
                  <a:ea typeface="Roboto"/>
                  <a:cs typeface="Roboto"/>
                  <a:sym typeface="Roboto"/>
                </a:rPr>
                <a:t>SNP QUALITY CONTROL</a:t>
              </a:r>
              <a:endParaRPr sz="1300" b="1">
                <a:latin typeface="Roboto"/>
                <a:ea typeface="Roboto"/>
                <a:cs typeface="Roboto"/>
                <a:sym typeface="Roboto"/>
              </a:endParaRPr>
            </a:p>
            <a:p>
              <a:pPr marL="342900" lvl="0" indent="-196850" algn="l" rtl="0">
                <a:spcBef>
                  <a:spcPts val="600"/>
                </a:spcBef>
                <a:spcAft>
                  <a:spcPts val="0"/>
                </a:spcAft>
                <a:buSzPts val="1300"/>
                <a:buFont typeface="Roboto"/>
                <a:buChar char="●"/>
              </a:pPr>
              <a:r>
                <a:rPr lang="en-US" sz="1300">
                  <a:latin typeface="Roboto"/>
                  <a:ea typeface="Roboto"/>
                  <a:cs typeface="Roboto"/>
                  <a:sym typeface="Roboto"/>
                </a:rPr>
                <a:t>Call rate</a:t>
              </a:r>
              <a:endParaRPr sz="1300">
                <a:latin typeface="Roboto"/>
                <a:ea typeface="Roboto"/>
                <a:cs typeface="Roboto"/>
                <a:sym typeface="Roboto"/>
              </a:endParaRPr>
            </a:p>
            <a:p>
              <a:pPr marL="342900" lvl="0" indent="-196850" algn="l" rtl="0">
                <a:spcBef>
                  <a:spcPts val="600"/>
                </a:spcBef>
                <a:spcAft>
                  <a:spcPts val="0"/>
                </a:spcAft>
                <a:buSzPts val="1300"/>
                <a:buFont typeface="Roboto"/>
                <a:buChar char="●"/>
              </a:pPr>
              <a:r>
                <a:rPr lang="en-US" sz="1300">
                  <a:latin typeface="Roboto"/>
                  <a:ea typeface="Roboto"/>
                  <a:cs typeface="Roboto"/>
                  <a:sym typeface="Roboto"/>
                </a:rPr>
                <a:t>MAF</a:t>
              </a:r>
              <a:endParaRPr sz="1300">
                <a:latin typeface="Roboto"/>
                <a:ea typeface="Roboto"/>
                <a:cs typeface="Roboto"/>
                <a:sym typeface="Roboto"/>
              </a:endParaRPr>
            </a:p>
            <a:p>
              <a:pPr marL="342900" lvl="0" indent="-196850" algn="l" rtl="0">
                <a:spcBef>
                  <a:spcPts val="600"/>
                </a:spcBef>
                <a:spcAft>
                  <a:spcPts val="600"/>
                </a:spcAft>
                <a:buSzPts val="1300"/>
                <a:buFont typeface="Roboto"/>
                <a:buChar char="●"/>
              </a:pPr>
              <a:r>
                <a:rPr lang="en-US" sz="1300">
                  <a:latin typeface="Roboto"/>
                  <a:ea typeface="Roboto"/>
                  <a:cs typeface="Roboto"/>
                  <a:sym typeface="Roboto"/>
                </a:rPr>
                <a:t>HWE</a:t>
              </a:r>
              <a:endParaRPr>
                <a:latin typeface="Roboto"/>
                <a:ea typeface="Roboto"/>
                <a:cs typeface="Roboto"/>
                <a:sym typeface="Roboto"/>
              </a:endParaRPr>
            </a:p>
          </p:txBody>
        </p:sp>
        <p:sp>
          <p:nvSpPr>
            <p:cNvPr id="137" name="Google Shape;137;p16"/>
            <p:cNvSpPr/>
            <p:nvPr/>
          </p:nvSpPr>
          <p:spPr>
            <a:xfrm>
              <a:off x="318725" y="3408769"/>
              <a:ext cx="2537400" cy="366000"/>
            </a:xfrm>
            <a:prstGeom prst="roundRect">
              <a:avLst>
                <a:gd name="adj" fmla="val 14938"/>
              </a:avLst>
            </a:prstGeom>
            <a:solidFill>
              <a:srgbClr val="C9DAF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300" dirty="0">
                  <a:latin typeface="Roboto"/>
                  <a:ea typeface="Roboto"/>
                  <a:cs typeface="Roboto"/>
                  <a:sym typeface="Roboto"/>
                </a:rPr>
                <a:t>Select good </a:t>
              </a:r>
              <a:r>
                <a:rPr lang="en-US" sz="1300" b="1" dirty="0">
                  <a:latin typeface="Roboto"/>
                  <a:ea typeface="Roboto"/>
                  <a:cs typeface="Roboto"/>
                  <a:sym typeface="Roboto"/>
                </a:rPr>
                <a:t>quality </a:t>
              </a:r>
              <a:r>
                <a:rPr lang="en-US" sz="1300" b="1" dirty="0" smtClean="0">
                  <a:latin typeface="Roboto"/>
                  <a:ea typeface="Roboto"/>
                  <a:cs typeface="Roboto"/>
                  <a:sym typeface="Roboto"/>
                </a:rPr>
                <a:t>SNPs</a:t>
              </a:r>
              <a:endParaRPr sz="1300" b="1" dirty="0">
                <a:latin typeface="Roboto"/>
                <a:ea typeface="Roboto"/>
                <a:cs typeface="Roboto"/>
                <a:sym typeface="Roboto"/>
              </a:endParaRPr>
            </a:p>
          </p:txBody>
        </p:sp>
      </p:grpSp>
      <p:sp>
        <p:nvSpPr>
          <p:cNvPr id="138" name="Google Shape;138;p16"/>
          <p:cNvSpPr/>
          <p:nvPr/>
        </p:nvSpPr>
        <p:spPr>
          <a:xfrm>
            <a:off x="3303300" y="4413394"/>
            <a:ext cx="2537400" cy="366000"/>
          </a:xfrm>
          <a:prstGeom prst="roundRect">
            <a:avLst>
              <a:gd name="adj" fmla="val 14938"/>
            </a:avLst>
          </a:prstGeom>
          <a:solidFill>
            <a:srgbClr val="B6D7A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300">
                <a:latin typeface="Roboto"/>
                <a:ea typeface="Roboto"/>
                <a:cs typeface="Roboto"/>
                <a:sym typeface="Roboto"/>
              </a:rPr>
              <a:t>Run association analysis</a:t>
            </a:r>
            <a:endParaRPr sz="1300" b="1">
              <a:latin typeface="Roboto"/>
              <a:ea typeface="Roboto"/>
              <a:cs typeface="Roboto"/>
              <a:sym typeface="Roboto"/>
            </a:endParaRPr>
          </a:p>
        </p:txBody>
      </p:sp>
      <p:cxnSp>
        <p:nvCxnSpPr>
          <p:cNvPr id="139" name="Google Shape;139;p16"/>
          <p:cNvCxnSpPr/>
          <p:nvPr/>
        </p:nvCxnSpPr>
        <p:spPr>
          <a:xfrm flipH="1">
            <a:off x="2269476" y="982784"/>
            <a:ext cx="2126254" cy="1033303"/>
          </a:xfrm>
          <a:prstGeom prst="straightConnector1">
            <a:avLst/>
          </a:prstGeom>
          <a:noFill/>
          <a:ln w="38100" cap="flat" cmpd="sng">
            <a:solidFill>
              <a:srgbClr val="7F7F7F"/>
            </a:solidFill>
            <a:prstDash val="solid"/>
            <a:miter lim="800000"/>
            <a:headEnd type="none" w="sm" len="sm"/>
            <a:tailEnd type="triangle" w="med" len="med"/>
          </a:ln>
        </p:spPr>
      </p:cxnSp>
      <p:cxnSp>
        <p:nvCxnSpPr>
          <p:cNvPr id="140" name="Google Shape;140;p16"/>
          <p:cNvCxnSpPr/>
          <p:nvPr/>
        </p:nvCxnSpPr>
        <p:spPr>
          <a:xfrm>
            <a:off x="5688095" y="982784"/>
            <a:ext cx="1007405" cy="692314"/>
          </a:xfrm>
          <a:prstGeom prst="straightConnector1">
            <a:avLst/>
          </a:prstGeom>
          <a:noFill/>
          <a:ln w="38100" cap="flat" cmpd="sng">
            <a:solidFill>
              <a:srgbClr val="7F7F7F"/>
            </a:solidFill>
            <a:prstDash val="solid"/>
            <a:miter lim="800000"/>
            <a:headEnd type="none" w="sm" len="sm"/>
            <a:tailEnd type="triangle" w="med" len="med"/>
          </a:ln>
        </p:spPr>
      </p:cxnSp>
      <p:cxnSp>
        <p:nvCxnSpPr>
          <p:cNvPr id="141" name="Google Shape;141;p16"/>
          <p:cNvCxnSpPr>
            <a:stCxn id="133" idx="2"/>
          </p:cNvCxnSpPr>
          <p:nvPr/>
        </p:nvCxnSpPr>
        <p:spPr>
          <a:xfrm>
            <a:off x="7437076" y="3320857"/>
            <a:ext cx="1800" cy="366312"/>
          </a:xfrm>
          <a:prstGeom prst="straightConnector1">
            <a:avLst/>
          </a:prstGeom>
          <a:noFill/>
          <a:ln w="38100" cap="flat" cmpd="sng">
            <a:solidFill>
              <a:srgbClr val="7F7F7F"/>
            </a:solidFill>
            <a:prstDash val="solid"/>
            <a:miter lim="800000"/>
            <a:headEnd type="none" w="sm" len="sm"/>
            <a:tailEnd type="triangle" w="med" len="med"/>
          </a:ln>
        </p:spPr>
      </p:cxnSp>
      <p:cxnSp>
        <p:nvCxnSpPr>
          <p:cNvPr id="142" name="Google Shape;142;p16"/>
          <p:cNvCxnSpPr>
            <a:endCxn id="137" idx="0"/>
          </p:cNvCxnSpPr>
          <p:nvPr/>
        </p:nvCxnSpPr>
        <p:spPr>
          <a:xfrm>
            <a:off x="1587425" y="3372967"/>
            <a:ext cx="0" cy="366312"/>
          </a:xfrm>
          <a:prstGeom prst="straightConnector1">
            <a:avLst/>
          </a:prstGeom>
          <a:noFill/>
          <a:ln w="38100" cap="flat" cmpd="sng">
            <a:solidFill>
              <a:srgbClr val="7F7F7F"/>
            </a:solidFill>
            <a:prstDash val="solid"/>
            <a:miter lim="8000"/>
            <a:headEnd type="none" w="sm" len="sm"/>
            <a:tailEnd type="triangle" w="med" len="med"/>
          </a:ln>
        </p:spPr>
      </p:cxnSp>
      <p:sp>
        <p:nvSpPr>
          <p:cNvPr id="143" name="Google Shape;143;p16"/>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6"/>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4</a:t>
            </a:fld>
            <a:endParaRPr sz="1300" b="1">
              <a:solidFill>
                <a:srgbClr val="FFFFFF"/>
              </a:solidFill>
              <a:latin typeface="Roboto"/>
              <a:ea typeface="Roboto"/>
              <a:cs typeface="Roboto"/>
              <a:sym typeface="Roboto"/>
            </a:endParaRPr>
          </a:p>
        </p:txBody>
      </p:sp>
      <p:sp>
        <p:nvSpPr>
          <p:cNvPr id="145" name="Google Shape;145;p16"/>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a:solidFill>
                  <a:schemeClr val="lt1"/>
                </a:solidFill>
                <a:latin typeface="Roboto"/>
                <a:ea typeface="Roboto"/>
                <a:cs typeface="Roboto"/>
                <a:sym typeface="Roboto"/>
              </a:rPr>
              <a:t>BACKGROUND</a:t>
            </a:r>
            <a:endParaRPr sz="1500" i="0" u="none" strike="noStrike" cap="none">
              <a:solidFill>
                <a:schemeClr val="lt1"/>
              </a:solidFill>
              <a:latin typeface="Roboto"/>
              <a:ea typeface="Roboto"/>
              <a:cs typeface="Roboto"/>
              <a:sym typeface="Roboto"/>
            </a:endParaRPr>
          </a:p>
        </p:txBody>
      </p:sp>
      <p:cxnSp>
        <p:nvCxnSpPr>
          <p:cNvPr id="22" name="Google Shape;139;p16"/>
          <p:cNvCxnSpPr/>
          <p:nvPr/>
        </p:nvCxnSpPr>
        <p:spPr>
          <a:xfrm>
            <a:off x="2995650" y="631265"/>
            <a:ext cx="912054" cy="0"/>
          </a:xfrm>
          <a:prstGeom prst="straightConnector1">
            <a:avLst/>
          </a:prstGeom>
          <a:noFill/>
          <a:ln w="38100" cap="flat" cmpd="sng">
            <a:solidFill>
              <a:srgbClr val="7F7F7F"/>
            </a:solidFill>
            <a:prstDash val="solid"/>
            <a:miter lim="800000"/>
            <a:headEnd type="none" w="sm" len="sm"/>
            <a:tailEnd type="triangle" w="med" len="med"/>
          </a:ln>
        </p:spPr>
      </p:cxnSp>
      <p:sp>
        <p:nvSpPr>
          <p:cNvPr id="25" name="Google Shape;131;p16"/>
          <p:cNvSpPr/>
          <p:nvPr/>
        </p:nvSpPr>
        <p:spPr>
          <a:xfrm>
            <a:off x="561858" y="430064"/>
            <a:ext cx="2268537" cy="973237"/>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285750" lvl="0" indent="-285750" rtl="0">
              <a:spcBef>
                <a:spcPts val="0"/>
              </a:spcBef>
              <a:spcAft>
                <a:spcPts val="0"/>
              </a:spcAft>
              <a:buFont typeface="Arial" panose="020B0604020202020204" pitchFamily="34" charset="0"/>
              <a:buChar char="•"/>
            </a:pPr>
            <a:r>
              <a:rPr lang="en-US" dirty="0" smtClean="0">
                <a:latin typeface="Roboto"/>
                <a:ea typeface="Roboto"/>
                <a:cs typeface="Roboto"/>
                <a:sym typeface="Roboto"/>
              </a:rPr>
              <a:t>Source of DNA</a:t>
            </a:r>
          </a:p>
          <a:p>
            <a:pPr marL="285750" lvl="0" indent="-285750" rtl="0">
              <a:spcBef>
                <a:spcPts val="0"/>
              </a:spcBef>
              <a:spcAft>
                <a:spcPts val="0"/>
              </a:spcAft>
              <a:buFont typeface="Arial" panose="020B0604020202020204" pitchFamily="34" charset="0"/>
              <a:buChar char="•"/>
            </a:pPr>
            <a:r>
              <a:rPr lang="en-US" dirty="0" smtClean="0">
                <a:latin typeface="Roboto"/>
                <a:ea typeface="Roboto"/>
                <a:cs typeface="Roboto"/>
                <a:sym typeface="Roboto"/>
              </a:rPr>
              <a:t>Genotyping platform</a:t>
            </a:r>
          </a:p>
          <a:p>
            <a:pPr marL="285750" lvl="0" indent="-285750" rtl="0">
              <a:spcBef>
                <a:spcPts val="0"/>
              </a:spcBef>
              <a:spcAft>
                <a:spcPts val="0"/>
              </a:spcAft>
              <a:buFont typeface="Arial" panose="020B0604020202020204" pitchFamily="34" charset="0"/>
              <a:buChar char="•"/>
            </a:pPr>
            <a:r>
              <a:rPr lang="en-US" dirty="0" smtClean="0">
                <a:latin typeface="Roboto"/>
                <a:ea typeface="Roboto"/>
                <a:cs typeface="Roboto"/>
                <a:sym typeface="Roboto"/>
              </a:rPr>
              <a:t>Batch </a:t>
            </a:r>
            <a:r>
              <a:rPr lang="en-US" dirty="0" smtClean="0">
                <a:latin typeface="Roboto"/>
                <a:ea typeface="Roboto"/>
                <a:cs typeface="Roboto"/>
                <a:sym typeface="Roboto"/>
              </a:rPr>
              <a:t>effect</a:t>
            </a:r>
          </a:p>
          <a:p>
            <a:pPr marL="285750" lvl="0" indent="-285750" rtl="0">
              <a:spcBef>
                <a:spcPts val="0"/>
              </a:spcBef>
              <a:spcAft>
                <a:spcPts val="0"/>
              </a:spcAft>
              <a:buFont typeface="Arial" panose="020B0604020202020204" pitchFamily="34" charset="0"/>
              <a:buChar char="•"/>
            </a:pPr>
            <a:r>
              <a:rPr lang="en-US" dirty="0" smtClean="0">
                <a:latin typeface="Roboto"/>
                <a:ea typeface="Roboto"/>
                <a:cs typeface="Roboto"/>
                <a:sym typeface="Roboto"/>
              </a:rPr>
              <a:t>Build</a:t>
            </a:r>
            <a:r>
              <a:rPr lang="en-US" dirty="0">
                <a:latin typeface="Roboto"/>
                <a:ea typeface="Roboto"/>
                <a:cs typeface="Roboto"/>
                <a:sym typeface="Roboto"/>
              </a:rPr>
              <a:t> </a:t>
            </a:r>
            <a:r>
              <a:rPr lang="en-US" dirty="0" smtClean="0">
                <a:latin typeface="Roboto"/>
                <a:ea typeface="Roboto"/>
                <a:cs typeface="Roboto"/>
                <a:sym typeface="Roboto"/>
              </a:rPr>
              <a:t>and strand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7"/>
          <p:cNvSpPr txBox="1">
            <a:spLocks noGrp="1"/>
          </p:cNvSpPr>
          <p:nvPr>
            <p:ph type="body" idx="1"/>
          </p:nvPr>
        </p:nvSpPr>
        <p:spPr>
          <a:xfrm>
            <a:off x="4965725" y="562225"/>
            <a:ext cx="3995100" cy="2043000"/>
          </a:xfrm>
          <a:prstGeom prst="rect">
            <a:avLst/>
          </a:prstGeom>
          <a:noFill/>
          <a:ln>
            <a:noFill/>
          </a:ln>
        </p:spPr>
        <p:txBody>
          <a:bodyPr spcFirstLastPara="1" wrap="square" lIns="91425" tIns="45700" rIns="91425" bIns="45700" anchor="t" anchorCtr="0">
            <a:noAutofit/>
          </a:bodyPr>
          <a:lstStyle/>
          <a:p>
            <a:pPr marL="171450" lvl="0" indent="-209550" algn="l" rtl="0">
              <a:lnSpc>
                <a:spcPct val="115000"/>
              </a:lnSpc>
              <a:spcBef>
                <a:spcPts val="0"/>
              </a:spcBef>
              <a:spcAft>
                <a:spcPts val="0"/>
              </a:spcAft>
              <a:buClr>
                <a:schemeClr val="dk1"/>
              </a:buClr>
              <a:buSzPts val="1500"/>
              <a:buFont typeface="Roboto"/>
              <a:buChar char="•"/>
            </a:pPr>
            <a:r>
              <a:rPr lang="en-US" sz="1500" i="1">
                <a:latin typeface="Roboto"/>
                <a:ea typeface="Roboto"/>
                <a:cs typeface="Roboto"/>
                <a:sym typeface="Roboto"/>
              </a:rPr>
              <a:t>PLINK</a:t>
            </a:r>
            <a:r>
              <a:rPr lang="en-US" sz="1500">
                <a:latin typeface="Roboto"/>
                <a:ea typeface="Roboto"/>
                <a:cs typeface="Roboto"/>
                <a:sym typeface="Roboto"/>
              </a:rPr>
              <a:t> is a free, open-source whole genome association analysis toolset</a:t>
            </a:r>
            <a:endParaRPr sz="1500">
              <a:latin typeface="Roboto"/>
              <a:ea typeface="Roboto"/>
              <a:cs typeface="Roboto"/>
              <a:sym typeface="Roboto"/>
            </a:endParaRPr>
          </a:p>
          <a:p>
            <a:pPr marL="171450" lvl="0" indent="-209550" algn="l" rtl="0">
              <a:lnSpc>
                <a:spcPct val="115000"/>
              </a:lnSpc>
              <a:spcBef>
                <a:spcPts val="600"/>
              </a:spcBef>
              <a:spcAft>
                <a:spcPts val="0"/>
              </a:spcAft>
              <a:buClr>
                <a:schemeClr val="dk1"/>
              </a:buClr>
              <a:buSzPts val="1500"/>
              <a:buFont typeface="Roboto"/>
              <a:buChar char="•"/>
            </a:pPr>
            <a:r>
              <a:rPr lang="en-US" sz="1500">
                <a:latin typeface="Roboto"/>
                <a:ea typeface="Roboto"/>
                <a:cs typeface="Roboto"/>
                <a:sym typeface="Roboto"/>
              </a:rPr>
              <a:t>Designed to perform a range of basic, large-scale analyses in a computationally efficient manner</a:t>
            </a:r>
            <a:endParaRPr sz="1500">
              <a:latin typeface="Roboto"/>
              <a:ea typeface="Roboto"/>
              <a:cs typeface="Roboto"/>
              <a:sym typeface="Roboto"/>
            </a:endParaRPr>
          </a:p>
          <a:p>
            <a:pPr marL="171450" lvl="0" indent="-209550" algn="l" rtl="0">
              <a:lnSpc>
                <a:spcPct val="115000"/>
              </a:lnSpc>
              <a:spcBef>
                <a:spcPts val="600"/>
              </a:spcBef>
              <a:spcAft>
                <a:spcPts val="600"/>
              </a:spcAft>
              <a:buClr>
                <a:schemeClr val="dk1"/>
              </a:buClr>
              <a:buSzPts val="1500"/>
              <a:buFont typeface="Roboto"/>
              <a:buChar char="•"/>
            </a:pPr>
            <a:r>
              <a:rPr lang="en-US" sz="1500">
                <a:latin typeface="Roboto"/>
                <a:ea typeface="Roboto"/>
                <a:cs typeface="Roboto"/>
                <a:sym typeface="Roboto"/>
              </a:rPr>
              <a:t>Command-line program that works on Windows, Mac and Linux</a:t>
            </a:r>
            <a:endParaRPr sz="1500">
              <a:latin typeface="Roboto"/>
              <a:ea typeface="Roboto"/>
              <a:cs typeface="Roboto"/>
              <a:sym typeface="Roboto"/>
            </a:endParaRPr>
          </a:p>
        </p:txBody>
      </p:sp>
      <p:sp>
        <p:nvSpPr>
          <p:cNvPr id="152" name="Google Shape;152;p17"/>
          <p:cNvSpPr/>
          <p:nvPr/>
        </p:nvSpPr>
        <p:spPr>
          <a:xfrm>
            <a:off x="74429" y="4810274"/>
            <a:ext cx="4898100" cy="230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i="1">
                <a:solidFill>
                  <a:schemeClr val="dk1"/>
                </a:solidFill>
                <a:latin typeface="Arial"/>
                <a:ea typeface="Arial"/>
                <a:cs typeface="Arial"/>
                <a:sym typeface="Arial"/>
              </a:rPr>
              <a:t>Image retrieved from: https://www.cog-genomics.org/plink2</a:t>
            </a:r>
            <a:endParaRPr/>
          </a:p>
        </p:txBody>
      </p:sp>
      <p:pic>
        <p:nvPicPr>
          <p:cNvPr id="153" name="Google Shape;153;p17"/>
          <p:cNvPicPr preferRelativeResize="0"/>
          <p:nvPr/>
        </p:nvPicPr>
        <p:blipFill rotWithShape="1">
          <a:blip r:embed="rId3">
            <a:alphaModFix/>
          </a:blip>
          <a:srcRect l="14104" r="19801"/>
          <a:stretch/>
        </p:blipFill>
        <p:spPr>
          <a:xfrm>
            <a:off x="226825" y="338425"/>
            <a:ext cx="4706076" cy="4329950"/>
          </a:xfrm>
          <a:prstGeom prst="rect">
            <a:avLst/>
          </a:prstGeom>
          <a:noFill/>
          <a:ln>
            <a:noFill/>
          </a:ln>
        </p:spPr>
      </p:pic>
      <p:sp>
        <p:nvSpPr>
          <p:cNvPr id="154" name="Google Shape;154;p17"/>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7"/>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5</a:t>
            </a:fld>
            <a:endParaRPr sz="1300" b="1">
              <a:solidFill>
                <a:srgbClr val="FFFFFF"/>
              </a:solidFill>
              <a:latin typeface="Roboto"/>
              <a:ea typeface="Roboto"/>
              <a:cs typeface="Roboto"/>
              <a:sym typeface="Roboto"/>
            </a:endParaRPr>
          </a:p>
        </p:txBody>
      </p:sp>
      <p:sp>
        <p:nvSpPr>
          <p:cNvPr id="156" name="Google Shape;156;p17"/>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Background:</a:t>
            </a:r>
            <a:r>
              <a:rPr lang="en-US" sz="1500">
                <a:solidFill>
                  <a:schemeClr val="lt1"/>
                </a:solidFill>
                <a:latin typeface="Roboto"/>
                <a:ea typeface="Roboto"/>
                <a:cs typeface="Roboto"/>
                <a:sym typeface="Roboto"/>
              </a:rPr>
              <a:t> </a:t>
            </a:r>
            <a:r>
              <a:rPr lang="en-US" sz="1500" i="1">
                <a:solidFill>
                  <a:schemeClr val="lt1"/>
                </a:solidFill>
                <a:latin typeface="Roboto"/>
                <a:ea typeface="Roboto"/>
                <a:cs typeface="Roboto"/>
                <a:sym typeface="Roboto"/>
              </a:rPr>
              <a:t>PLINK</a:t>
            </a:r>
            <a:r>
              <a:rPr lang="en-US" sz="1500">
                <a:solidFill>
                  <a:schemeClr val="lt1"/>
                </a:solidFill>
                <a:latin typeface="Roboto"/>
                <a:ea typeface="Roboto"/>
                <a:cs typeface="Roboto"/>
                <a:sym typeface="Roboto"/>
              </a:rPr>
              <a:t> (Purcell </a:t>
            </a:r>
            <a:r>
              <a:rPr lang="en-US" sz="1500" i="1">
                <a:solidFill>
                  <a:schemeClr val="lt1"/>
                </a:solidFill>
                <a:latin typeface="Roboto"/>
                <a:ea typeface="Roboto"/>
                <a:cs typeface="Roboto"/>
                <a:sym typeface="Roboto"/>
              </a:rPr>
              <a:t>et al</a:t>
            </a:r>
            <a:r>
              <a:rPr lang="en-US" sz="1500">
                <a:solidFill>
                  <a:schemeClr val="lt1"/>
                </a:solidFill>
                <a:latin typeface="Roboto"/>
                <a:ea typeface="Roboto"/>
                <a:cs typeface="Roboto"/>
                <a:sym typeface="Roboto"/>
              </a:rPr>
              <a:t>., 2007)</a:t>
            </a:r>
            <a:endParaRPr sz="1500" u="none" strike="noStrike" cap="none">
              <a:solidFill>
                <a:schemeClr val="lt1"/>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8"/>
          <p:cNvSpPr txBox="1"/>
          <p:nvPr/>
        </p:nvSpPr>
        <p:spPr>
          <a:xfrm>
            <a:off x="151504" y="405825"/>
            <a:ext cx="44271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1. </a:t>
            </a:r>
            <a:r>
              <a:rPr lang="en-US" sz="2000">
                <a:solidFill>
                  <a:schemeClr val="dk1"/>
                </a:solidFill>
                <a:latin typeface="Roboto"/>
                <a:ea typeface="Roboto"/>
                <a:cs typeface="Roboto"/>
                <a:sym typeface="Roboto"/>
              </a:rPr>
              <a:t>Creating binary files</a:t>
            </a:r>
            <a:endParaRPr sz="2000">
              <a:solidFill>
                <a:schemeClr val="dk1"/>
              </a:solidFill>
              <a:latin typeface="Roboto"/>
              <a:ea typeface="Roboto"/>
              <a:cs typeface="Roboto"/>
              <a:sym typeface="Roboto"/>
            </a:endParaRPr>
          </a:p>
        </p:txBody>
      </p:sp>
      <p:sp>
        <p:nvSpPr>
          <p:cNvPr id="162" name="Google Shape;162;p18"/>
          <p:cNvSpPr/>
          <p:nvPr/>
        </p:nvSpPr>
        <p:spPr>
          <a:xfrm>
            <a:off x="363750" y="892188"/>
            <a:ext cx="84165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--file raw-GWA-data --make-bed --out raw-GWA-data </a:t>
            </a:r>
            <a:endParaRPr sz="1700">
              <a:latin typeface="Consolas"/>
              <a:ea typeface="Consolas"/>
              <a:cs typeface="Consolas"/>
              <a:sym typeface="Consolas"/>
            </a:endParaRPr>
          </a:p>
        </p:txBody>
      </p:sp>
      <p:sp>
        <p:nvSpPr>
          <p:cNvPr id="163" name="Google Shape;163;p18"/>
          <p:cNvSpPr/>
          <p:nvPr/>
        </p:nvSpPr>
        <p:spPr>
          <a:xfrm>
            <a:off x="734775" y="3900050"/>
            <a:ext cx="7626900" cy="817500"/>
          </a:xfrm>
          <a:prstGeom prst="roundRect">
            <a:avLst>
              <a:gd name="adj" fmla="val 10206"/>
            </a:avLst>
          </a:prstGeom>
          <a:solidFill>
            <a:srgbClr val="C9DAF8"/>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b="1">
                <a:solidFill>
                  <a:schemeClr val="dk1"/>
                </a:solidFill>
                <a:latin typeface="Roboto"/>
                <a:ea typeface="Roboto"/>
                <a:cs typeface="Roboto"/>
                <a:sym typeface="Roboto"/>
              </a:rPr>
              <a:t>NOTE.</a:t>
            </a:r>
            <a:r>
              <a:rPr lang="en-US">
                <a:solidFill>
                  <a:schemeClr val="dk1"/>
                </a:solidFill>
                <a:latin typeface="Roboto"/>
                <a:ea typeface="Roboto"/>
                <a:cs typeface="Roboto"/>
                <a:sym typeface="Roboto"/>
              </a:rPr>
              <a:t> In the “bed” format, the first 6 columns from ped file are stored in the “fam” file, while genotypes are coded in the binary format. ”Bim” file is the “map” file enriched by information about minor and major allele.</a:t>
            </a:r>
            <a:endParaRPr>
              <a:latin typeface="Roboto"/>
              <a:ea typeface="Roboto"/>
              <a:cs typeface="Roboto"/>
              <a:sym typeface="Roboto"/>
            </a:endParaRPr>
          </a:p>
        </p:txBody>
      </p:sp>
      <p:sp>
        <p:nvSpPr>
          <p:cNvPr id="164" name="Google Shape;164;p18"/>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8"/>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6</a:t>
            </a:fld>
            <a:endParaRPr sz="1300" b="1">
              <a:solidFill>
                <a:srgbClr val="FFFFFF"/>
              </a:solidFill>
              <a:latin typeface="Roboto"/>
              <a:ea typeface="Roboto"/>
              <a:cs typeface="Roboto"/>
              <a:sym typeface="Roboto"/>
            </a:endParaRPr>
          </a:p>
        </p:txBody>
      </p:sp>
      <p:sp>
        <p:nvSpPr>
          <p:cNvPr id="166" name="Google Shape;166;p18"/>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a:t>
            </a:r>
            <a:r>
              <a:rPr lang="en-US" sz="1500">
                <a:solidFill>
                  <a:schemeClr val="lt1"/>
                </a:solidFill>
                <a:latin typeface="Roboto"/>
                <a:ea typeface="Roboto"/>
                <a:cs typeface="Roboto"/>
                <a:sym typeface="Roboto"/>
              </a:rPr>
              <a:t> File Formats</a:t>
            </a:r>
            <a:endParaRPr sz="1500" i="0" u="none" strike="noStrike" cap="none">
              <a:solidFill>
                <a:schemeClr val="lt1"/>
              </a:solidFill>
              <a:latin typeface="Roboto"/>
              <a:ea typeface="Roboto"/>
              <a:cs typeface="Roboto"/>
              <a:sym typeface="Roboto"/>
            </a:endParaRPr>
          </a:p>
        </p:txBody>
      </p:sp>
      <p:graphicFrame>
        <p:nvGraphicFramePr>
          <p:cNvPr id="167" name="Google Shape;167;p18"/>
          <p:cNvGraphicFramePr/>
          <p:nvPr/>
        </p:nvGraphicFramePr>
        <p:xfrm>
          <a:off x="1242325" y="1793213"/>
          <a:ext cx="7473200" cy="914400"/>
        </p:xfrm>
        <a:graphic>
          <a:graphicData uri="http://schemas.openxmlformats.org/drawingml/2006/table">
            <a:tbl>
              <a:tblPr>
                <a:noFill/>
                <a:tableStyleId>{1960DB99-EA6C-4BDF-AAD0-3CD65E8E218B}</a:tableStyleId>
              </a:tblPr>
              <a:tblGrid>
                <a:gridCol w="815700">
                  <a:extLst>
                    <a:ext uri="{9D8B030D-6E8A-4147-A177-3AD203B41FA5}">
                      <a16:colId xmlns:a16="http://schemas.microsoft.com/office/drawing/2014/main" xmlns="" val="20000"/>
                    </a:ext>
                  </a:extLst>
                </a:gridCol>
                <a:gridCol w="6657500">
                  <a:extLst>
                    <a:ext uri="{9D8B030D-6E8A-4147-A177-3AD203B41FA5}">
                      <a16:colId xmlns:a16="http://schemas.microsoft.com/office/drawing/2014/main" xmlns="" val="20001"/>
                    </a:ext>
                  </a:extLst>
                </a:gridCol>
              </a:tblGrid>
              <a:tr h="38450">
                <a:tc>
                  <a:txBody>
                    <a:bodyPr/>
                    <a:lstStyle/>
                    <a:p>
                      <a:pPr marL="0" lvl="0" indent="0" algn="l" rtl="0">
                        <a:spcBef>
                          <a:spcPts val="0"/>
                        </a:spcBef>
                        <a:spcAft>
                          <a:spcPts val="0"/>
                        </a:spcAft>
                        <a:buNone/>
                      </a:pPr>
                      <a:r>
                        <a:rPr lang="en-US" sz="1000" b="1">
                          <a:latin typeface="Roboto"/>
                          <a:ea typeface="Roboto"/>
                          <a:cs typeface="Roboto"/>
                          <a:sym typeface="Roboto"/>
                        </a:rPr>
                        <a:t>FID</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Family ID</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0"/>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IID</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Individual ID</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1"/>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PID</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Paternal ID</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2"/>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MID</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Maternal ID</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3"/>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Sex</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Sex [1 = male (XY); 2 = female (XX); other = unknown]</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4"/>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Phenotype</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Phenotype</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5"/>
                  </a:ext>
                </a:extLst>
              </a:tr>
            </a:tbl>
          </a:graphicData>
        </a:graphic>
      </p:graphicFrame>
      <p:sp>
        <p:nvSpPr>
          <p:cNvPr id="168" name="Google Shape;168;p18"/>
          <p:cNvSpPr txBox="1"/>
          <p:nvPr/>
        </p:nvSpPr>
        <p:spPr>
          <a:xfrm>
            <a:off x="363750" y="1482125"/>
            <a:ext cx="7225800" cy="3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latin typeface="Roboto"/>
                <a:ea typeface="Roboto"/>
                <a:cs typeface="Roboto"/>
                <a:sym typeface="Roboto"/>
              </a:rPr>
              <a:t>→ A PED file is white-space (space/tab) delimited file; the first 6 columns are mandatory:</a:t>
            </a:r>
            <a:endParaRPr>
              <a:latin typeface="Roboto"/>
              <a:ea typeface="Roboto"/>
              <a:cs typeface="Roboto"/>
              <a:sym typeface="Roboto"/>
            </a:endParaRPr>
          </a:p>
        </p:txBody>
      </p:sp>
      <p:graphicFrame>
        <p:nvGraphicFramePr>
          <p:cNvPr id="169" name="Google Shape;169;p18"/>
          <p:cNvGraphicFramePr/>
          <p:nvPr/>
        </p:nvGraphicFramePr>
        <p:xfrm>
          <a:off x="1242325" y="3139738"/>
          <a:ext cx="7473200" cy="609600"/>
        </p:xfrm>
        <a:graphic>
          <a:graphicData uri="http://schemas.openxmlformats.org/drawingml/2006/table">
            <a:tbl>
              <a:tblPr>
                <a:noFill/>
                <a:tableStyleId>{1960DB99-EA6C-4BDF-AAD0-3CD65E8E218B}</a:tableStyleId>
              </a:tblPr>
              <a:tblGrid>
                <a:gridCol w="815700">
                  <a:extLst>
                    <a:ext uri="{9D8B030D-6E8A-4147-A177-3AD203B41FA5}">
                      <a16:colId xmlns:a16="http://schemas.microsoft.com/office/drawing/2014/main" xmlns="" val="20000"/>
                    </a:ext>
                  </a:extLst>
                </a:gridCol>
                <a:gridCol w="6657500">
                  <a:extLst>
                    <a:ext uri="{9D8B030D-6E8A-4147-A177-3AD203B41FA5}">
                      <a16:colId xmlns:a16="http://schemas.microsoft.com/office/drawing/2014/main" xmlns="" val="20001"/>
                    </a:ext>
                  </a:extLst>
                </a:gridCol>
              </a:tblGrid>
              <a:tr h="38450">
                <a:tc>
                  <a:txBody>
                    <a:bodyPr/>
                    <a:lstStyle/>
                    <a:p>
                      <a:pPr marL="0" lvl="0" indent="0" algn="l" rtl="0">
                        <a:spcBef>
                          <a:spcPts val="0"/>
                        </a:spcBef>
                        <a:spcAft>
                          <a:spcPts val="0"/>
                        </a:spcAft>
                        <a:buNone/>
                      </a:pPr>
                      <a:r>
                        <a:rPr lang="en-US" sz="1000" b="1">
                          <a:latin typeface="Roboto"/>
                          <a:ea typeface="Roboto"/>
                          <a:cs typeface="Roboto"/>
                          <a:sym typeface="Roboto"/>
                        </a:rPr>
                        <a:t>CHR</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Chromosome (1-22, X, Y or 0 if unplaced)</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0"/>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SNP</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rs# or SNP identifier</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1"/>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POS</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Genetic distance (morgans)</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2"/>
                  </a:ext>
                </a:extLst>
              </a:tr>
              <a:tr h="38450">
                <a:tc>
                  <a:txBody>
                    <a:bodyPr/>
                    <a:lstStyle/>
                    <a:p>
                      <a:pPr marL="0" lvl="0" indent="0" algn="l" rtl="0">
                        <a:spcBef>
                          <a:spcPts val="0"/>
                        </a:spcBef>
                        <a:spcAft>
                          <a:spcPts val="0"/>
                        </a:spcAft>
                        <a:buNone/>
                      </a:pPr>
                      <a:r>
                        <a:rPr lang="en-US" sz="1000" b="1">
                          <a:latin typeface="Roboto"/>
                          <a:ea typeface="Roboto"/>
                          <a:cs typeface="Roboto"/>
                          <a:sym typeface="Roboto"/>
                        </a:rPr>
                        <a:t>BP</a:t>
                      </a:r>
                      <a:endParaRPr sz="1000" b="1">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None/>
                      </a:pPr>
                      <a:r>
                        <a:rPr lang="en-US" sz="1000">
                          <a:latin typeface="Roboto"/>
                          <a:ea typeface="Roboto"/>
                          <a:cs typeface="Roboto"/>
                          <a:sym typeface="Roboto"/>
                        </a:rPr>
                        <a:t>Base-pair position (bp units)</a:t>
                      </a:r>
                      <a:endParaRPr sz="1000">
                        <a:latin typeface="Roboto"/>
                        <a:ea typeface="Roboto"/>
                        <a:cs typeface="Roboto"/>
                        <a:sym typeface="Roboto"/>
                      </a:endParaRPr>
                    </a:p>
                  </a:txBody>
                  <a:tcPr marL="0" marR="0" marT="0" marB="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xmlns="" val="10003"/>
                  </a:ext>
                </a:extLst>
              </a:tr>
            </a:tbl>
          </a:graphicData>
        </a:graphic>
      </p:graphicFrame>
      <p:sp>
        <p:nvSpPr>
          <p:cNvPr id="170" name="Google Shape;170;p18"/>
          <p:cNvSpPr txBox="1"/>
          <p:nvPr/>
        </p:nvSpPr>
        <p:spPr>
          <a:xfrm>
            <a:off x="363750" y="2828650"/>
            <a:ext cx="8416500" cy="3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latin typeface="Roboto"/>
                <a:ea typeface="Roboto"/>
                <a:cs typeface="Roboto"/>
                <a:sym typeface="Roboto"/>
              </a:rPr>
              <a:t>→ By default, each link of the MAP file describes a single marker and must contain exactly 4 columns:</a:t>
            </a:r>
            <a:endParaRPr>
              <a:latin typeface="Roboto"/>
              <a:ea typeface="Roboto"/>
              <a:cs typeface="Roboto"/>
              <a:sym typeface="Roboto"/>
            </a:endParaRPr>
          </a:p>
        </p:txBody>
      </p:sp>
      <p:grpSp>
        <p:nvGrpSpPr>
          <p:cNvPr id="171" name="Google Shape;171;p18"/>
          <p:cNvGrpSpPr/>
          <p:nvPr/>
        </p:nvGrpSpPr>
        <p:grpSpPr>
          <a:xfrm>
            <a:off x="6935970" y="1822571"/>
            <a:ext cx="1324427" cy="1962257"/>
            <a:chOff x="11736570" y="1746371"/>
            <a:chExt cx="1324427" cy="1962257"/>
          </a:xfrm>
        </p:grpSpPr>
        <p:grpSp>
          <p:nvGrpSpPr>
            <p:cNvPr id="172" name="Google Shape;172;p18"/>
            <p:cNvGrpSpPr/>
            <p:nvPr/>
          </p:nvGrpSpPr>
          <p:grpSpPr>
            <a:xfrm>
              <a:off x="11736570" y="1746371"/>
              <a:ext cx="1313675" cy="564075"/>
              <a:chOff x="5954233" y="2597117"/>
              <a:chExt cx="1313675" cy="752100"/>
            </a:xfrm>
          </p:grpSpPr>
          <p:sp>
            <p:nvSpPr>
              <p:cNvPr id="173" name="Google Shape;173;p18"/>
              <p:cNvSpPr txBox="1"/>
              <p:nvPr/>
            </p:nvSpPr>
            <p:spPr>
              <a:xfrm>
                <a:off x="5954233" y="2711302"/>
                <a:ext cx="5694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a:solidFill>
                      <a:schemeClr val="dk1"/>
                    </a:solidFill>
                    <a:latin typeface="Roboto"/>
                    <a:ea typeface="Roboto"/>
                    <a:cs typeface="Roboto"/>
                    <a:sym typeface="Roboto"/>
                  </a:rPr>
                  <a:t>ped</a:t>
                </a:r>
                <a:endParaRPr sz="1600" b="1">
                  <a:solidFill>
                    <a:schemeClr val="dk1"/>
                  </a:solidFill>
                  <a:latin typeface="Roboto"/>
                  <a:ea typeface="Roboto"/>
                  <a:cs typeface="Roboto"/>
                  <a:sym typeface="Roboto"/>
                </a:endParaRPr>
              </a:p>
            </p:txBody>
          </p:sp>
          <p:sp>
            <p:nvSpPr>
              <p:cNvPr id="174" name="Google Shape;174;p18"/>
              <p:cNvSpPr/>
              <p:nvPr/>
            </p:nvSpPr>
            <p:spPr>
              <a:xfrm>
                <a:off x="6523620" y="2597117"/>
                <a:ext cx="111000" cy="752100"/>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dk1"/>
                  </a:solidFill>
                  <a:latin typeface="Roboto"/>
                  <a:ea typeface="Roboto"/>
                  <a:cs typeface="Roboto"/>
                  <a:sym typeface="Roboto"/>
                </a:endParaRPr>
              </a:p>
            </p:txBody>
          </p:sp>
          <p:sp>
            <p:nvSpPr>
              <p:cNvPr id="175" name="Google Shape;175;p18"/>
              <p:cNvSpPr txBox="1"/>
              <p:nvPr/>
            </p:nvSpPr>
            <p:spPr>
              <a:xfrm>
                <a:off x="6698508" y="2636868"/>
                <a:ext cx="569400" cy="646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a:solidFill>
                      <a:schemeClr val="dk1"/>
                    </a:solidFill>
                    <a:latin typeface="Roboto"/>
                    <a:ea typeface="Roboto"/>
                    <a:cs typeface="Roboto"/>
                    <a:sym typeface="Roboto"/>
                  </a:rPr>
                  <a:t>bed</a:t>
                </a:r>
                <a:endParaRPr sz="1200">
                  <a:latin typeface="Roboto"/>
                  <a:ea typeface="Roboto"/>
                  <a:cs typeface="Roboto"/>
                  <a:sym typeface="Roboto"/>
                </a:endParaRPr>
              </a:p>
              <a:p>
                <a:pPr marL="0" marR="0" lvl="0" indent="0" algn="l" rtl="0">
                  <a:spcBef>
                    <a:spcPts val="0"/>
                  </a:spcBef>
                  <a:spcAft>
                    <a:spcPts val="0"/>
                  </a:spcAft>
                  <a:buNone/>
                </a:pPr>
                <a:r>
                  <a:rPr lang="en-US" sz="1600">
                    <a:solidFill>
                      <a:schemeClr val="dk1"/>
                    </a:solidFill>
                    <a:latin typeface="Roboto"/>
                    <a:ea typeface="Roboto"/>
                    <a:cs typeface="Roboto"/>
                    <a:sym typeface="Roboto"/>
                  </a:rPr>
                  <a:t>fam</a:t>
                </a:r>
                <a:endParaRPr sz="1600">
                  <a:solidFill>
                    <a:schemeClr val="dk1"/>
                  </a:solidFill>
                  <a:latin typeface="Roboto"/>
                  <a:ea typeface="Roboto"/>
                  <a:cs typeface="Roboto"/>
                  <a:sym typeface="Roboto"/>
                </a:endParaRPr>
              </a:p>
            </p:txBody>
          </p:sp>
        </p:grpSp>
        <p:grpSp>
          <p:nvGrpSpPr>
            <p:cNvPr id="176" name="Google Shape;176;p18"/>
            <p:cNvGrpSpPr/>
            <p:nvPr/>
          </p:nvGrpSpPr>
          <p:grpSpPr>
            <a:xfrm>
              <a:off x="11760222" y="3144553"/>
              <a:ext cx="1300775" cy="564075"/>
              <a:chOff x="5954233" y="2597117"/>
              <a:chExt cx="1300775" cy="752100"/>
            </a:xfrm>
          </p:grpSpPr>
          <p:sp>
            <p:nvSpPr>
              <p:cNvPr id="177" name="Google Shape;177;p18"/>
              <p:cNvSpPr txBox="1"/>
              <p:nvPr/>
            </p:nvSpPr>
            <p:spPr>
              <a:xfrm>
                <a:off x="5954233" y="2711302"/>
                <a:ext cx="6336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b="1">
                    <a:solidFill>
                      <a:schemeClr val="dk1"/>
                    </a:solidFill>
                    <a:latin typeface="Roboto"/>
                    <a:ea typeface="Roboto"/>
                    <a:cs typeface="Roboto"/>
                    <a:sym typeface="Roboto"/>
                  </a:rPr>
                  <a:t>map</a:t>
                </a:r>
                <a:endParaRPr sz="1600" b="1">
                  <a:solidFill>
                    <a:schemeClr val="dk1"/>
                  </a:solidFill>
                  <a:latin typeface="Roboto"/>
                  <a:ea typeface="Roboto"/>
                  <a:cs typeface="Roboto"/>
                  <a:sym typeface="Roboto"/>
                </a:endParaRPr>
              </a:p>
            </p:txBody>
          </p:sp>
          <p:sp>
            <p:nvSpPr>
              <p:cNvPr id="178" name="Google Shape;178;p18"/>
              <p:cNvSpPr/>
              <p:nvPr/>
            </p:nvSpPr>
            <p:spPr>
              <a:xfrm>
                <a:off x="6523620" y="2597117"/>
                <a:ext cx="111000" cy="752100"/>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dk1"/>
                  </a:solidFill>
                  <a:latin typeface="Roboto"/>
                  <a:ea typeface="Roboto"/>
                  <a:cs typeface="Roboto"/>
                  <a:sym typeface="Roboto"/>
                </a:endParaRPr>
              </a:p>
            </p:txBody>
          </p:sp>
          <p:sp>
            <p:nvSpPr>
              <p:cNvPr id="179" name="Google Shape;179;p18"/>
              <p:cNvSpPr txBox="1"/>
              <p:nvPr/>
            </p:nvSpPr>
            <p:spPr>
              <a:xfrm>
                <a:off x="6698508" y="2732565"/>
                <a:ext cx="5565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a:solidFill>
                      <a:schemeClr val="dk1"/>
                    </a:solidFill>
                    <a:latin typeface="Roboto"/>
                    <a:ea typeface="Roboto"/>
                    <a:cs typeface="Roboto"/>
                    <a:sym typeface="Roboto"/>
                  </a:rPr>
                  <a:t>bim</a:t>
                </a:r>
                <a:endParaRPr sz="1600">
                  <a:solidFill>
                    <a:schemeClr val="dk1"/>
                  </a:solidFill>
                  <a:latin typeface="Roboto"/>
                  <a:ea typeface="Roboto"/>
                  <a:cs typeface="Roboto"/>
                  <a:sym typeface="Roboto"/>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185" name="Google Shape;185;p19"/>
          <p:cNvPicPr preferRelativeResize="0"/>
          <p:nvPr/>
        </p:nvPicPr>
        <p:blipFill rotWithShape="1">
          <a:blip r:embed="rId3">
            <a:alphaModFix/>
          </a:blip>
          <a:srcRect/>
          <a:stretch/>
        </p:blipFill>
        <p:spPr>
          <a:xfrm>
            <a:off x="7285375" y="861400"/>
            <a:ext cx="1690475" cy="3022350"/>
          </a:xfrm>
          <a:prstGeom prst="rect">
            <a:avLst/>
          </a:prstGeom>
          <a:noFill/>
          <a:ln>
            <a:noFill/>
          </a:ln>
        </p:spPr>
      </p:pic>
      <p:cxnSp>
        <p:nvCxnSpPr>
          <p:cNvPr id="186" name="Google Shape;186;p19"/>
          <p:cNvCxnSpPr/>
          <p:nvPr/>
        </p:nvCxnSpPr>
        <p:spPr>
          <a:xfrm rot="10800000" flipH="1">
            <a:off x="7285383" y="2368519"/>
            <a:ext cx="148800" cy="8100"/>
          </a:xfrm>
          <a:prstGeom prst="straightConnector1">
            <a:avLst/>
          </a:prstGeom>
          <a:noFill/>
          <a:ln w="28575" cap="flat" cmpd="sng">
            <a:solidFill>
              <a:srgbClr val="FF0000"/>
            </a:solidFill>
            <a:prstDash val="solid"/>
            <a:miter lim="800000"/>
            <a:headEnd type="none" w="sm" len="sm"/>
            <a:tailEnd type="stealth" w="med" len="med"/>
          </a:ln>
        </p:spPr>
      </p:cxnSp>
      <p:graphicFrame>
        <p:nvGraphicFramePr>
          <p:cNvPr id="187" name="Google Shape;187;p19"/>
          <p:cNvGraphicFramePr/>
          <p:nvPr/>
        </p:nvGraphicFramePr>
        <p:xfrm>
          <a:off x="2547220" y="2547163"/>
          <a:ext cx="3840950" cy="1251740"/>
        </p:xfrm>
        <a:graphic>
          <a:graphicData uri="http://schemas.openxmlformats.org/drawingml/2006/table">
            <a:tbl>
              <a:tblPr firstRow="1" bandRow="1">
                <a:noFill/>
                <a:tableStyleId>{DB8B9915-6C10-4F30-A50F-CDCB3435DB50}</a:tableStyleId>
              </a:tblPr>
              <a:tblGrid>
                <a:gridCol w="952925">
                  <a:extLst>
                    <a:ext uri="{9D8B030D-6E8A-4147-A177-3AD203B41FA5}">
                      <a16:colId xmlns:a16="http://schemas.microsoft.com/office/drawing/2014/main" xmlns="" val="20000"/>
                    </a:ext>
                  </a:extLst>
                </a:gridCol>
                <a:gridCol w="1790325">
                  <a:extLst>
                    <a:ext uri="{9D8B030D-6E8A-4147-A177-3AD203B41FA5}">
                      <a16:colId xmlns:a16="http://schemas.microsoft.com/office/drawing/2014/main" xmlns="" val="20001"/>
                    </a:ext>
                  </a:extLst>
                </a:gridCol>
                <a:gridCol w="1097700">
                  <a:extLst>
                    <a:ext uri="{9D8B030D-6E8A-4147-A177-3AD203B41FA5}">
                      <a16:colId xmlns:a16="http://schemas.microsoft.com/office/drawing/2014/main" xmlns="" val="20002"/>
                    </a:ext>
                  </a:extLst>
                </a:gridCol>
              </a:tblGrid>
              <a:tr h="379975">
                <a:tc>
                  <a:txBody>
                    <a:bodyPr/>
                    <a:lstStyle/>
                    <a:p>
                      <a:pPr marL="0" marR="0" lvl="0" indent="0" algn="ctr" rtl="0">
                        <a:spcBef>
                          <a:spcPts val="0"/>
                        </a:spcBef>
                        <a:spcAft>
                          <a:spcPts val="0"/>
                        </a:spcAft>
                        <a:buNone/>
                      </a:pPr>
                      <a:r>
                        <a:rPr lang="en-US" sz="1300" u="none" strike="noStrike" cap="none">
                          <a:latin typeface="Roboto"/>
                          <a:ea typeface="Roboto"/>
                          <a:cs typeface="Roboto"/>
                          <a:sym typeface="Roboto"/>
                        </a:rPr>
                        <a:t>Sex</a:t>
                      </a:r>
                      <a:endParaRPr sz="1300">
                        <a:latin typeface="Roboto"/>
                        <a:ea typeface="Roboto"/>
                        <a:cs typeface="Roboto"/>
                        <a:sym typeface="Roboto"/>
                      </a:endParaRPr>
                    </a:p>
                  </a:txBody>
                  <a:tcPr marL="91450" marR="91450" marT="34300" marB="34300" anchor="ctr"/>
                </a:tc>
                <a:tc>
                  <a:txBody>
                    <a:bodyPr/>
                    <a:lstStyle/>
                    <a:p>
                      <a:pPr marL="0" marR="0" lvl="0" indent="0" algn="ctr" rtl="0">
                        <a:spcBef>
                          <a:spcPts val="0"/>
                        </a:spcBef>
                        <a:spcAft>
                          <a:spcPts val="0"/>
                        </a:spcAft>
                        <a:buNone/>
                      </a:pPr>
                      <a:r>
                        <a:rPr lang="en-US" sz="1300">
                          <a:latin typeface="Roboto"/>
                          <a:ea typeface="Roboto"/>
                          <a:cs typeface="Roboto"/>
                          <a:sym typeface="Roboto"/>
                        </a:rPr>
                        <a:t>NPX Genetic differences (alleles)</a:t>
                      </a:r>
                      <a:endParaRPr sz="1300">
                        <a:latin typeface="Roboto"/>
                        <a:ea typeface="Roboto"/>
                        <a:cs typeface="Roboto"/>
                        <a:sym typeface="Roboto"/>
                      </a:endParaRPr>
                    </a:p>
                  </a:txBody>
                  <a:tcPr marL="91450" marR="91450" marT="34300" marB="34300" anchor="ctr"/>
                </a:tc>
                <a:tc>
                  <a:txBody>
                    <a:bodyPr/>
                    <a:lstStyle/>
                    <a:p>
                      <a:pPr marL="0" marR="0" lvl="0" indent="0" algn="ctr" rtl="0">
                        <a:spcBef>
                          <a:spcPts val="0"/>
                        </a:spcBef>
                        <a:spcAft>
                          <a:spcPts val="0"/>
                        </a:spcAft>
                        <a:buNone/>
                      </a:pPr>
                      <a:r>
                        <a:rPr lang="en-US" sz="1300" i="1">
                          <a:latin typeface="Roboto"/>
                          <a:ea typeface="Roboto"/>
                          <a:cs typeface="Roboto"/>
                          <a:sym typeface="Roboto"/>
                        </a:rPr>
                        <a:t>F</a:t>
                      </a:r>
                      <a:endParaRPr sz="1300" i="1">
                        <a:latin typeface="Roboto"/>
                        <a:ea typeface="Roboto"/>
                        <a:cs typeface="Roboto"/>
                        <a:sym typeface="Roboto"/>
                      </a:endParaRPr>
                    </a:p>
                  </a:txBody>
                  <a:tcPr marL="91450" marR="91450" marT="34300" marB="34300" anchor="ctr"/>
                </a:tc>
                <a:extLst>
                  <a:ext uri="{0D108BD9-81ED-4DB2-BD59-A6C34878D82A}">
                    <a16:rowId xmlns:a16="http://schemas.microsoft.com/office/drawing/2014/main" xmlns="" val="10000"/>
                  </a:ext>
                </a:extLst>
              </a:tr>
              <a:tr h="393450">
                <a:tc>
                  <a:txBody>
                    <a:bodyPr/>
                    <a:lstStyle/>
                    <a:p>
                      <a:pPr marL="0" marR="0" lvl="0" indent="0" algn="ctr" rtl="0">
                        <a:spcBef>
                          <a:spcPts val="0"/>
                        </a:spcBef>
                        <a:spcAft>
                          <a:spcPts val="0"/>
                        </a:spcAft>
                        <a:buNone/>
                      </a:pPr>
                      <a:r>
                        <a:rPr lang="en-US" sz="1300">
                          <a:latin typeface="Roboto"/>
                          <a:ea typeface="Roboto"/>
                          <a:cs typeface="Roboto"/>
                          <a:sym typeface="Roboto"/>
                        </a:rPr>
                        <a:t>XX</a:t>
                      </a:r>
                      <a:endParaRPr sz="1300">
                        <a:latin typeface="Roboto"/>
                        <a:ea typeface="Roboto"/>
                        <a:cs typeface="Roboto"/>
                        <a:sym typeface="Roboto"/>
                      </a:endParaRPr>
                    </a:p>
                  </a:txBody>
                  <a:tcPr marL="91450" marR="91450" marT="34300" marB="34300" anchor="ctr"/>
                </a:tc>
                <a:tc>
                  <a:txBody>
                    <a:bodyPr/>
                    <a:lstStyle/>
                    <a:p>
                      <a:pPr marL="0" marR="0" lvl="0" indent="0" algn="ctr" rtl="0">
                        <a:spcBef>
                          <a:spcPts val="0"/>
                        </a:spcBef>
                        <a:spcAft>
                          <a:spcPts val="0"/>
                        </a:spcAft>
                        <a:buNone/>
                      </a:pPr>
                      <a:r>
                        <a:rPr lang="en-US" sz="1300">
                          <a:latin typeface="Roboto"/>
                          <a:ea typeface="Roboto"/>
                          <a:cs typeface="Roboto"/>
                          <a:sym typeface="Roboto"/>
                        </a:rPr>
                        <a:t>2</a:t>
                      </a:r>
                      <a:endParaRPr sz="1300">
                        <a:latin typeface="Roboto"/>
                        <a:ea typeface="Roboto"/>
                        <a:cs typeface="Roboto"/>
                        <a:sym typeface="Roboto"/>
                      </a:endParaRPr>
                    </a:p>
                  </a:txBody>
                  <a:tcPr marL="91450" marR="91450" marT="34300" marB="34300" anchor="ctr"/>
                </a:tc>
                <a:tc>
                  <a:txBody>
                    <a:bodyPr/>
                    <a:lstStyle/>
                    <a:p>
                      <a:pPr marL="0" lvl="0" indent="0" algn="ctr" rtl="0">
                        <a:spcBef>
                          <a:spcPts val="0"/>
                        </a:spcBef>
                        <a:spcAft>
                          <a:spcPts val="0"/>
                        </a:spcAft>
                        <a:buClr>
                          <a:schemeClr val="dk1"/>
                        </a:buClr>
                        <a:buFont typeface="Arial"/>
                        <a:buNone/>
                      </a:pPr>
                      <a:r>
                        <a:rPr lang="en-US" sz="1300" i="1">
                          <a:latin typeface="Roboto"/>
                          <a:ea typeface="Roboto"/>
                          <a:cs typeface="Roboto"/>
                          <a:sym typeface="Roboto"/>
                        </a:rPr>
                        <a:t>F</a:t>
                      </a:r>
                      <a:r>
                        <a:rPr lang="en-US" sz="1300">
                          <a:latin typeface="Roboto"/>
                          <a:ea typeface="Roboto"/>
                          <a:cs typeface="Roboto"/>
                          <a:sym typeface="Roboto"/>
                        </a:rPr>
                        <a:t> &lt; 0.2</a:t>
                      </a:r>
                      <a:endParaRPr sz="1300">
                        <a:latin typeface="Roboto"/>
                        <a:ea typeface="Roboto"/>
                        <a:cs typeface="Roboto"/>
                        <a:sym typeface="Roboto"/>
                      </a:endParaRPr>
                    </a:p>
                  </a:txBody>
                  <a:tcPr marL="91450" marR="91450" marT="34300" marB="34300" anchor="ctr"/>
                </a:tc>
                <a:extLst>
                  <a:ext uri="{0D108BD9-81ED-4DB2-BD59-A6C34878D82A}">
                    <a16:rowId xmlns:a16="http://schemas.microsoft.com/office/drawing/2014/main" xmlns="" val="10001"/>
                  </a:ext>
                </a:extLst>
              </a:tr>
              <a:tr h="393450">
                <a:tc>
                  <a:txBody>
                    <a:bodyPr/>
                    <a:lstStyle/>
                    <a:p>
                      <a:pPr marL="0" marR="0" lvl="0" indent="0" algn="ctr" rtl="0">
                        <a:spcBef>
                          <a:spcPts val="0"/>
                        </a:spcBef>
                        <a:spcAft>
                          <a:spcPts val="0"/>
                        </a:spcAft>
                        <a:buNone/>
                      </a:pPr>
                      <a:r>
                        <a:rPr lang="en-US" sz="1300">
                          <a:latin typeface="Roboto"/>
                          <a:ea typeface="Roboto"/>
                          <a:cs typeface="Roboto"/>
                          <a:sym typeface="Roboto"/>
                        </a:rPr>
                        <a:t>XY</a:t>
                      </a:r>
                      <a:endParaRPr sz="1300">
                        <a:latin typeface="Roboto"/>
                        <a:ea typeface="Roboto"/>
                        <a:cs typeface="Roboto"/>
                        <a:sym typeface="Roboto"/>
                      </a:endParaRPr>
                    </a:p>
                  </a:txBody>
                  <a:tcPr marL="91450" marR="91450" marT="34300" marB="34300" anchor="ctr"/>
                </a:tc>
                <a:tc>
                  <a:txBody>
                    <a:bodyPr/>
                    <a:lstStyle/>
                    <a:p>
                      <a:pPr marL="0" marR="0" lvl="0" indent="0" algn="ctr" rtl="0">
                        <a:spcBef>
                          <a:spcPts val="0"/>
                        </a:spcBef>
                        <a:spcAft>
                          <a:spcPts val="0"/>
                        </a:spcAft>
                        <a:buNone/>
                      </a:pPr>
                      <a:r>
                        <a:rPr lang="en-US" sz="1300">
                          <a:latin typeface="Roboto"/>
                          <a:ea typeface="Roboto"/>
                          <a:cs typeface="Roboto"/>
                          <a:sym typeface="Roboto"/>
                        </a:rPr>
                        <a:t>1</a:t>
                      </a:r>
                      <a:endParaRPr sz="1300">
                        <a:latin typeface="Roboto"/>
                        <a:ea typeface="Roboto"/>
                        <a:cs typeface="Roboto"/>
                        <a:sym typeface="Roboto"/>
                      </a:endParaRPr>
                    </a:p>
                  </a:txBody>
                  <a:tcPr marL="91450" marR="91450" marT="34300" marB="34300" anchor="ctr"/>
                </a:tc>
                <a:tc>
                  <a:txBody>
                    <a:bodyPr/>
                    <a:lstStyle/>
                    <a:p>
                      <a:pPr marL="0" lvl="0" indent="0" algn="ctr" rtl="0">
                        <a:spcBef>
                          <a:spcPts val="0"/>
                        </a:spcBef>
                        <a:spcAft>
                          <a:spcPts val="0"/>
                        </a:spcAft>
                        <a:buClr>
                          <a:schemeClr val="dk1"/>
                        </a:buClr>
                        <a:buFont typeface="Arial"/>
                        <a:buNone/>
                      </a:pPr>
                      <a:r>
                        <a:rPr lang="en-US" sz="1300" i="1">
                          <a:latin typeface="Roboto"/>
                          <a:ea typeface="Roboto"/>
                          <a:cs typeface="Roboto"/>
                          <a:sym typeface="Roboto"/>
                        </a:rPr>
                        <a:t>F</a:t>
                      </a:r>
                      <a:r>
                        <a:rPr lang="en-US" sz="1300">
                          <a:latin typeface="Roboto"/>
                          <a:ea typeface="Roboto"/>
                          <a:cs typeface="Roboto"/>
                          <a:sym typeface="Roboto"/>
                        </a:rPr>
                        <a:t> &gt; 0.8</a:t>
                      </a:r>
                      <a:endParaRPr sz="1300">
                        <a:latin typeface="Roboto"/>
                        <a:ea typeface="Roboto"/>
                        <a:cs typeface="Roboto"/>
                        <a:sym typeface="Roboto"/>
                      </a:endParaRPr>
                    </a:p>
                  </a:txBody>
                  <a:tcPr marL="91450" marR="91450" marT="34300" marB="34300" anchor="ctr"/>
                </a:tc>
                <a:extLst>
                  <a:ext uri="{0D108BD9-81ED-4DB2-BD59-A6C34878D82A}">
                    <a16:rowId xmlns:a16="http://schemas.microsoft.com/office/drawing/2014/main" xmlns="" val="10002"/>
                  </a:ext>
                </a:extLst>
              </a:tr>
            </a:tbl>
          </a:graphicData>
        </a:graphic>
      </p:graphicFrame>
      <p:sp>
        <p:nvSpPr>
          <p:cNvPr id="188" name="Google Shape;188;p19"/>
          <p:cNvSpPr/>
          <p:nvPr/>
        </p:nvSpPr>
        <p:spPr>
          <a:xfrm>
            <a:off x="252150" y="1505625"/>
            <a:ext cx="61530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raw-GWA-data --check-sex --out sex</a:t>
            </a:r>
            <a:endParaRPr sz="1700">
              <a:latin typeface="Consolas"/>
              <a:ea typeface="Consolas"/>
              <a:cs typeface="Consolas"/>
              <a:sym typeface="Consolas"/>
            </a:endParaRPr>
          </a:p>
        </p:txBody>
      </p:sp>
      <p:sp>
        <p:nvSpPr>
          <p:cNvPr id="189" name="Google Shape;189;p19"/>
          <p:cNvSpPr txBox="1"/>
          <p:nvPr/>
        </p:nvSpPr>
        <p:spPr>
          <a:xfrm>
            <a:off x="151504" y="405825"/>
            <a:ext cx="44271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2. </a:t>
            </a:r>
            <a:r>
              <a:rPr lang="en-US" sz="2000">
                <a:solidFill>
                  <a:schemeClr val="dk1"/>
                </a:solidFill>
                <a:latin typeface="Roboto"/>
                <a:ea typeface="Roboto"/>
                <a:cs typeface="Roboto"/>
                <a:sym typeface="Roboto"/>
              </a:rPr>
              <a:t>Check sex information</a:t>
            </a:r>
            <a:endParaRPr sz="2000">
              <a:solidFill>
                <a:schemeClr val="dk1"/>
              </a:solidFill>
              <a:latin typeface="Roboto"/>
              <a:ea typeface="Roboto"/>
              <a:cs typeface="Roboto"/>
              <a:sym typeface="Roboto"/>
            </a:endParaRPr>
          </a:p>
        </p:txBody>
      </p:sp>
      <p:sp>
        <p:nvSpPr>
          <p:cNvPr id="190" name="Google Shape;190;p19"/>
          <p:cNvSpPr/>
          <p:nvPr/>
        </p:nvSpPr>
        <p:spPr>
          <a:xfrm>
            <a:off x="363750" y="4010625"/>
            <a:ext cx="8416500" cy="604200"/>
          </a:xfrm>
          <a:prstGeom prst="roundRect">
            <a:avLst>
              <a:gd name="adj" fmla="val 10206"/>
            </a:avLst>
          </a:prstGeom>
          <a:solidFill>
            <a:srgbClr val="C9DAF8"/>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600" b="1">
                <a:solidFill>
                  <a:schemeClr val="dk1"/>
                </a:solidFill>
                <a:latin typeface="Roboto"/>
                <a:ea typeface="Roboto"/>
                <a:cs typeface="Roboto"/>
                <a:sym typeface="Roboto"/>
              </a:rPr>
              <a:t>NOTE.</a:t>
            </a:r>
            <a:r>
              <a:rPr lang="en-US" sz="1600">
                <a:solidFill>
                  <a:schemeClr val="dk1"/>
                </a:solidFill>
                <a:latin typeface="Roboto"/>
                <a:ea typeface="Roboto"/>
                <a:cs typeface="Roboto"/>
                <a:sym typeface="Roboto"/>
              </a:rPr>
              <a:t> It calculates to the mean homozygosity rate across X-chromosome markers for each individual in the study.</a:t>
            </a:r>
            <a:endParaRPr sz="1700">
              <a:latin typeface="Consolas"/>
              <a:ea typeface="Consolas"/>
              <a:cs typeface="Consolas"/>
              <a:sym typeface="Consolas"/>
            </a:endParaRPr>
          </a:p>
        </p:txBody>
      </p:sp>
      <p:sp>
        <p:nvSpPr>
          <p:cNvPr id="191" name="Google Shape;191;p19"/>
          <p:cNvSpPr txBox="1"/>
          <p:nvPr/>
        </p:nvSpPr>
        <p:spPr>
          <a:xfrm>
            <a:off x="173925" y="871300"/>
            <a:ext cx="6568500" cy="3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latin typeface="Roboto"/>
                <a:ea typeface="Roboto"/>
                <a:cs typeface="Roboto"/>
                <a:sym typeface="Roboto"/>
              </a:rPr>
              <a:t>→ Identify and list individuals with discordant sex information (requires X chromosome information)</a:t>
            </a:r>
            <a:endParaRPr>
              <a:latin typeface="Roboto"/>
              <a:ea typeface="Roboto"/>
              <a:cs typeface="Roboto"/>
              <a:sym typeface="Roboto"/>
            </a:endParaRPr>
          </a:p>
        </p:txBody>
      </p:sp>
      <p:grpSp>
        <p:nvGrpSpPr>
          <p:cNvPr id="192" name="Google Shape;192;p19"/>
          <p:cNvGrpSpPr/>
          <p:nvPr/>
        </p:nvGrpSpPr>
        <p:grpSpPr>
          <a:xfrm>
            <a:off x="1082289" y="2018750"/>
            <a:ext cx="5305889" cy="422700"/>
            <a:chOff x="1972175" y="1256425"/>
            <a:chExt cx="6629875" cy="422700"/>
          </a:xfrm>
        </p:grpSpPr>
        <p:sp>
          <p:nvSpPr>
            <p:cNvPr id="193" name="Google Shape;193;p19"/>
            <p:cNvSpPr/>
            <p:nvPr/>
          </p:nvSpPr>
          <p:spPr>
            <a:xfrm>
              <a:off x="3790950" y="1271725"/>
              <a:ext cx="4811100" cy="407400"/>
            </a:xfrm>
            <a:prstGeom prst="roundRect">
              <a:avLst>
                <a:gd name="adj" fmla="val 16667"/>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solidFill>
                    <a:schemeClr val="dk1"/>
                  </a:solidFill>
                  <a:latin typeface="Roboto"/>
                  <a:ea typeface="Roboto"/>
                  <a:cs typeface="Roboto"/>
                  <a:sym typeface="Roboto"/>
                </a:rPr>
                <a:t>Generated file:</a:t>
              </a:r>
              <a:r>
                <a:rPr lang="en-US" sz="1800">
                  <a:solidFill>
                    <a:schemeClr val="dk1"/>
                  </a:solidFill>
                  <a:latin typeface="Roboto"/>
                  <a:ea typeface="Roboto"/>
                  <a:cs typeface="Roboto"/>
                  <a:sym typeface="Roboto"/>
                </a:rPr>
                <a:t> </a:t>
              </a:r>
              <a:r>
                <a:rPr lang="en-US" sz="1800">
                  <a:solidFill>
                    <a:schemeClr val="dk1"/>
                  </a:solidFill>
                  <a:latin typeface="Consolas"/>
                  <a:ea typeface="Consolas"/>
                  <a:cs typeface="Consolas"/>
                  <a:sym typeface="Consolas"/>
                </a:rPr>
                <a:t>plink.sexcheck</a:t>
              </a:r>
              <a:endParaRPr sz="1800">
                <a:latin typeface="Consolas"/>
                <a:ea typeface="Consolas"/>
                <a:cs typeface="Consolas"/>
                <a:sym typeface="Consolas"/>
              </a:endParaRPr>
            </a:p>
          </p:txBody>
        </p:sp>
        <p:grpSp>
          <p:nvGrpSpPr>
            <p:cNvPr id="194" name="Google Shape;194;p19"/>
            <p:cNvGrpSpPr/>
            <p:nvPr/>
          </p:nvGrpSpPr>
          <p:grpSpPr>
            <a:xfrm>
              <a:off x="1972175" y="1256425"/>
              <a:ext cx="1742700" cy="221775"/>
              <a:chOff x="1972175" y="1256425"/>
              <a:chExt cx="1742700" cy="221775"/>
            </a:xfrm>
          </p:grpSpPr>
          <p:cxnSp>
            <p:nvCxnSpPr>
              <p:cNvPr id="195" name="Google Shape;195;p19"/>
              <p:cNvCxnSpPr/>
              <p:nvPr/>
            </p:nvCxnSpPr>
            <p:spPr>
              <a:xfrm>
                <a:off x="1981200" y="1256425"/>
                <a:ext cx="0" cy="219000"/>
              </a:xfrm>
              <a:prstGeom prst="straightConnector1">
                <a:avLst/>
              </a:prstGeom>
              <a:noFill/>
              <a:ln w="19050" cap="flat" cmpd="sng">
                <a:solidFill>
                  <a:srgbClr val="000000"/>
                </a:solidFill>
                <a:prstDash val="solid"/>
                <a:round/>
                <a:headEnd type="none" w="med" len="med"/>
                <a:tailEnd type="none" w="med" len="med"/>
              </a:ln>
            </p:spPr>
          </p:cxnSp>
          <p:cxnSp>
            <p:nvCxnSpPr>
              <p:cNvPr id="196" name="Google Shape;196;p19"/>
              <p:cNvCxnSpPr/>
              <p:nvPr/>
            </p:nvCxnSpPr>
            <p:spPr>
              <a:xfrm rot="10800000" flipH="1">
                <a:off x="1972175" y="1475500"/>
                <a:ext cx="1742700" cy="2700"/>
              </a:xfrm>
              <a:prstGeom prst="straightConnector1">
                <a:avLst/>
              </a:prstGeom>
              <a:noFill/>
              <a:ln w="19050" cap="flat" cmpd="sng">
                <a:solidFill>
                  <a:srgbClr val="000000"/>
                </a:solidFill>
                <a:prstDash val="solid"/>
                <a:round/>
                <a:headEnd type="none" w="med" len="med"/>
                <a:tailEnd type="triangle" w="med" len="med"/>
              </a:ln>
            </p:spPr>
          </p:cxnSp>
        </p:grpSp>
      </p:grpSp>
      <p:sp>
        <p:nvSpPr>
          <p:cNvPr id="197" name="Google Shape;197;p19"/>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9"/>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7</a:t>
            </a:fld>
            <a:endParaRPr sz="1300" b="1">
              <a:solidFill>
                <a:srgbClr val="FFFFFF"/>
              </a:solidFill>
              <a:latin typeface="Roboto"/>
              <a:ea typeface="Roboto"/>
              <a:cs typeface="Roboto"/>
              <a:sym typeface="Roboto"/>
            </a:endParaRPr>
          </a:p>
        </p:txBody>
      </p:sp>
      <p:sp>
        <p:nvSpPr>
          <p:cNvPr id="199" name="Google Shape;199;p19"/>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Check Sex Info</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Google Shape;205;p20"/>
          <p:cNvPicPr preferRelativeResize="0"/>
          <p:nvPr/>
        </p:nvPicPr>
        <p:blipFill rotWithShape="1">
          <a:blip r:embed="rId3">
            <a:alphaModFix/>
          </a:blip>
          <a:srcRect/>
          <a:stretch/>
        </p:blipFill>
        <p:spPr>
          <a:xfrm>
            <a:off x="11359850" y="1757325"/>
            <a:ext cx="3651524" cy="1902800"/>
          </a:xfrm>
          <a:prstGeom prst="rect">
            <a:avLst/>
          </a:prstGeom>
          <a:noFill/>
          <a:ln>
            <a:noFill/>
          </a:ln>
        </p:spPr>
      </p:pic>
      <p:grpSp>
        <p:nvGrpSpPr>
          <p:cNvPr id="206" name="Google Shape;206;p20"/>
          <p:cNvGrpSpPr/>
          <p:nvPr/>
        </p:nvGrpSpPr>
        <p:grpSpPr>
          <a:xfrm>
            <a:off x="9702175" y="448416"/>
            <a:ext cx="2057400" cy="2343509"/>
            <a:chOff x="6941875" y="1824904"/>
            <a:chExt cx="2057400" cy="2343509"/>
          </a:xfrm>
        </p:grpSpPr>
        <p:sp>
          <p:nvSpPr>
            <p:cNvPr id="207" name="Google Shape;207;p20"/>
            <p:cNvSpPr txBox="1"/>
            <p:nvPr/>
          </p:nvSpPr>
          <p:spPr>
            <a:xfrm>
              <a:off x="7711516" y="2641302"/>
              <a:ext cx="6462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40%</a:t>
              </a:r>
              <a:endParaRPr sz="1800">
                <a:solidFill>
                  <a:schemeClr val="dk1"/>
                </a:solidFill>
                <a:latin typeface="Arial"/>
                <a:ea typeface="Arial"/>
                <a:cs typeface="Arial"/>
                <a:sym typeface="Arial"/>
              </a:endParaRPr>
            </a:p>
          </p:txBody>
        </p:sp>
        <p:sp>
          <p:nvSpPr>
            <p:cNvPr id="208" name="Google Shape;208;p20"/>
            <p:cNvSpPr txBox="1"/>
            <p:nvPr/>
          </p:nvSpPr>
          <p:spPr>
            <a:xfrm>
              <a:off x="7711516" y="2966464"/>
              <a:ext cx="6462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20%</a:t>
              </a:r>
              <a:endParaRPr sz="1800">
                <a:solidFill>
                  <a:schemeClr val="dk1"/>
                </a:solidFill>
                <a:latin typeface="Arial"/>
                <a:ea typeface="Arial"/>
                <a:cs typeface="Arial"/>
                <a:sym typeface="Arial"/>
              </a:endParaRPr>
            </a:p>
          </p:txBody>
        </p:sp>
        <p:sp>
          <p:nvSpPr>
            <p:cNvPr id="209" name="Google Shape;209;p20"/>
            <p:cNvSpPr txBox="1"/>
            <p:nvPr/>
          </p:nvSpPr>
          <p:spPr>
            <a:xfrm>
              <a:off x="7711516" y="3270595"/>
              <a:ext cx="6462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20%</a:t>
              </a:r>
              <a:endParaRPr sz="1800">
                <a:solidFill>
                  <a:schemeClr val="dk1"/>
                </a:solidFill>
                <a:latin typeface="Arial"/>
                <a:ea typeface="Arial"/>
                <a:cs typeface="Arial"/>
                <a:sym typeface="Arial"/>
              </a:endParaRPr>
            </a:p>
          </p:txBody>
        </p:sp>
        <p:sp>
          <p:nvSpPr>
            <p:cNvPr id="210" name="Google Shape;210;p20"/>
            <p:cNvSpPr txBox="1"/>
            <p:nvPr/>
          </p:nvSpPr>
          <p:spPr>
            <a:xfrm>
              <a:off x="7711516" y="3614180"/>
              <a:ext cx="5181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0%</a:t>
              </a:r>
              <a:endParaRPr sz="1800">
                <a:solidFill>
                  <a:schemeClr val="dk1"/>
                </a:solidFill>
                <a:latin typeface="Arial"/>
                <a:ea typeface="Arial"/>
                <a:cs typeface="Arial"/>
                <a:sym typeface="Arial"/>
              </a:endParaRPr>
            </a:p>
          </p:txBody>
        </p:sp>
        <p:sp>
          <p:nvSpPr>
            <p:cNvPr id="211" name="Google Shape;211;p20"/>
            <p:cNvSpPr txBox="1"/>
            <p:nvPr/>
          </p:nvSpPr>
          <p:spPr>
            <a:xfrm>
              <a:off x="7711516" y="3891513"/>
              <a:ext cx="6462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20%</a:t>
              </a:r>
              <a:endParaRPr sz="1800">
                <a:solidFill>
                  <a:schemeClr val="dk1"/>
                </a:solidFill>
                <a:latin typeface="Arial"/>
                <a:ea typeface="Arial"/>
                <a:cs typeface="Arial"/>
                <a:sym typeface="Arial"/>
              </a:endParaRPr>
            </a:p>
          </p:txBody>
        </p:sp>
        <p:sp>
          <p:nvSpPr>
            <p:cNvPr id="212" name="Google Shape;212;p20"/>
            <p:cNvSpPr txBox="1"/>
            <p:nvPr/>
          </p:nvSpPr>
          <p:spPr>
            <a:xfrm>
              <a:off x="6941875" y="1824904"/>
              <a:ext cx="2057400" cy="81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500">
                  <a:solidFill>
                    <a:schemeClr val="dk1"/>
                  </a:solidFill>
                </a:rPr>
                <a:t>plink.imiss showing m</a:t>
              </a:r>
              <a:r>
                <a:rPr lang="en-US" sz="1500">
                  <a:solidFill>
                    <a:schemeClr val="dk1"/>
                  </a:solidFill>
                  <a:latin typeface="Arial"/>
                  <a:ea typeface="Arial"/>
                  <a:cs typeface="Arial"/>
                  <a:sym typeface="Arial"/>
                </a:rPr>
                <a:t>issing genotypes for each </a:t>
              </a:r>
              <a:r>
                <a:rPr lang="en-US" sz="1500">
                  <a:solidFill>
                    <a:schemeClr val="dk1"/>
                  </a:solidFill>
                </a:rPr>
                <a:t>subject</a:t>
              </a:r>
              <a:r>
                <a:rPr lang="en-US" sz="1500">
                  <a:solidFill>
                    <a:schemeClr val="dk1"/>
                  </a:solidFill>
                  <a:latin typeface="Arial"/>
                  <a:ea typeface="Arial"/>
                  <a:cs typeface="Arial"/>
                  <a:sym typeface="Arial"/>
                </a:rPr>
                <a:t> (%):</a:t>
              </a:r>
              <a:endParaRPr sz="1500">
                <a:solidFill>
                  <a:schemeClr val="dk1"/>
                </a:solidFill>
                <a:latin typeface="Arial"/>
                <a:ea typeface="Arial"/>
                <a:cs typeface="Arial"/>
                <a:sym typeface="Arial"/>
              </a:endParaRPr>
            </a:p>
          </p:txBody>
        </p:sp>
      </p:grpSp>
      <p:sp>
        <p:nvSpPr>
          <p:cNvPr id="213" name="Google Shape;213;p20"/>
          <p:cNvSpPr txBox="1"/>
          <p:nvPr/>
        </p:nvSpPr>
        <p:spPr>
          <a:xfrm>
            <a:off x="9440700" y="3168475"/>
            <a:ext cx="5945700" cy="749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600">
                <a:solidFill>
                  <a:schemeClr val="dk1"/>
                </a:solidFill>
              </a:rPr>
              <a:t>plink.lmiss showing</a:t>
            </a:r>
            <a:endParaRPr sz="1600">
              <a:solidFill>
                <a:schemeClr val="dk1"/>
              </a:solidFill>
            </a:endParaRPr>
          </a:p>
          <a:p>
            <a:pPr marL="0" marR="0" lvl="0" indent="0" algn="l" rtl="0">
              <a:spcBef>
                <a:spcPts val="0"/>
              </a:spcBef>
              <a:spcAft>
                <a:spcPts val="0"/>
              </a:spcAft>
              <a:buNone/>
            </a:pPr>
            <a:r>
              <a:rPr lang="en-US" sz="1600">
                <a:solidFill>
                  <a:schemeClr val="dk1"/>
                </a:solidFill>
              </a:rPr>
              <a:t>m</a:t>
            </a:r>
            <a:r>
              <a:rPr lang="en-US" sz="1600">
                <a:solidFill>
                  <a:schemeClr val="dk1"/>
                </a:solidFill>
                <a:latin typeface="Arial"/>
                <a:ea typeface="Arial"/>
                <a:cs typeface="Arial"/>
                <a:sym typeface="Arial"/>
              </a:rPr>
              <a:t>issing genotypes </a:t>
            </a:r>
            <a:endParaRPr sz="1600">
              <a:solidFill>
                <a:schemeClr val="dk1"/>
              </a:solidFill>
              <a:latin typeface="Arial"/>
              <a:ea typeface="Arial"/>
              <a:cs typeface="Arial"/>
              <a:sym typeface="Arial"/>
            </a:endParaRPr>
          </a:p>
          <a:p>
            <a:pPr marL="0" marR="0" lvl="0" indent="0" algn="l" rtl="0">
              <a:spcBef>
                <a:spcPts val="0"/>
              </a:spcBef>
              <a:spcAft>
                <a:spcPts val="0"/>
              </a:spcAft>
              <a:buNone/>
            </a:pPr>
            <a:r>
              <a:rPr lang="en-US" sz="1600">
                <a:solidFill>
                  <a:schemeClr val="dk1"/>
                </a:solidFill>
                <a:latin typeface="Arial"/>
                <a:ea typeface="Arial"/>
                <a:cs typeface="Arial"/>
                <a:sym typeface="Arial"/>
              </a:rPr>
              <a:t>for each </a:t>
            </a:r>
            <a:r>
              <a:rPr lang="en-US" sz="1600">
                <a:solidFill>
                  <a:schemeClr val="dk1"/>
                </a:solidFill>
              </a:rPr>
              <a:t>SNP</a:t>
            </a:r>
            <a:r>
              <a:rPr lang="en-US" sz="1600">
                <a:solidFill>
                  <a:schemeClr val="dk1"/>
                </a:solidFill>
                <a:latin typeface="Arial"/>
                <a:ea typeface="Arial"/>
                <a:cs typeface="Arial"/>
                <a:sym typeface="Arial"/>
              </a:rPr>
              <a:t> (%):                 40%    20%    20%    0%    20%</a:t>
            </a:r>
            <a:endParaRPr sz="1600">
              <a:solidFill>
                <a:schemeClr val="dk1"/>
              </a:solidFill>
              <a:latin typeface="Arial"/>
              <a:ea typeface="Arial"/>
              <a:cs typeface="Arial"/>
              <a:sym typeface="Arial"/>
            </a:endParaRPr>
          </a:p>
        </p:txBody>
      </p:sp>
      <p:sp>
        <p:nvSpPr>
          <p:cNvPr id="214" name="Google Shape;214;p20"/>
          <p:cNvSpPr txBox="1"/>
          <p:nvPr/>
        </p:nvSpPr>
        <p:spPr>
          <a:xfrm>
            <a:off x="151499" y="405825"/>
            <a:ext cx="53439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3. </a:t>
            </a:r>
            <a:r>
              <a:rPr lang="en-US" sz="2000">
                <a:solidFill>
                  <a:schemeClr val="dk1"/>
                </a:solidFill>
                <a:latin typeface="Roboto"/>
                <a:ea typeface="Roboto"/>
                <a:cs typeface="Roboto"/>
                <a:sym typeface="Roboto"/>
              </a:rPr>
              <a:t>Check genotyping rate per individual</a:t>
            </a:r>
            <a:endParaRPr sz="2000">
              <a:solidFill>
                <a:schemeClr val="dk1"/>
              </a:solidFill>
              <a:latin typeface="Roboto"/>
              <a:ea typeface="Roboto"/>
              <a:cs typeface="Roboto"/>
              <a:sym typeface="Roboto"/>
            </a:endParaRPr>
          </a:p>
        </p:txBody>
      </p:sp>
      <p:sp>
        <p:nvSpPr>
          <p:cNvPr id="215" name="Google Shape;215;p20"/>
          <p:cNvSpPr/>
          <p:nvPr/>
        </p:nvSpPr>
        <p:spPr>
          <a:xfrm>
            <a:off x="211175" y="953250"/>
            <a:ext cx="86292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dirty="0">
                <a:latin typeface="Consolas"/>
                <a:ea typeface="Consolas"/>
                <a:cs typeface="Consolas"/>
                <a:sym typeface="Consolas"/>
              </a:rPr>
              <a:t>plink --</a:t>
            </a:r>
            <a:r>
              <a:rPr lang="en-US" sz="1700" dirty="0" err="1">
                <a:latin typeface="Consolas"/>
                <a:ea typeface="Consolas"/>
                <a:cs typeface="Consolas"/>
                <a:sym typeface="Consolas"/>
              </a:rPr>
              <a:t>bfile</a:t>
            </a:r>
            <a:r>
              <a:rPr lang="en-US" sz="1700" dirty="0">
                <a:latin typeface="Consolas"/>
                <a:ea typeface="Consolas"/>
                <a:cs typeface="Consolas"/>
                <a:sym typeface="Consolas"/>
              </a:rPr>
              <a:t> raw-GWA-data --missing --out raw-GWA-data</a:t>
            </a:r>
            <a:endParaRPr sz="1700" dirty="0">
              <a:latin typeface="Consolas"/>
              <a:ea typeface="Consolas"/>
              <a:cs typeface="Consolas"/>
              <a:sym typeface="Consolas"/>
            </a:endParaRPr>
          </a:p>
        </p:txBody>
      </p:sp>
      <p:sp>
        <p:nvSpPr>
          <p:cNvPr id="216" name="Google Shape;216;p20"/>
          <p:cNvSpPr/>
          <p:nvPr/>
        </p:nvSpPr>
        <p:spPr>
          <a:xfrm>
            <a:off x="1125575" y="4347075"/>
            <a:ext cx="5924700" cy="300000"/>
          </a:xfrm>
          <a:prstGeom prst="roundRect">
            <a:avLst>
              <a:gd name="adj" fmla="val 10206"/>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300" b="1">
                <a:solidFill>
                  <a:schemeClr val="dk1"/>
                </a:solidFill>
                <a:latin typeface="Roboto"/>
                <a:ea typeface="Roboto"/>
                <a:cs typeface="Roboto"/>
                <a:sym typeface="Roboto"/>
              </a:rPr>
              <a:t>NOTE.</a:t>
            </a:r>
            <a:r>
              <a:rPr lang="en-US" sz="1300">
                <a:solidFill>
                  <a:schemeClr val="dk1"/>
                </a:solidFill>
                <a:latin typeface="Roboto"/>
                <a:ea typeface="Roboto"/>
                <a:cs typeface="Roboto"/>
                <a:sym typeface="Roboto"/>
              </a:rPr>
              <a:t> In general, 1 to 5% of missing data per individual and SNP are allowed.</a:t>
            </a:r>
            <a:endParaRPr sz="1300">
              <a:latin typeface="Roboto"/>
              <a:ea typeface="Roboto"/>
              <a:cs typeface="Roboto"/>
              <a:sym typeface="Roboto"/>
            </a:endParaRPr>
          </a:p>
        </p:txBody>
      </p:sp>
      <p:grpSp>
        <p:nvGrpSpPr>
          <p:cNvPr id="217" name="Google Shape;217;p20"/>
          <p:cNvGrpSpPr/>
          <p:nvPr/>
        </p:nvGrpSpPr>
        <p:grpSpPr>
          <a:xfrm>
            <a:off x="1743575" y="1408825"/>
            <a:ext cx="7096975" cy="422700"/>
            <a:chOff x="1972175" y="1256425"/>
            <a:chExt cx="7096975" cy="422700"/>
          </a:xfrm>
        </p:grpSpPr>
        <p:sp>
          <p:nvSpPr>
            <p:cNvPr id="218" name="Google Shape;218;p20"/>
            <p:cNvSpPr/>
            <p:nvPr/>
          </p:nvSpPr>
          <p:spPr>
            <a:xfrm>
              <a:off x="3790950" y="1271725"/>
              <a:ext cx="5278200" cy="407400"/>
            </a:xfrm>
            <a:prstGeom prst="roundRect">
              <a:avLst>
                <a:gd name="adj" fmla="val 16667"/>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solidFill>
                    <a:schemeClr val="dk1"/>
                  </a:solidFill>
                  <a:latin typeface="Roboto"/>
                  <a:ea typeface="Roboto"/>
                  <a:cs typeface="Roboto"/>
                  <a:sym typeface="Roboto"/>
                </a:rPr>
                <a:t>Generated files:</a:t>
              </a:r>
              <a:r>
                <a:rPr lang="en-US" sz="1800">
                  <a:solidFill>
                    <a:schemeClr val="dk1"/>
                  </a:solidFill>
                  <a:latin typeface="Roboto"/>
                  <a:ea typeface="Roboto"/>
                  <a:cs typeface="Roboto"/>
                  <a:sym typeface="Roboto"/>
                </a:rPr>
                <a:t> </a:t>
              </a:r>
              <a:r>
                <a:rPr lang="en-US" sz="1800">
                  <a:solidFill>
                    <a:schemeClr val="dk1"/>
                  </a:solidFill>
                  <a:latin typeface="Consolas"/>
                  <a:ea typeface="Consolas"/>
                  <a:cs typeface="Consolas"/>
                  <a:sym typeface="Consolas"/>
                </a:rPr>
                <a:t>plink.imiss, plink.lmiss</a:t>
              </a:r>
              <a:endParaRPr sz="1800">
                <a:latin typeface="Consolas"/>
                <a:ea typeface="Consolas"/>
                <a:cs typeface="Consolas"/>
                <a:sym typeface="Consolas"/>
              </a:endParaRPr>
            </a:p>
          </p:txBody>
        </p:sp>
        <p:grpSp>
          <p:nvGrpSpPr>
            <p:cNvPr id="219" name="Google Shape;219;p20"/>
            <p:cNvGrpSpPr/>
            <p:nvPr/>
          </p:nvGrpSpPr>
          <p:grpSpPr>
            <a:xfrm>
              <a:off x="1972175" y="1256425"/>
              <a:ext cx="1742700" cy="221775"/>
              <a:chOff x="1972175" y="1256425"/>
              <a:chExt cx="1742700" cy="221775"/>
            </a:xfrm>
          </p:grpSpPr>
          <p:cxnSp>
            <p:nvCxnSpPr>
              <p:cNvPr id="220" name="Google Shape;220;p20"/>
              <p:cNvCxnSpPr/>
              <p:nvPr/>
            </p:nvCxnSpPr>
            <p:spPr>
              <a:xfrm>
                <a:off x="1981200" y="1256425"/>
                <a:ext cx="0" cy="219000"/>
              </a:xfrm>
              <a:prstGeom prst="straightConnector1">
                <a:avLst/>
              </a:prstGeom>
              <a:noFill/>
              <a:ln w="19050" cap="flat" cmpd="sng">
                <a:solidFill>
                  <a:srgbClr val="000000"/>
                </a:solidFill>
                <a:prstDash val="solid"/>
                <a:round/>
                <a:headEnd type="none" w="med" len="med"/>
                <a:tailEnd type="none" w="med" len="med"/>
              </a:ln>
            </p:spPr>
          </p:cxnSp>
          <p:cxnSp>
            <p:nvCxnSpPr>
              <p:cNvPr id="221" name="Google Shape;221;p20"/>
              <p:cNvCxnSpPr/>
              <p:nvPr/>
            </p:nvCxnSpPr>
            <p:spPr>
              <a:xfrm rot="10800000" flipH="1">
                <a:off x="1972175" y="1475500"/>
                <a:ext cx="1742700" cy="2700"/>
              </a:xfrm>
              <a:prstGeom prst="straightConnector1">
                <a:avLst/>
              </a:prstGeom>
              <a:noFill/>
              <a:ln w="19050" cap="flat" cmpd="sng">
                <a:solidFill>
                  <a:srgbClr val="000000"/>
                </a:solidFill>
                <a:prstDash val="solid"/>
                <a:round/>
                <a:headEnd type="none" w="med" len="med"/>
                <a:tailEnd type="triangle" w="med" len="med"/>
              </a:ln>
            </p:spPr>
          </p:cxnSp>
        </p:grpSp>
      </p:grpSp>
      <p:graphicFrame>
        <p:nvGraphicFramePr>
          <p:cNvPr id="222" name="Google Shape;222;p20"/>
          <p:cNvGraphicFramePr/>
          <p:nvPr/>
        </p:nvGraphicFramePr>
        <p:xfrm>
          <a:off x="1125575" y="2146163"/>
          <a:ext cx="6167950" cy="1828520"/>
        </p:xfrm>
        <a:graphic>
          <a:graphicData uri="http://schemas.openxmlformats.org/drawingml/2006/table">
            <a:tbl>
              <a:tblPr>
                <a:noFill/>
                <a:tableStyleId>{1960DB99-EA6C-4BDF-AAD0-3CD65E8E218B}</a:tableStyleId>
              </a:tblPr>
              <a:tblGrid>
                <a:gridCol w="1199500">
                  <a:extLst>
                    <a:ext uri="{9D8B030D-6E8A-4147-A177-3AD203B41FA5}">
                      <a16:colId xmlns:a16="http://schemas.microsoft.com/office/drawing/2014/main" xmlns="" val="20000"/>
                    </a:ext>
                  </a:extLst>
                </a:gridCol>
                <a:gridCol w="721650">
                  <a:extLst>
                    <a:ext uri="{9D8B030D-6E8A-4147-A177-3AD203B41FA5}">
                      <a16:colId xmlns:a16="http://schemas.microsoft.com/office/drawing/2014/main" xmlns="" val="20001"/>
                    </a:ext>
                  </a:extLst>
                </a:gridCol>
                <a:gridCol w="721650">
                  <a:extLst>
                    <a:ext uri="{9D8B030D-6E8A-4147-A177-3AD203B41FA5}">
                      <a16:colId xmlns:a16="http://schemas.microsoft.com/office/drawing/2014/main" xmlns="" val="20002"/>
                    </a:ext>
                  </a:extLst>
                </a:gridCol>
                <a:gridCol w="721650">
                  <a:extLst>
                    <a:ext uri="{9D8B030D-6E8A-4147-A177-3AD203B41FA5}">
                      <a16:colId xmlns:a16="http://schemas.microsoft.com/office/drawing/2014/main" xmlns="" val="20003"/>
                    </a:ext>
                  </a:extLst>
                </a:gridCol>
                <a:gridCol w="721650">
                  <a:extLst>
                    <a:ext uri="{9D8B030D-6E8A-4147-A177-3AD203B41FA5}">
                      <a16:colId xmlns:a16="http://schemas.microsoft.com/office/drawing/2014/main" xmlns="" val="20004"/>
                    </a:ext>
                  </a:extLst>
                </a:gridCol>
                <a:gridCol w="1076100">
                  <a:extLst>
                    <a:ext uri="{9D8B030D-6E8A-4147-A177-3AD203B41FA5}">
                      <a16:colId xmlns:a16="http://schemas.microsoft.com/office/drawing/2014/main" xmlns="" val="20005"/>
                    </a:ext>
                  </a:extLst>
                </a:gridCol>
                <a:gridCol w="1005750">
                  <a:extLst>
                    <a:ext uri="{9D8B030D-6E8A-4147-A177-3AD203B41FA5}">
                      <a16:colId xmlns:a16="http://schemas.microsoft.com/office/drawing/2014/main" xmlns="" val="20006"/>
                    </a:ext>
                  </a:extLst>
                </a:gridCol>
              </a:tblGrid>
              <a:tr h="243675">
                <a:tc>
                  <a:txBody>
                    <a:bodyPr/>
                    <a:lstStyle/>
                    <a:p>
                      <a:pPr marL="0" lvl="0" indent="0" algn="l" rtl="0">
                        <a:spcBef>
                          <a:spcPts val="0"/>
                        </a:spcBef>
                        <a:spcAft>
                          <a:spcPts val="0"/>
                        </a:spcAft>
                        <a:buNone/>
                      </a:pP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900">
                          <a:latin typeface="Roboto"/>
                          <a:ea typeface="Roboto"/>
                          <a:cs typeface="Roboto"/>
                          <a:sym typeface="Roboto"/>
                        </a:rPr>
                        <a:t>SNP1</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900">
                          <a:latin typeface="Roboto"/>
                          <a:ea typeface="Roboto"/>
                          <a:cs typeface="Roboto"/>
                          <a:sym typeface="Roboto"/>
                        </a:rPr>
                        <a:t>SNP2</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900">
                          <a:latin typeface="Roboto"/>
                          <a:ea typeface="Roboto"/>
                          <a:cs typeface="Roboto"/>
                          <a:sym typeface="Roboto"/>
                        </a:rPr>
                        <a:t>SNP3</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900">
                          <a:latin typeface="Roboto"/>
                          <a:ea typeface="Roboto"/>
                          <a:cs typeface="Roboto"/>
                          <a:sym typeface="Roboto"/>
                        </a:rPr>
                        <a:t>SNP4</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900">
                          <a:latin typeface="Roboto"/>
                          <a:ea typeface="Roboto"/>
                          <a:cs typeface="Roboto"/>
                          <a:sym typeface="Roboto"/>
                        </a:rPr>
                        <a:t>SNP5</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r" rtl="0">
                        <a:spcBef>
                          <a:spcPts val="0"/>
                        </a:spcBef>
                        <a:spcAft>
                          <a:spcPts val="0"/>
                        </a:spcAft>
                        <a:buNone/>
                      </a:pPr>
                      <a:r>
                        <a:rPr lang="en-US" sz="900">
                          <a:latin typeface="Roboto"/>
                          <a:ea typeface="Roboto"/>
                          <a:cs typeface="Roboto"/>
                          <a:sym typeface="Roboto"/>
                        </a:rPr>
                        <a:t>Individual Missingness (%)</a:t>
                      </a:r>
                      <a:endParaRPr sz="900">
                        <a:latin typeface="Roboto"/>
                        <a:ea typeface="Roboto"/>
                        <a:cs typeface="Roboto"/>
                        <a:sym typeface="Roboto"/>
                      </a:endParaRPr>
                    </a:p>
                  </a:txBody>
                  <a:tcPr marL="45700" marR="45700" marT="45700" marB="45700"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extLst>
                  <a:ext uri="{0D108BD9-81ED-4DB2-BD59-A6C34878D82A}">
                    <a16:rowId xmlns:a16="http://schemas.microsoft.com/office/drawing/2014/main" xmlns="" val="10000"/>
                  </a:ext>
                </a:extLst>
              </a:tr>
              <a:tr h="243675">
                <a:tc>
                  <a:txBody>
                    <a:bodyPr/>
                    <a:lstStyle/>
                    <a:p>
                      <a:pPr marL="0" lvl="0" indent="0" algn="l" rtl="0">
                        <a:spcBef>
                          <a:spcPts val="0"/>
                        </a:spcBef>
                        <a:spcAft>
                          <a:spcPts val="0"/>
                        </a:spcAft>
                        <a:buNone/>
                      </a:pPr>
                      <a:r>
                        <a:rPr lang="en-US" sz="900">
                          <a:latin typeface="Roboto"/>
                          <a:ea typeface="Roboto"/>
                          <a:cs typeface="Roboto"/>
                          <a:sym typeface="Roboto"/>
                        </a:rPr>
                        <a:t>SAMPLE 1</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1000" b="1">
                          <a:latin typeface="Consolas"/>
                          <a:ea typeface="Consolas"/>
                          <a:cs typeface="Consolas"/>
                          <a:sym typeface="Consolas"/>
                        </a:rPr>
                        <a:t>00</a:t>
                      </a:r>
                      <a:endParaRPr sz="1000" b="1">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b="1">
                          <a:latin typeface="Consolas"/>
                          <a:ea typeface="Consolas"/>
                          <a:cs typeface="Consolas"/>
                          <a:sym typeface="Consolas"/>
                        </a:rPr>
                        <a:t>00</a:t>
                      </a:r>
                      <a:endParaRPr sz="1000" b="1">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r" rtl="0">
                        <a:spcBef>
                          <a:spcPts val="0"/>
                        </a:spcBef>
                        <a:spcAft>
                          <a:spcPts val="0"/>
                        </a:spcAft>
                        <a:buNone/>
                      </a:pPr>
                      <a:r>
                        <a:rPr lang="en-US" sz="900">
                          <a:latin typeface="Roboto"/>
                          <a:ea typeface="Roboto"/>
                          <a:cs typeface="Roboto"/>
                          <a:sym typeface="Roboto"/>
                        </a:rPr>
                        <a:t>40%</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FE2F3"/>
                    </a:solidFill>
                  </a:tcPr>
                </a:tc>
                <a:extLst>
                  <a:ext uri="{0D108BD9-81ED-4DB2-BD59-A6C34878D82A}">
                    <a16:rowId xmlns:a16="http://schemas.microsoft.com/office/drawing/2014/main" xmlns="" val="10001"/>
                  </a:ext>
                </a:extLst>
              </a:tr>
              <a:tr h="243675">
                <a:tc>
                  <a:txBody>
                    <a:bodyPr/>
                    <a:lstStyle/>
                    <a:p>
                      <a:pPr marL="0" lvl="0" indent="0" algn="l" rtl="0">
                        <a:spcBef>
                          <a:spcPts val="0"/>
                        </a:spcBef>
                        <a:spcAft>
                          <a:spcPts val="0"/>
                        </a:spcAft>
                        <a:buClr>
                          <a:schemeClr val="dk1"/>
                        </a:buClr>
                        <a:buSzPts val="1100"/>
                        <a:buFont typeface="Arial"/>
                        <a:buNone/>
                      </a:pPr>
                      <a:r>
                        <a:rPr lang="en-US" sz="900">
                          <a:solidFill>
                            <a:schemeClr val="dk1"/>
                          </a:solidFill>
                          <a:latin typeface="Roboto"/>
                          <a:ea typeface="Roboto"/>
                          <a:cs typeface="Roboto"/>
                          <a:sym typeface="Roboto"/>
                        </a:rPr>
                        <a:t>SAMPLE 2</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1000" b="1">
                          <a:latin typeface="Consolas"/>
                          <a:ea typeface="Consolas"/>
                          <a:cs typeface="Consolas"/>
                          <a:sym typeface="Consolas"/>
                        </a:rPr>
                        <a:t>00</a:t>
                      </a:r>
                      <a:endParaRPr sz="1000" b="1">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CC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r" rtl="0">
                        <a:spcBef>
                          <a:spcPts val="0"/>
                        </a:spcBef>
                        <a:spcAft>
                          <a:spcPts val="0"/>
                        </a:spcAft>
                        <a:buNone/>
                      </a:pPr>
                      <a:r>
                        <a:rPr lang="en-US" sz="900">
                          <a:latin typeface="Roboto"/>
                          <a:ea typeface="Roboto"/>
                          <a:cs typeface="Roboto"/>
                          <a:sym typeface="Roboto"/>
                        </a:rPr>
                        <a:t>20%</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FE2F3"/>
                    </a:solidFill>
                  </a:tcPr>
                </a:tc>
                <a:extLst>
                  <a:ext uri="{0D108BD9-81ED-4DB2-BD59-A6C34878D82A}">
                    <a16:rowId xmlns:a16="http://schemas.microsoft.com/office/drawing/2014/main" xmlns="" val="10002"/>
                  </a:ext>
                </a:extLst>
              </a:tr>
              <a:tr h="243675">
                <a:tc>
                  <a:txBody>
                    <a:bodyPr/>
                    <a:lstStyle/>
                    <a:p>
                      <a:pPr marL="0" lvl="0" indent="0" algn="l" rtl="0">
                        <a:spcBef>
                          <a:spcPts val="0"/>
                        </a:spcBef>
                        <a:spcAft>
                          <a:spcPts val="0"/>
                        </a:spcAft>
                        <a:buClr>
                          <a:schemeClr val="dk1"/>
                        </a:buClr>
                        <a:buSzPts val="1100"/>
                        <a:buFont typeface="Arial"/>
                        <a:buNone/>
                      </a:pPr>
                      <a:r>
                        <a:rPr lang="en-US" sz="900">
                          <a:solidFill>
                            <a:schemeClr val="dk1"/>
                          </a:solidFill>
                          <a:latin typeface="Roboto"/>
                          <a:ea typeface="Roboto"/>
                          <a:cs typeface="Roboto"/>
                          <a:sym typeface="Roboto"/>
                        </a:rPr>
                        <a:t>SAMPLE 3</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1000">
                          <a:latin typeface="Consolas"/>
                          <a:ea typeface="Consolas"/>
                          <a:cs typeface="Consolas"/>
                          <a:sym typeface="Consolas"/>
                        </a:rPr>
                        <a:t>AC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b="1">
                          <a:latin typeface="Consolas"/>
                          <a:ea typeface="Consolas"/>
                          <a:cs typeface="Consolas"/>
                          <a:sym typeface="Consolas"/>
                        </a:rPr>
                        <a:t>00</a:t>
                      </a:r>
                      <a:endParaRPr sz="1000" b="1">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CC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r" rtl="0">
                        <a:spcBef>
                          <a:spcPts val="0"/>
                        </a:spcBef>
                        <a:spcAft>
                          <a:spcPts val="0"/>
                        </a:spcAft>
                        <a:buNone/>
                      </a:pPr>
                      <a:r>
                        <a:rPr lang="en-US" sz="900">
                          <a:latin typeface="Roboto"/>
                          <a:ea typeface="Roboto"/>
                          <a:cs typeface="Roboto"/>
                          <a:sym typeface="Roboto"/>
                        </a:rPr>
                        <a:t>20%</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FE2F3"/>
                    </a:solidFill>
                  </a:tcPr>
                </a:tc>
                <a:extLst>
                  <a:ext uri="{0D108BD9-81ED-4DB2-BD59-A6C34878D82A}">
                    <a16:rowId xmlns:a16="http://schemas.microsoft.com/office/drawing/2014/main" xmlns="" val="10003"/>
                  </a:ext>
                </a:extLst>
              </a:tr>
              <a:tr h="243675">
                <a:tc>
                  <a:txBody>
                    <a:bodyPr/>
                    <a:lstStyle/>
                    <a:p>
                      <a:pPr marL="0" lvl="0" indent="0" algn="l" rtl="0">
                        <a:spcBef>
                          <a:spcPts val="0"/>
                        </a:spcBef>
                        <a:spcAft>
                          <a:spcPts val="0"/>
                        </a:spcAft>
                        <a:buClr>
                          <a:schemeClr val="dk1"/>
                        </a:buClr>
                        <a:buSzPts val="1100"/>
                        <a:buFont typeface="Arial"/>
                        <a:buNone/>
                      </a:pPr>
                      <a:r>
                        <a:rPr lang="en-US" sz="900">
                          <a:solidFill>
                            <a:schemeClr val="dk1"/>
                          </a:solidFill>
                          <a:latin typeface="Roboto"/>
                          <a:ea typeface="Roboto"/>
                          <a:cs typeface="Roboto"/>
                          <a:sym typeface="Roboto"/>
                        </a:rPr>
                        <a:t>SAMPLE 4</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AG</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GC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CC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r" rtl="0">
                        <a:spcBef>
                          <a:spcPts val="0"/>
                        </a:spcBef>
                        <a:spcAft>
                          <a:spcPts val="0"/>
                        </a:spcAft>
                        <a:buNone/>
                      </a:pPr>
                      <a:r>
                        <a:rPr lang="en-US" sz="900">
                          <a:latin typeface="Roboto"/>
                          <a:ea typeface="Roboto"/>
                          <a:cs typeface="Roboto"/>
                          <a:sym typeface="Roboto"/>
                        </a:rPr>
                        <a:t>0%</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FE2F3"/>
                    </a:solidFill>
                  </a:tcPr>
                </a:tc>
                <a:extLst>
                  <a:ext uri="{0D108BD9-81ED-4DB2-BD59-A6C34878D82A}">
                    <a16:rowId xmlns:a16="http://schemas.microsoft.com/office/drawing/2014/main" xmlns="" val="10004"/>
                  </a:ext>
                </a:extLst>
              </a:tr>
              <a:tr h="243675">
                <a:tc>
                  <a:txBody>
                    <a:bodyPr/>
                    <a:lstStyle/>
                    <a:p>
                      <a:pPr marL="0" lvl="0" indent="0" algn="l" rtl="0">
                        <a:spcBef>
                          <a:spcPts val="0"/>
                        </a:spcBef>
                        <a:spcAft>
                          <a:spcPts val="0"/>
                        </a:spcAft>
                        <a:buClr>
                          <a:schemeClr val="dk1"/>
                        </a:buClr>
                        <a:buSzPts val="1100"/>
                        <a:buFont typeface="Arial"/>
                        <a:buNone/>
                      </a:pPr>
                      <a:r>
                        <a:rPr lang="en-US" sz="900">
                          <a:solidFill>
                            <a:schemeClr val="dk1"/>
                          </a:solidFill>
                          <a:latin typeface="Roboto"/>
                          <a:ea typeface="Roboto"/>
                          <a:cs typeface="Roboto"/>
                          <a:sym typeface="Roboto"/>
                        </a:rPr>
                        <a:t>SAMPLE 5</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FEFEF"/>
                    </a:solidFill>
                  </a:tcPr>
                </a:tc>
                <a:tc>
                  <a:txBody>
                    <a:bodyPr/>
                    <a:lstStyle/>
                    <a:p>
                      <a:pPr marL="0" lvl="0" indent="0" algn="ctr" rtl="0">
                        <a:spcBef>
                          <a:spcPts val="0"/>
                        </a:spcBef>
                        <a:spcAft>
                          <a:spcPts val="0"/>
                        </a:spcAft>
                        <a:buNone/>
                      </a:pPr>
                      <a:r>
                        <a:rPr lang="en-US" sz="1000">
                          <a:latin typeface="Consolas"/>
                          <a:ea typeface="Consolas"/>
                          <a:cs typeface="Consolas"/>
                          <a:sym typeface="Consolas"/>
                        </a:rPr>
                        <a:t>AC</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b="1">
                          <a:latin typeface="Consolas"/>
                          <a:ea typeface="Consolas"/>
                          <a:cs typeface="Consolas"/>
                          <a:sym typeface="Consolas"/>
                        </a:rPr>
                        <a:t>00</a:t>
                      </a:r>
                      <a:endParaRPr sz="1000" b="1">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AA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r>
                        <a:rPr lang="en-US" sz="1000">
                          <a:latin typeface="Consolas"/>
                          <a:ea typeface="Consolas"/>
                          <a:cs typeface="Consolas"/>
                          <a:sym typeface="Consolas"/>
                        </a:rPr>
                        <a:t>CA</a:t>
                      </a:r>
                      <a:endParaRPr sz="1000">
                        <a:latin typeface="Consolas"/>
                        <a:ea typeface="Consolas"/>
                        <a:cs typeface="Consolas"/>
                        <a:sym typeface="Consolas"/>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tc>
                  <a:txBody>
                    <a:bodyPr/>
                    <a:lstStyle/>
                    <a:p>
                      <a:pPr marL="0" lvl="0" indent="0" algn="r" rtl="0">
                        <a:spcBef>
                          <a:spcPts val="0"/>
                        </a:spcBef>
                        <a:spcAft>
                          <a:spcPts val="0"/>
                        </a:spcAft>
                        <a:buNone/>
                      </a:pPr>
                      <a:r>
                        <a:rPr lang="en-US" sz="900">
                          <a:latin typeface="Roboto"/>
                          <a:ea typeface="Roboto"/>
                          <a:cs typeface="Roboto"/>
                          <a:sym typeface="Roboto"/>
                        </a:rPr>
                        <a:t>0%</a:t>
                      </a: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FE2F3"/>
                    </a:solidFill>
                  </a:tcPr>
                </a:tc>
                <a:extLst>
                  <a:ext uri="{0D108BD9-81ED-4DB2-BD59-A6C34878D82A}">
                    <a16:rowId xmlns:a16="http://schemas.microsoft.com/office/drawing/2014/main" xmlns="" val="10005"/>
                  </a:ext>
                </a:extLst>
              </a:tr>
              <a:tr h="243675">
                <a:tc>
                  <a:txBody>
                    <a:bodyPr/>
                    <a:lstStyle/>
                    <a:p>
                      <a:pPr marL="0" lvl="0" indent="0" algn="r" rtl="0">
                        <a:spcBef>
                          <a:spcPts val="0"/>
                        </a:spcBef>
                        <a:spcAft>
                          <a:spcPts val="0"/>
                        </a:spcAft>
                        <a:buNone/>
                      </a:pPr>
                      <a:r>
                        <a:rPr lang="en-US" sz="900">
                          <a:solidFill>
                            <a:schemeClr val="dk1"/>
                          </a:solidFill>
                          <a:latin typeface="Roboto"/>
                          <a:ea typeface="Roboto"/>
                          <a:cs typeface="Roboto"/>
                          <a:sym typeface="Roboto"/>
                        </a:rPr>
                        <a:t>SNP Missingness (%)</a:t>
                      </a:r>
                      <a:endParaRPr sz="900">
                        <a:solidFill>
                          <a:schemeClr val="dk1"/>
                        </a:solidFill>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ctr" rtl="0">
                        <a:spcBef>
                          <a:spcPts val="0"/>
                        </a:spcBef>
                        <a:spcAft>
                          <a:spcPts val="0"/>
                        </a:spcAft>
                        <a:buNone/>
                      </a:pPr>
                      <a:r>
                        <a:rPr lang="en-US" sz="1000">
                          <a:latin typeface="Roboto"/>
                          <a:ea typeface="Roboto"/>
                          <a:cs typeface="Roboto"/>
                          <a:sym typeface="Roboto"/>
                        </a:rPr>
                        <a:t>40%</a:t>
                      </a:r>
                      <a:endParaRPr sz="10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ctr" rtl="0">
                        <a:spcBef>
                          <a:spcPts val="0"/>
                        </a:spcBef>
                        <a:spcAft>
                          <a:spcPts val="0"/>
                        </a:spcAft>
                        <a:buNone/>
                      </a:pPr>
                      <a:r>
                        <a:rPr lang="en-US" sz="1000">
                          <a:latin typeface="Roboto"/>
                          <a:ea typeface="Roboto"/>
                          <a:cs typeface="Roboto"/>
                          <a:sym typeface="Roboto"/>
                        </a:rPr>
                        <a:t>20%</a:t>
                      </a:r>
                      <a:endParaRPr sz="10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ctr" rtl="0">
                        <a:spcBef>
                          <a:spcPts val="0"/>
                        </a:spcBef>
                        <a:spcAft>
                          <a:spcPts val="0"/>
                        </a:spcAft>
                        <a:buNone/>
                      </a:pPr>
                      <a:r>
                        <a:rPr lang="en-US" sz="1000">
                          <a:latin typeface="Roboto"/>
                          <a:ea typeface="Roboto"/>
                          <a:cs typeface="Roboto"/>
                          <a:sym typeface="Roboto"/>
                        </a:rPr>
                        <a:t>20%</a:t>
                      </a:r>
                      <a:endParaRPr sz="10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ctr" rtl="0">
                        <a:spcBef>
                          <a:spcPts val="0"/>
                        </a:spcBef>
                        <a:spcAft>
                          <a:spcPts val="0"/>
                        </a:spcAft>
                        <a:buNone/>
                      </a:pPr>
                      <a:r>
                        <a:rPr lang="en-US" sz="1000">
                          <a:latin typeface="Roboto"/>
                          <a:ea typeface="Roboto"/>
                          <a:cs typeface="Roboto"/>
                          <a:sym typeface="Roboto"/>
                        </a:rPr>
                        <a:t>0%</a:t>
                      </a:r>
                      <a:endParaRPr sz="10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ctr" rtl="0">
                        <a:spcBef>
                          <a:spcPts val="0"/>
                        </a:spcBef>
                        <a:spcAft>
                          <a:spcPts val="0"/>
                        </a:spcAft>
                        <a:buNone/>
                      </a:pPr>
                      <a:r>
                        <a:rPr lang="en-US" sz="1000">
                          <a:latin typeface="Roboto"/>
                          <a:ea typeface="Roboto"/>
                          <a:cs typeface="Roboto"/>
                          <a:sym typeface="Roboto"/>
                        </a:rPr>
                        <a:t>20%</a:t>
                      </a:r>
                      <a:endParaRPr sz="10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9D2E9"/>
                    </a:solidFill>
                  </a:tcPr>
                </a:tc>
                <a:tc>
                  <a:txBody>
                    <a:bodyPr/>
                    <a:lstStyle/>
                    <a:p>
                      <a:pPr marL="0" lvl="0" indent="0" algn="r" rtl="0">
                        <a:spcBef>
                          <a:spcPts val="0"/>
                        </a:spcBef>
                        <a:spcAft>
                          <a:spcPts val="0"/>
                        </a:spcAft>
                        <a:buNone/>
                      </a:pPr>
                      <a:endParaRPr sz="900">
                        <a:latin typeface="Roboto"/>
                        <a:ea typeface="Roboto"/>
                        <a:cs typeface="Roboto"/>
                        <a:sym typeface="Roboto"/>
                      </a:endParaRPr>
                    </a:p>
                  </a:txBody>
                  <a:tcPr marL="45700" marR="45700" marT="45700" marB="45700">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tcPr>
                </a:tc>
                <a:extLst>
                  <a:ext uri="{0D108BD9-81ED-4DB2-BD59-A6C34878D82A}">
                    <a16:rowId xmlns:a16="http://schemas.microsoft.com/office/drawing/2014/main" xmlns="" val="10006"/>
                  </a:ext>
                </a:extLst>
              </a:tr>
            </a:tbl>
          </a:graphicData>
        </a:graphic>
      </p:graphicFrame>
      <p:sp>
        <p:nvSpPr>
          <p:cNvPr id="223" name="Google Shape;223;p20"/>
          <p:cNvSpPr/>
          <p:nvPr/>
        </p:nvSpPr>
        <p:spPr>
          <a:xfrm>
            <a:off x="2325075" y="4032150"/>
            <a:ext cx="3962700" cy="276900"/>
          </a:xfrm>
          <a:prstGeom prst="roundRect">
            <a:avLst>
              <a:gd name="adj" fmla="val 16667"/>
            </a:avLst>
          </a:prstGeom>
          <a:solidFill>
            <a:srgbClr val="D9D2E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a:latin typeface="Roboto"/>
                <a:ea typeface="Roboto"/>
                <a:cs typeface="Roboto"/>
                <a:sym typeface="Roboto"/>
              </a:rPr>
              <a:t>plink.lmiss</a:t>
            </a:r>
            <a:endParaRPr sz="1200">
              <a:latin typeface="Roboto"/>
              <a:ea typeface="Roboto"/>
              <a:cs typeface="Roboto"/>
              <a:sym typeface="Roboto"/>
            </a:endParaRPr>
          </a:p>
        </p:txBody>
      </p:sp>
      <p:sp>
        <p:nvSpPr>
          <p:cNvPr id="224" name="Google Shape;224;p20"/>
          <p:cNvSpPr/>
          <p:nvPr/>
        </p:nvSpPr>
        <p:spPr>
          <a:xfrm rot="5400000">
            <a:off x="6909000" y="2950000"/>
            <a:ext cx="1234200" cy="276900"/>
          </a:xfrm>
          <a:prstGeom prst="roundRect">
            <a:avLst>
              <a:gd name="adj" fmla="val 16667"/>
            </a:avLst>
          </a:prstGeom>
          <a:solidFill>
            <a:srgbClr val="CFE2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a:latin typeface="Roboto"/>
                <a:ea typeface="Roboto"/>
                <a:cs typeface="Roboto"/>
                <a:sym typeface="Roboto"/>
              </a:rPr>
              <a:t>plink.imiss</a:t>
            </a:r>
            <a:endParaRPr sz="1200">
              <a:latin typeface="Roboto"/>
              <a:ea typeface="Roboto"/>
              <a:cs typeface="Roboto"/>
              <a:sym typeface="Roboto"/>
            </a:endParaRPr>
          </a:p>
        </p:txBody>
      </p:sp>
      <p:sp>
        <p:nvSpPr>
          <p:cNvPr id="225" name="Google Shape;225;p20"/>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0"/>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8</a:t>
            </a:fld>
            <a:endParaRPr sz="1300" b="1">
              <a:solidFill>
                <a:srgbClr val="FFFFFF"/>
              </a:solidFill>
              <a:latin typeface="Roboto"/>
              <a:ea typeface="Roboto"/>
              <a:cs typeface="Roboto"/>
              <a:sym typeface="Roboto"/>
            </a:endParaRPr>
          </a:p>
        </p:txBody>
      </p:sp>
      <p:sp>
        <p:nvSpPr>
          <p:cNvPr id="227" name="Google Shape;227;p20"/>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Missingness</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1"/>
          <p:cNvSpPr txBox="1">
            <a:spLocks noGrp="1"/>
          </p:cNvSpPr>
          <p:nvPr>
            <p:ph type="body" idx="1"/>
          </p:nvPr>
        </p:nvSpPr>
        <p:spPr>
          <a:xfrm>
            <a:off x="216350" y="471150"/>
            <a:ext cx="8927700" cy="300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en-US" sz="2000">
                <a:latin typeface="Roboto"/>
                <a:ea typeface="Roboto"/>
                <a:cs typeface="Roboto"/>
                <a:sym typeface="Roboto"/>
              </a:rPr>
              <a:t> </a:t>
            </a:r>
            <a:endParaRPr>
              <a:latin typeface="Roboto"/>
              <a:ea typeface="Roboto"/>
              <a:cs typeface="Roboto"/>
              <a:sym typeface="Roboto"/>
            </a:endParaRPr>
          </a:p>
        </p:txBody>
      </p:sp>
      <p:sp>
        <p:nvSpPr>
          <p:cNvPr id="234" name="Google Shape;234;p21"/>
          <p:cNvSpPr/>
          <p:nvPr/>
        </p:nvSpPr>
        <p:spPr>
          <a:xfrm>
            <a:off x="75303" y="4455650"/>
            <a:ext cx="4496700" cy="6231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200" b="1">
                <a:solidFill>
                  <a:schemeClr val="dk1"/>
                </a:solidFill>
                <a:latin typeface="Roboto"/>
                <a:ea typeface="Roboto"/>
                <a:cs typeface="Roboto"/>
                <a:sym typeface="Roboto"/>
              </a:rPr>
              <a:t>Abbreviations.</a:t>
            </a:r>
            <a:endParaRPr sz="1200" b="1">
              <a:solidFill>
                <a:schemeClr val="dk1"/>
              </a:solidFill>
              <a:latin typeface="Roboto"/>
              <a:ea typeface="Roboto"/>
              <a:cs typeface="Roboto"/>
              <a:sym typeface="Roboto"/>
            </a:endParaRPr>
          </a:p>
          <a:p>
            <a:pPr marL="0" marR="0" lvl="0" indent="0" algn="l" rtl="0">
              <a:spcBef>
                <a:spcPts val="0"/>
              </a:spcBef>
              <a:spcAft>
                <a:spcPts val="0"/>
              </a:spcAft>
              <a:buNone/>
            </a:pPr>
            <a:r>
              <a:rPr lang="en-US" sz="1200">
                <a:solidFill>
                  <a:schemeClr val="dk1"/>
                </a:solidFill>
                <a:latin typeface="Roboto"/>
                <a:ea typeface="Roboto"/>
                <a:cs typeface="Roboto"/>
                <a:sym typeface="Roboto"/>
              </a:rPr>
              <a:t>N(NM): non-missing genotypes</a:t>
            </a:r>
            <a:endParaRPr sz="1200">
              <a:latin typeface="Roboto"/>
              <a:ea typeface="Roboto"/>
              <a:cs typeface="Roboto"/>
              <a:sym typeface="Roboto"/>
            </a:endParaRPr>
          </a:p>
          <a:p>
            <a:pPr marL="0" marR="0" lvl="0" indent="0" algn="l" rtl="0">
              <a:spcBef>
                <a:spcPts val="0"/>
              </a:spcBef>
              <a:spcAft>
                <a:spcPts val="0"/>
              </a:spcAft>
              <a:buNone/>
            </a:pPr>
            <a:r>
              <a:rPr lang="en-US" sz="1200">
                <a:solidFill>
                  <a:schemeClr val="dk1"/>
                </a:solidFill>
                <a:latin typeface="Roboto"/>
                <a:ea typeface="Roboto"/>
                <a:cs typeface="Roboto"/>
                <a:sym typeface="Roboto"/>
              </a:rPr>
              <a:t>O(Hom): observed number of homozygous genotypes</a:t>
            </a:r>
            <a:endParaRPr sz="1200">
              <a:solidFill>
                <a:schemeClr val="dk1"/>
              </a:solidFill>
              <a:latin typeface="Roboto"/>
              <a:ea typeface="Roboto"/>
              <a:cs typeface="Roboto"/>
              <a:sym typeface="Roboto"/>
            </a:endParaRPr>
          </a:p>
        </p:txBody>
      </p:sp>
      <p:pic>
        <p:nvPicPr>
          <p:cNvPr id="235" name="Google Shape;235;p21" descr="het-histogram"/>
          <p:cNvPicPr preferRelativeResize="0"/>
          <p:nvPr/>
        </p:nvPicPr>
        <p:blipFill rotWithShape="1">
          <a:blip r:embed="rId3">
            <a:alphaModFix/>
          </a:blip>
          <a:srcRect/>
          <a:stretch/>
        </p:blipFill>
        <p:spPr>
          <a:xfrm>
            <a:off x="5143499" y="2062575"/>
            <a:ext cx="2908175" cy="2908175"/>
          </a:xfrm>
          <a:prstGeom prst="rect">
            <a:avLst/>
          </a:prstGeom>
          <a:noFill/>
          <a:ln>
            <a:noFill/>
          </a:ln>
        </p:spPr>
      </p:pic>
      <p:pic>
        <p:nvPicPr>
          <p:cNvPr id="236" name="Google Shape;236;p21"/>
          <p:cNvPicPr preferRelativeResize="0"/>
          <p:nvPr/>
        </p:nvPicPr>
        <p:blipFill rotWithShape="1">
          <a:blip r:embed="rId4">
            <a:alphaModFix/>
          </a:blip>
          <a:srcRect/>
          <a:stretch/>
        </p:blipFill>
        <p:spPr>
          <a:xfrm>
            <a:off x="2265783" y="2359238"/>
            <a:ext cx="2751176" cy="2311069"/>
          </a:xfrm>
          <a:prstGeom prst="rect">
            <a:avLst/>
          </a:prstGeom>
          <a:noFill/>
          <a:ln>
            <a:noFill/>
          </a:ln>
        </p:spPr>
      </p:pic>
      <p:sp>
        <p:nvSpPr>
          <p:cNvPr id="237" name="Google Shape;237;p21"/>
          <p:cNvSpPr txBox="1"/>
          <p:nvPr/>
        </p:nvSpPr>
        <p:spPr>
          <a:xfrm>
            <a:off x="151499" y="405825"/>
            <a:ext cx="5343900" cy="300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dk1"/>
                </a:solidFill>
                <a:latin typeface="Roboto"/>
                <a:ea typeface="Roboto"/>
                <a:cs typeface="Roboto"/>
                <a:sym typeface="Roboto"/>
              </a:rPr>
              <a:t>STEP 4. </a:t>
            </a:r>
            <a:r>
              <a:rPr lang="en-US" sz="2000">
                <a:solidFill>
                  <a:schemeClr val="dk1"/>
                </a:solidFill>
                <a:latin typeface="Roboto"/>
                <a:ea typeface="Roboto"/>
                <a:cs typeface="Roboto"/>
                <a:sym typeface="Roboto"/>
              </a:rPr>
              <a:t>Check individual heterozygosity rate</a:t>
            </a:r>
            <a:endParaRPr sz="2000">
              <a:solidFill>
                <a:schemeClr val="dk1"/>
              </a:solidFill>
              <a:latin typeface="Roboto"/>
              <a:ea typeface="Roboto"/>
              <a:cs typeface="Roboto"/>
              <a:sym typeface="Roboto"/>
            </a:endParaRPr>
          </a:p>
        </p:txBody>
      </p:sp>
      <p:sp>
        <p:nvSpPr>
          <p:cNvPr id="238" name="Google Shape;238;p21"/>
          <p:cNvSpPr/>
          <p:nvPr/>
        </p:nvSpPr>
        <p:spPr>
          <a:xfrm>
            <a:off x="758300" y="788525"/>
            <a:ext cx="7843800" cy="4074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700">
                <a:latin typeface="Consolas"/>
                <a:ea typeface="Consolas"/>
                <a:cs typeface="Consolas"/>
                <a:sym typeface="Consolas"/>
              </a:rPr>
              <a:t>plink --bfile raw-GWA-data --het --out raw-GWA-data</a:t>
            </a:r>
            <a:endParaRPr sz="1700">
              <a:latin typeface="Consolas"/>
              <a:ea typeface="Consolas"/>
              <a:cs typeface="Consolas"/>
              <a:sym typeface="Consolas"/>
            </a:endParaRPr>
          </a:p>
        </p:txBody>
      </p:sp>
      <p:sp>
        <p:nvSpPr>
          <p:cNvPr id="239" name="Google Shape;239;p21"/>
          <p:cNvSpPr txBox="1"/>
          <p:nvPr/>
        </p:nvSpPr>
        <p:spPr>
          <a:xfrm>
            <a:off x="695325" y="1678750"/>
            <a:ext cx="8287800" cy="273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i="1">
                <a:latin typeface="Roboto"/>
                <a:ea typeface="Roboto"/>
                <a:cs typeface="Roboto"/>
                <a:sym typeface="Roboto"/>
              </a:rPr>
              <a:t>NOTE.</a:t>
            </a:r>
            <a:r>
              <a:rPr lang="en-US">
                <a:latin typeface="Roboto"/>
                <a:ea typeface="Roboto"/>
                <a:cs typeface="Roboto"/>
                <a:sym typeface="Roboto"/>
              </a:rPr>
              <a:t> To calculate the observed heterozygosity rate per individual: (N(NM) - O(Hom))/N(NM)</a:t>
            </a:r>
            <a:endParaRPr>
              <a:latin typeface="Roboto"/>
              <a:ea typeface="Roboto"/>
              <a:cs typeface="Roboto"/>
              <a:sym typeface="Roboto"/>
            </a:endParaRPr>
          </a:p>
        </p:txBody>
      </p:sp>
      <p:grpSp>
        <p:nvGrpSpPr>
          <p:cNvPr id="240" name="Google Shape;240;p21"/>
          <p:cNvGrpSpPr/>
          <p:nvPr/>
        </p:nvGrpSpPr>
        <p:grpSpPr>
          <a:xfrm>
            <a:off x="1972175" y="1256425"/>
            <a:ext cx="6629875" cy="422700"/>
            <a:chOff x="1972175" y="1256425"/>
            <a:chExt cx="6629875" cy="422700"/>
          </a:xfrm>
        </p:grpSpPr>
        <p:sp>
          <p:nvSpPr>
            <p:cNvPr id="241" name="Google Shape;241;p21"/>
            <p:cNvSpPr/>
            <p:nvPr/>
          </p:nvSpPr>
          <p:spPr>
            <a:xfrm>
              <a:off x="3790950" y="1271725"/>
              <a:ext cx="4811100" cy="407400"/>
            </a:xfrm>
            <a:prstGeom prst="roundRect">
              <a:avLst>
                <a:gd name="adj" fmla="val 16667"/>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1600" b="1">
                  <a:solidFill>
                    <a:schemeClr val="dk1"/>
                  </a:solidFill>
                  <a:latin typeface="Roboto"/>
                  <a:ea typeface="Roboto"/>
                  <a:cs typeface="Roboto"/>
                  <a:sym typeface="Roboto"/>
                </a:rPr>
                <a:t>Generated file:</a:t>
              </a:r>
              <a:r>
                <a:rPr lang="en-US" sz="1800">
                  <a:solidFill>
                    <a:schemeClr val="dk1"/>
                  </a:solidFill>
                  <a:latin typeface="Roboto"/>
                  <a:ea typeface="Roboto"/>
                  <a:cs typeface="Roboto"/>
                  <a:sym typeface="Roboto"/>
                </a:rPr>
                <a:t> </a:t>
              </a:r>
              <a:r>
                <a:rPr lang="en-US" sz="1800">
                  <a:solidFill>
                    <a:schemeClr val="dk1"/>
                  </a:solidFill>
                  <a:latin typeface="Consolas"/>
                  <a:ea typeface="Consolas"/>
                  <a:cs typeface="Consolas"/>
                  <a:sym typeface="Consolas"/>
                </a:rPr>
                <a:t>raw-GWA-data.het</a:t>
              </a:r>
              <a:endParaRPr sz="1800">
                <a:latin typeface="Consolas"/>
                <a:ea typeface="Consolas"/>
                <a:cs typeface="Consolas"/>
                <a:sym typeface="Consolas"/>
              </a:endParaRPr>
            </a:p>
          </p:txBody>
        </p:sp>
        <p:grpSp>
          <p:nvGrpSpPr>
            <p:cNvPr id="242" name="Google Shape;242;p21"/>
            <p:cNvGrpSpPr/>
            <p:nvPr/>
          </p:nvGrpSpPr>
          <p:grpSpPr>
            <a:xfrm>
              <a:off x="1972175" y="1256425"/>
              <a:ext cx="1742700" cy="221775"/>
              <a:chOff x="1972175" y="1256425"/>
              <a:chExt cx="1742700" cy="221775"/>
            </a:xfrm>
          </p:grpSpPr>
          <p:cxnSp>
            <p:nvCxnSpPr>
              <p:cNvPr id="243" name="Google Shape;243;p21"/>
              <p:cNvCxnSpPr/>
              <p:nvPr/>
            </p:nvCxnSpPr>
            <p:spPr>
              <a:xfrm>
                <a:off x="1981200" y="1256425"/>
                <a:ext cx="0" cy="219000"/>
              </a:xfrm>
              <a:prstGeom prst="straightConnector1">
                <a:avLst/>
              </a:prstGeom>
              <a:noFill/>
              <a:ln w="19050" cap="flat" cmpd="sng">
                <a:solidFill>
                  <a:srgbClr val="000000"/>
                </a:solidFill>
                <a:prstDash val="solid"/>
                <a:round/>
                <a:headEnd type="none" w="med" len="med"/>
                <a:tailEnd type="none" w="med" len="med"/>
              </a:ln>
            </p:spPr>
          </p:cxnSp>
          <p:cxnSp>
            <p:nvCxnSpPr>
              <p:cNvPr id="244" name="Google Shape;244;p21"/>
              <p:cNvCxnSpPr/>
              <p:nvPr/>
            </p:nvCxnSpPr>
            <p:spPr>
              <a:xfrm rot="10800000" flipH="1">
                <a:off x="1972175" y="1475500"/>
                <a:ext cx="1742700" cy="2700"/>
              </a:xfrm>
              <a:prstGeom prst="straightConnector1">
                <a:avLst/>
              </a:prstGeom>
              <a:noFill/>
              <a:ln w="19050" cap="flat" cmpd="sng">
                <a:solidFill>
                  <a:srgbClr val="000000"/>
                </a:solidFill>
                <a:prstDash val="solid"/>
                <a:round/>
                <a:headEnd type="none" w="med" len="med"/>
                <a:tailEnd type="triangle" w="med" len="med"/>
              </a:ln>
            </p:spPr>
          </p:cxnSp>
        </p:grpSp>
      </p:grpSp>
      <p:sp>
        <p:nvSpPr>
          <p:cNvPr id="245" name="Google Shape;245;p21"/>
          <p:cNvSpPr/>
          <p:nvPr/>
        </p:nvSpPr>
        <p:spPr>
          <a:xfrm>
            <a:off x="8668600" y="4641250"/>
            <a:ext cx="399900" cy="399900"/>
          </a:xfrm>
          <a:prstGeom prst="ellipse">
            <a:avLst/>
          </a:prstGeom>
          <a:solidFill>
            <a:srgbClr val="4A2B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1"/>
          <p:cNvSpPr txBox="1">
            <a:spLocks noGrp="1"/>
          </p:cNvSpPr>
          <p:nvPr>
            <p:ph type="sldNum" idx="12"/>
          </p:nvPr>
        </p:nvSpPr>
        <p:spPr>
          <a:xfrm>
            <a:off x="8668600" y="4641350"/>
            <a:ext cx="399900" cy="399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sz="1300" b="1">
                <a:solidFill>
                  <a:srgbClr val="FFFFFF"/>
                </a:solidFill>
                <a:latin typeface="Roboto"/>
                <a:ea typeface="Roboto"/>
                <a:cs typeface="Roboto"/>
                <a:sym typeface="Roboto"/>
              </a:rPr>
              <a:t>9</a:t>
            </a:fld>
            <a:endParaRPr sz="1300" b="1">
              <a:solidFill>
                <a:srgbClr val="FFFFFF"/>
              </a:solidFill>
              <a:latin typeface="Roboto"/>
              <a:ea typeface="Roboto"/>
              <a:cs typeface="Roboto"/>
              <a:sym typeface="Roboto"/>
            </a:endParaRPr>
          </a:p>
        </p:txBody>
      </p:sp>
      <p:sp>
        <p:nvSpPr>
          <p:cNvPr id="247" name="Google Shape;247;p21"/>
          <p:cNvSpPr/>
          <p:nvPr/>
        </p:nvSpPr>
        <p:spPr>
          <a:xfrm>
            <a:off x="0" y="0"/>
            <a:ext cx="9144000" cy="283200"/>
          </a:xfrm>
          <a:prstGeom prst="rect">
            <a:avLst/>
          </a:prstGeom>
          <a:solidFill>
            <a:srgbClr val="4A2B79"/>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500" b="1">
                <a:solidFill>
                  <a:schemeClr val="lt1"/>
                </a:solidFill>
                <a:latin typeface="Roboto"/>
                <a:ea typeface="Roboto"/>
                <a:cs typeface="Roboto"/>
                <a:sym typeface="Roboto"/>
              </a:rPr>
              <a:t>Quality Control for Individuals:</a:t>
            </a:r>
            <a:r>
              <a:rPr lang="en-US" sz="1500">
                <a:solidFill>
                  <a:schemeClr val="lt1"/>
                </a:solidFill>
                <a:latin typeface="Roboto"/>
                <a:ea typeface="Roboto"/>
                <a:cs typeface="Roboto"/>
                <a:sym typeface="Roboto"/>
              </a:rPr>
              <a:t> Heterozygosity</a:t>
            </a:r>
            <a:endParaRPr sz="1500" i="0" u="none" strike="noStrike" cap="none">
              <a:solidFill>
                <a:schemeClr val="lt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2381</Words>
  <Application>Microsoft Office PowerPoint</Application>
  <PresentationFormat>On-screen Show (16:9)</PresentationFormat>
  <Paragraphs>451</Paragraphs>
  <Slides>38</Slides>
  <Notes>38</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Roboto Light</vt:lpstr>
      <vt:lpstr>Roboto</vt:lpstr>
      <vt:lpstr>Calibri</vt:lpstr>
      <vt:lpstr>Consolas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Imputation</vt:lpstr>
      <vt:lpstr>Imputation -- considerations</vt:lpstr>
      <vt:lpstr>Imputation -- MIS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Arun Tiwari</dc:creator>
  <cp:lastModifiedBy>Clement Zai</cp:lastModifiedBy>
  <cp:revision>10</cp:revision>
  <dcterms:modified xsi:type="dcterms:W3CDTF">2021-11-16T16:17:15Z</dcterms:modified>
</cp:coreProperties>
</file>