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theme/theme7.xml" ContentType="application/vnd.openxmlformats-officedocument.theme+xml"/>
  <Override PartName="/ppt/slideLayouts/slideLayout3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4"/>
    <p:sldMasterId id="2147483648" r:id="rId5"/>
    <p:sldMasterId id="2147483674" r:id="rId6"/>
    <p:sldMasterId id="2147483681" r:id="rId7"/>
    <p:sldMasterId id="2147483688" r:id="rId8"/>
    <p:sldMasterId id="2147483695" r:id="rId9"/>
    <p:sldMasterId id="2147483714" r:id="rId10"/>
    <p:sldMasterId id="2147483724" r:id="rId11"/>
  </p:sldMasterIdLst>
  <p:notesMasterIdLst>
    <p:notesMasterId r:id="rId38"/>
  </p:notesMasterIdLst>
  <p:sldIdLst>
    <p:sldId id="301" r:id="rId12"/>
    <p:sldId id="321" r:id="rId13"/>
    <p:sldId id="304" r:id="rId14"/>
    <p:sldId id="324" r:id="rId15"/>
    <p:sldId id="339" r:id="rId16"/>
    <p:sldId id="326" r:id="rId17"/>
    <p:sldId id="327" r:id="rId18"/>
    <p:sldId id="305" r:id="rId19"/>
    <p:sldId id="331" r:id="rId20"/>
    <p:sldId id="343" r:id="rId21"/>
    <p:sldId id="328" r:id="rId22"/>
    <p:sldId id="342" r:id="rId23"/>
    <p:sldId id="325" r:id="rId24"/>
    <p:sldId id="329" r:id="rId25"/>
    <p:sldId id="330" r:id="rId26"/>
    <p:sldId id="322" r:id="rId27"/>
    <p:sldId id="334" r:id="rId28"/>
    <p:sldId id="335" r:id="rId29"/>
    <p:sldId id="338" r:id="rId30"/>
    <p:sldId id="340" r:id="rId31"/>
    <p:sldId id="333" r:id="rId32"/>
    <p:sldId id="341" r:id="rId33"/>
    <p:sldId id="337" r:id="rId34"/>
    <p:sldId id="323" r:id="rId35"/>
    <p:sldId id="336" r:id="rId36"/>
    <p:sldId id="316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ADB4"/>
    <a:srgbClr val="B794C7"/>
    <a:srgbClr val="A2D1F0"/>
    <a:srgbClr val="E3D5E8"/>
    <a:srgbClr val="D5BFDD"/>
    <a:srgbClr val="C5AAD1"/>
    <a:srgbClr val="A87FBB"/>
    <a:srgbClr val="8B5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65" autoAdjust="0"/>
    <p:restoredTop sz="86375" autoAdjust="0"/>
  </p:normalViewPr>
  <p:slideViewPr>
    <p:cSldViewPr snapToGrid="0" snapToObjects="1">
      <p:cViewPr varScale="1">
        <p:scale>
          <a:sx n="72" d="100"/>
          <a:sy n="72" d="100"/>
        </p:scale>
        <p:origin x="84" y="1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presProps" Target="presProps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EFAF1-180D-474F-AE39-1680B758EC3B}" type="datetimeFigureOut">
              <a:rPr lang="en-US" smtClean="0"/>
              <a:t>3/19/2026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35116C-148C-3541-9BB1-4E268B31E0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2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SELECT</a:t>
            </a:r>
          </a:p>
          <a:p>
            <a:r>
              <a:rPr lang="en-US" dirty="0"/>
              <a:t>    </a:t>
            </a:r>
            <a:r>
              <a:rPr lang="en-US" dirty="0" err="1"/>
              <a:t>redcap_pid</a:t>
            </a:r>
            <a:r>
              <a:rPr lang="en-US" dirty="0"/>
              <a:t>,</a:t>
            </a:r>
          </a:p>
          <a:p>
            <a:r>
              <a:rPr lang="en-US" dirty="0"/>
              <a:t>    </a:t>
            </a:r>
            <a:r>
              <a:rPr lang="en-US" dirty="0" err="1"/>
              <a:t>subject_id</a:t>
            </a:r>
            <a:r>
              <a:rPr lang="en-US" dirty="0"/>
              <a:t>,</a:t>
            </a:r>
          </a:p>
          <a:p>
            <a:r>
              <a:rPr lang="en-US" dirty="0"/>
              <a:t>    </a:t>
            </a:r>
            <a:r>
              <a:rPr lang="en-US" dirty="0" err="1"/>
              <a:t>event_name</a:t>
            </a:r>
            <a:r>
              <a:rPr lang="en-US" dirty="0"/>
              <a:t>,</a:t>
            </a:r>
          </a:p>
          <a:p>
            <a:r>
              <a:rPr lang="en-US" dirty="0"/>
              <a:t>    </a:t>
            </a:r>
            <a:r>
              <a:rPr lang="en-US" dirty="0" err="1"/>
              <a:t>arm_name</a:t>
            </a:r>
            <a:r>
              <a:rPr lang="en-US" dirty="0"/>
              <a:t>,</a:t>
            </a:r>
          </a:p>
          <a:p>
            <a:r>
              <a:rPr lang="en-US" dirty="0"/>
              <a:t>    instance,</a:t>
            </a:r>
          </a:p>
          <a:p>
            <a:r>
              <a:rPr lang="en-US" dirty="0"/>
              <a:t>    MAX(CASE WHEN </a:t>
            </a:r>
            <a:r>
              <a:rPr lang="en-US" dirty="0" err="1"/>
              <a:t>field_name</a:t>
            </a:r>
            <a:r>
              <a:rPr lang="en-US" dirty="0"/>
              <a:t> = 'eat'      THEN </a:t>
            </a:r>
            <a:r>
              <a:rPr lang="en-US" dirty="0" err="1"/>
              <a:t>field_value</a:t>
            </a:r>
            <a:r>
              <a:rPr lang="en-US" dirty="0"/>
              <a:t> END) AS eat,</a:t>
            </a:r>
          </a:p>
          <a:p>
            <a:r>
              <a:rPr lang="en-US" dirty="0"/>
              <a:t>    MAX(CASE WHEN </a:t>
            </a:r>
            <a:r>
              <a:rPr lang="en-US" dirty="0" err="1"/>
              <a:t>field_name</a:t>
            </a:r>
            <a:r>
              <a:rPr lang="en-US" dirty="0"/>
              <a:t> = 'drink'    THEN </a:t>
            </a:r>
            <a:r>
              <a:rPr lang="en-US" dirty="0" err="1"/>
              <a:t>field_value</a:t>
            </a:r>
            <a:r>
              <a:rPr lang="en-US" dirty="0"/>
              <a:t> END) AS drink,</a:t>
            </a:r>
          </a:p>
          <a:p>
            <a:r>
              <a:rPr lang="en-US" dirty="0"/>
              <a:t>    MAX(CASE WHEN </a:t>
            </a:r>
            <a:r>
              <a:rPr lang="en-US" dirty="0" err="1"/>
              <a:t>field_name</a:t>
            </a:r>
            <a:r>
              <a:rPr lang="en-US" dirty="0"/>
              <a:t> = 'gad7calc' THEN </a:t>
            </a:r>
            <a:r>
              <a:rPr lang="en-US" dirty="0" err="1"/>
              <a:t>field_value</a:t>
            </a:r>
            <a:r>
              <a:rPr lang="en-US" dirty="0"/>
              <a:t> END) AS gad7calc,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    MAX(CASE WHEN </a:t>
            </a:r>
            <a:r>
              <a:rPr lang="en-US" dirty="0" err="1"/>
              <a:t>field_name</a:t>
            </a:r>
            <a:r>
              <a:rPr lang="en-US" dirty="0"/>
              <a:t> = '</a:t>
            </a:r>
            <a:r>
              <a:rPr lang="en-US" b="0" i="0" dirty="0">
                <a:solidFill>
                  <a:srgbClr val="C00000"/>
                </a:solidFill>
                <a:effectLst/>
                <a:latin typeface="SFMono-Regular"/>
              </a:rPr>
              <a:t>phq9_calc</a:t>
            </a:r>
            <a:r>
              <a:rPr lang="en-US" dirty="0"/>
              <a:t>' THEN </a:t>
            </a:r>
            <a:r>
              <a:rPr lang="en-US" dirty="0" err="1"/>
              <a:t>field_value</a:t>
            </a:r>
            <a:r>
              <a:rPr lang="en-US" dirty="0"/>
              <a:t> END) AS </a:t>
            </a:r>
            <a:r>
              <a:rPr lang="en-US" b="0" i="0" dirty="0">
                <a:solidFill>
                  <a:srgbClr val="C00000"/>
                </a:solidFill>
                <a:effectLst/>
                <a:latin typeface="SFMono-Regular"/>
              </a:rPr>
              <a:t>phq9_calc</a:t>
            </a:r>
            <a:endParaRPr lang="en-US" dirty="0"/>
          </a:p>
          <a:p>
            <a:r>
              <a:rPr lang="en-US" dirty="0"/>
              <a:t>FROM tst01_cmh.redcap_data</a:t>
            </a:r>
          </a:p>
          <a:p>
            <a:r>
              <a:rPr lang="en-US" dirty="0"/>
              <a:t>GROUP BY</a:t>
            </a:r>
          </a:p>
          <a:p>
            <a:r>
              <a:rPr lang="en-US" dirty="0"/>
              <a:t>    </a:t>
            </a:r>
            <a:r>
              <a:rPr lang="en-US" dirty="0" err="1"/>
              <a:t>redcap_pid</a:t>
            </a:r>
            <a:r>
              <a:rPr lang="en-US" dirty="0"/>
              <a:t>,</a:t>
            </a:r>
          </a:p>
          <a:p>
            <a:r>
              <a:rPr lang="en-US" dirty="0"/>
              <a:t>    </a:t>
            </a:r>
            <a:r>
              <a:rPr lang="en-US" dirty="0" err="1"/>
              <a:t>subject_id</a:t>
            </a:r>
            <a:r>
              <a:rPr lang="en-US" dirty="0"/>
              <a:t>,</a:t>
            </a:r>
          </a:p>
          <a:p>
            <a:r>
              <a:rPr lang="en-US" dirty="0"/>
              <a:t>    </a:t>
            </a:r>
            <a:r>
              <a:rPr lang="en-US" dirty="0" err="1"/>
              <a:t>event_name</a:t>
            </a:r>
            <a:r>
              <a:rPr lang="en-US" dirty="0"/>
              <a:t>,</a:t>
            </a:r>
          </a:p>
          <a:p>
            <a:r>
              <a:rPr lang="en-US" dirty="0"/>
              <a:t>    </a:t>
            </a:r>
            <a:r>
              <a:rPr lang="en-US" dirty="0" err="1"/>
              <a:t>arm_name</a:t>
            </a:r>
            <a:r>
              <a:rPr lang="en-US" dirty="0"/>
              <a:t>,</a:t>
            </a:r>
          </a:p>
          <a:p>
            <a:r>
              <a:rPr lang="en-US" dirty="0"/>
              <a:t>    instance;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35116C-148C-3541-9BB1-4E268B31E0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72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df_wide</a:t>
            </a:r>
            <a:r>
              <a:rPr lang="en-US" dirty="0"/>
              <a:t> = </a:t>
            </a:r>
            <a:r>
              <a:rPr lang="en-US" dirty="0" err="1"/>
              <a:t>df.pivot_table</a:t>
            </a:r>
            <a:r>
              <a:rPr lang="en-US" dirty="0"/>
              <a:t>(</a:t>
            </a:r>
          </a:p>
          <a:p>
            <a:r>
              <a:rPr lang="en-US" dirty="0"/>
              <a:t>    index=['</a:t>
            </a:r>
            <a:r>
              <a:rPr lang="en-US" dirty="0" err="1"/>
              <a:t>redcap_pid</a:t>
            </a:r>
            <a:r>
              <a:rPr lang="en-US" dirty="0"/>
              <a:t>', '</a:t>
            </a:r>
            <a:r>
              <a:rPr lang="en-US" dirty="0" err="1"/>
              <a:t>subject_id</a:t>
            </a:r>
            <a:r>
              <a:rPr lang="en-US" dirty="0"/>
              <a:t>', '</a:t>
            </a:r>
            <a:r>
              <a:rPr lang="en-US" dirty="0" err="1"/>
              <a:t>event_name</a:t>
            </a:r>
            <a:r>
              <a:rPr lang="en-US" dirty="0"/>
              <a:t>', '</a:t>
            </a:r>
            <a:r>
              <a:rPr lang="en-US" dirty="0" err="1"/>
              <a:t>arm_name</a:t>
            </a:r>
            <a:r>
              <a:rPr lang="en-US" dirty="0"/>
              <a:t>', 'instance'],</a:t>
            </a:r>
          </a:p>
          <a:p>
            <a:r>
              <a:rPr lang="en-US" dirty="0"/>
              <a:t>    columns='</a:t>
            </a:r>
            <a:r>
              <a:rPr lang="en-US" dirty="0" err="1"/>
              <a:t>field_name</a:t>
            </a:r>
            <a:r>
              <a:rPr lang="en-US" dirty="0"/>
              <a:t>',</a:t>
            </a:r>
          </a:p>
          <a:p>
            <a:r>
              <a:rPr lang="en-US" dirty="0"/>
              <a:t>    values='</a:t>
            </a:r>
            <a:r>
              <a:rPr lang="en-US" dirty="0" err="1"/>
              <a:t>field_value</a:t>
            </a:r>
            <a:r>
              <a:rPr lang="en-US" dirty="0"/>
              <a:t>',</a:t>
            </a:r>
          </a:p>
          <a:p>
            <a:r>
              <a:rPr lang="en-US" dirty="0"/>
              <a:t>    </a:t>
            </a:r>
            <a:r>
              <a:rPr lang="en-US" dirty="0" err="1"/>
              <a:t>aggfunc</a:t>
            </a:r>
            <a:r>
              <a:rPr lang="en-US" dirty="0"/>
              <a:t>='max'</a:t>
            </a:r>
          </a:p>
          <a:p>
            <a:r>
              <a:rPr lang="en-US" dirty="0"/>
              <a:t>)[['eat', 'drink', 'gad7calc']].</a:t>
            </a:r>
            <a:r>
              <a:rPr lang="en-US" dirty="0" err="1"/>
              <a:t>reset_index</a:t>
            </a:r>
            <a:r>
              <a:rPr lang="en-US" dirty="0"/>
              <a:t>()</a:t>
            </a:r>
          </a:p>
          <a:p>
            <a:endParaRPr lang="en-US" dirty="0"/>
          </a:p>
          <a:p>
            <a:r>
              <a:rPr lang="en-US" dirty="0"/>
              <a:t>df_wide.columns.name = None  # removes the '</a:t>
            </a:r>
            <a:r>
              <a:rPr lang="en-US" dirty="0" err="1"/>
              <a:t>field_name</a:t>
            </a:r>
            <a:r>
              <a:rPr lang="en-US" dirty="0"/>
              <a:t>' label from column axis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35116C-148C-3541-9BB1-4E268B31E0E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28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library(</a:t>
            </a:r>
            <a:r>
              <a:rPr lang="en-US" dirty="0" err="1"/>
              <a:t>tidyverse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 err="1"/>
              <a:t>df_wide</a:t>
            </a:r>
            <a:r>
              <a:rPr lang="en-US" dirty="0"/>
              <a:t> &lt;- </a:t>
            </a:r>
            <a:r>
              <a:rPr lang="en-US" dirty="0" err="1"/>
              <a:t>df</a:t>
            </a:r>
            <a:r>
              <a:rPr lang="en-US" dirty="0"/>
              <a:t> |&gt;</a:t>
            </a:r>
          </a:p>
          <a:p>
            <a:r>
              <a:rPr lang="en-US" dirty="0"/>
              <a:t>  </a:t>
            </a:r>
            <a:r>
              <a:rPr lang="en-US" dirty="0" err="1"/>
              <a:t>pivot_wider</a:t>
            </a:r>
            <a:r>
              <a:rPr lang="en-US" dirty="0"/>
              <a:t>(</a:t>
            </a:r>
          </a:p>
          <a:p>
            <a:r>
              <a:rPr lang="en-US" dirty="0"/>
              <a:t>    </a:t>
            </a:r>
            <a:r>
              <a:rPr lang="en-US" dirty="0" err="1"/>
              <a:t>id_cols</a:t>
            </a:r>
            <a:r>
              <a:rPr lang="en-US" dirty="0"/>
              <a:t> = c(</a:t>
            </a:r>
            <a:r>
              <a:rPr lang="en-US" dirty="0" err="1"/>
              <a:t>redcap_pid</a:t>
            </a:r>
            <a:r>
              <a:rPr lang="en-US" dirty="0"/>
              <a:t>, </a:t>
            </a:r>
            <a:r>
              <a:rPr lang="en-US" dirty="0" err="1"/>
              <a:t>subject_id</a:t>
            </a:r>
            <a:r>
              <a:rPr lang="en-US" dirty="0"/>
              <a:t>, </a:t>
            </a:r>
            <a:r>
              <a:rPr lang="en-US" dirty="0" err="1"/>
              <a:t>event_name</a:t>
            </a:r>
            <a:r>
              <a:rPr lang="en-US" dirty="0"/>
              <a:t>, </a:t>
            </a:r>
            <a:r>
              <a:rPr lang="en-US" dirty="0" err="1"/>
              <a:t>arm_name</a:t>
            </a:r>
            <a:r>
              <a:rPr lang="en-US" dirty="0"/>
              <a:t>, instance),</a:t>
            </a:r>
          </a:p>
          <a:p>
            <a:r>
              <a:rPr lang="en-US" dirty="0"/>
              <a:t>    </a:t>
            </a:r>
            <a:r>
              <a:rPr lang="en-US" dirty="0" err="1"/>
              <a:t>names_from</a:t>
            </a:r>
            <a:r>
              <a:rPr lang="en-US" dirty="0"/>
              <a:t> = </a:t>
            </a:r>
            <a:r>
              <a:rPr lang="en-US" dirty="0" err="1"/>
              <a:t>field_name</a:t>
            </a:r>
            <a:r>
              <a:rPr lang="en-US" dirty="0"/>
              <a:t>,</a:t>
            </a:r>
          </a:p>
          <a:p>
            <a:r>
              <a:rPr lang="en-US" dirty="0"/>
              <a:t>    </a:t>
            </a:r>
            <a:r>
              <a:rPr lang="en-US" dirty="0" err="1"/>
              <a:t>values_from</a:t>
            </a:r>
            <a:r>
              <a:rPr lang="en-US" dirty="0"/>
              <a:t> = </a:t>
            </a:r>
            <a:r>
              <a:rPr lang="en-US" dirty="0" err="1"/>
              <a:t>field_value</a:t>
            </a:r>
            <a:r>
              <a:rPr lang="en-US" dirty="0"/>
              <a:t>,</a:t>
            </a:r>
          </a:p>
          <a:p>
            <a:r>
              <a:rPr lang="en-US" dirty="0"/>
              <a:t>    </a:t>
            </a:r>
            <a:r>
              <a:rPr lang="en-US" dirty="0" err="1"/>
              <a:t>values_fn</a:t>
            </a:r>
            <a:r>
              <a:rPr lang="en-US" dirty="0"/>
              <a:t> = max</a:t>
            </a:r>
          </a:p>
          <a:p>
            <a:r>
              <a:rPr lang="en-US" dirty="0"/>
              <a:t>  ) |&gt;</a:t>
            </a:r>
          </a:p>
          <a:p>
            <a:r>
              <a:rPr lang="en-US" dirty="0"/>
              <a:t>  select(</a:t>
            </a:r>
            <a:r>
              <a:rPr lang="en-US" dirty="0" err="1"/>
              <a:t>redcap_pid</a:t>
            </a:r>
            <a:r>
              <a:rPr lang="en-US" dirty="0"/>
              <a:t>, </a:t>
            </a:r>
            <a:r>
              <a:rPr lang="en-US" dirty="0" err="1"/>
              <a:t>subject_id</a:t>
            </a:r>
            <a:r>
              <a:rPr lang="en-US" dirty="0"/>
              <a:t>, </a:t>
            </a:r>
            <a:r>
              <a:rPr lang="en-US" dirty="0" err="1"/>
              <a:t>event_name</a:t>
            </a:r>
            <a:r>
              <a:rPr lang="en-US" dirty="0"/>
              <a:t>, </a:t>
            </a:r>
            <a:r>
              <a:rPr lang="en-US" dirty="0" err="1"/>
              <a:t>arm_name</a:t>
            </a:r>
            <a:r>
              <a:rPr lang="en-US" dirty="0"/>
              <a:t>, instance,</a:t>
            </a:r>
          </a:p>
          <a:p>
            <a:r>
              <a:rPr lang="en-US" dirty="0"/>
              <a:t>         eat, drink, gad7calc)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35116C-148C-3541-9BB1-4E268B31E0E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45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Charting Redcap data, will likely require a separation of repeatable data from non-repeatable data.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35116C-148C-3541-9BB1-4E268B31E0E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4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ersion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9937917-5D3B-FE49-A034-55822D270EEC}"/>
              </a:ext>
            </a:extLst>
          </p:cNvPr>
          <p:cNvSpPr/>
          <p:nvPr userDrawn="1"/>
        </p:nvSpPr>
        <p:spPr>
          <a:xfrm>
            <a:off x="167951" y="186612"/>
            <a:ext cx="5227009" cy="6579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Image showing CAMH's McCain Complex Care and Recovery building on Queen Street West, Toronto.">
            <a:extLst>
              <a:ext uri="{FF2B5EF4-FFF2-40B4-BE49-F238E27FC236}">
                <a16:creationId xmlns:a16="http://schemas.microsoft.com/office/drawing/2014/main" id="{B7285C8E-04BD-4D44-B4FB-671777FE3D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9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4960" y="411480"/>
            <a:ext cx="6400800" cy="6217920"/>
          </a:xfrm>
          <a:prstGeom prst="rect">
            <a:avLst/>
          </a:prstGeom>
        </p:spPr>
      </p:pic>
      <p:cxnSp>
        <p:nvCxnSpPr>
          <p:cNvPr id="5" name="Straight Connector 4"/>
          <p:cNvCxnSpPr>
            <a:cxnSpLocks/>
          </p:cNvCxnSpPr>
          <p:nvPr userDrawn="1"/>
        </p:nvCxnSpPr>
        <p:spPr>
          <a:xfrm>
            <a:off x="5398477" y="365760"/>
            <a:ext cx="0" cy="6400800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975D61D-C2E3-274D-9074-59E40FE549FA}"/>
              </a:ext>
            </a:extLst>
          </p:cNvPr>
          <p:cNvGrpSpPr/>
          <p:nvPr userDrawn="1"/>
        </p:nvGrpSpPr>
        <p:grpSpPr>
          <a:xfrm>
            <a:off x="0" y="0"/>
            <a:ext cx="12200308" cy="7040880"/>
            <a:chOff x="0" y="0"/>
            <a:chExt cx="12200308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DE224A-3179-8F4E-B07A-CD9CCFEFA314}"/>
                </a:ext>
              </a:extLst>
            </p:cNvPr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BDE12C-6E37-4B40-8740-914289858E82}"/>
                </a:ext>
              </a:extLst>
            </p:cNvPr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BC7AA70-8A9C-DA48-948C-D4D67A387C03}"/>
                </a:ext>
              </a:extLst>
            </p:cNvPr>
            <p:cNvSpPr/>
            <p:nvPr userDrawn="1"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5A6B21-935A-454D-B312-03CA3DC65663}"/>
                </a:ext>
              </a:extLst>
            </p:cNvPr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A19B506-4C7F-3D46-932B-D827EDDD76E3}"/>
              </a:ext>
            </a:extLst>
          </p:cNvPr>
          <p:cNvSpPr/>
          <p:nvPr userDrawn="1"/>
        </p:nvSpPr>
        <p:spPr>
          <a:xfrm>
            <a:off x="1513490" y="0"/>
            <a:ext cx="2067910" cy="9459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8830" y="5335902"/>
            <a:ext cx="1931377" cy="639229"/>
          </a:xfrm>
          <a:prstGeom prst="rect">
            <a:avLst/>
          </a:prstGeom>
        </p:spPr>
      </p:pic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89792D36-E4C7-20F5-ADDF-FB8FF3CE4B5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348157" y="3574029"/>
            <a:ext cx="3703025" cy="1390857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CA" dirty="0"/>
              <a:t>18-Apr-25</a:t>
            </a:r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9475481-6507-6629-917B-EFE70D9DB0B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48157" y="750240"/>
            <a:ext cx="3703025" cy="2739642"/>
          </a:xfrm>
        </p:spPr>
        <p:txBody>
          <a:bodyPr anchor="b">
            <a:normAutofit/>
          </a:bodyPr>
          <a:lstStyle>
            <a:lvl1pPr algn="l">
              <a:lnSpc>
                <a:spcPct val="110000"/>
              </a:lnSpc>
              <a:defRPr sz="3200" b="0" i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ackground photo"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00909" y="1113819"/>
            <a:ext cx="9144000" cy="4522049"/>
          </a:xfrm>
        </p:spPr>
        <p:txBody>
          <a:bodyPr anchor="t"/>
          <a:lstStyle>
            <a:lvl1pPr algn="l">
              <a:defRPr sz="650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oxes">
    <p:bg>
      <p:bgPr>
        <a:solidFill>
          <a:schemeClr val="accent5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688" y="1101335"/>
            <a:ext cx="9675374" cy="152756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2936" y="2810363"/>
            <a:ext cx="3731772" cy="32211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lnSpc>
                <a:spcPct val="110000"/>
              </a:lnSpc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lnSpc>
                <a:spcPct val="110000"/>
              </a:lnSpc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indent="-91440"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2CC944C-7912-AF4A-80EE-5218852074A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454236" y="2810363"/>
            <a:ext cx="3731772" cy="32211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lnSpc>
                <a:spcPct val="110000"/>
              </a:lnSpc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lnSpc>
                <a:spcPct val="110000"/>
              </a:lnSpc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indent="-91440"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83325" y="3593245"/>
            <a:ext cx="9144000" cy="1655762"/>
          </a:xfrm>
        </p:spPr>
        <p:txBody>
          <a:bodyPr anchor="ctr"/>
          <a:lstStyle>
            <a:lvl1pPr algn="l">
              <a:defRPr sz="5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</a:t>
            </a:r>
            <a:r>
              <a:rPr lang="en-US"/>
              <a:t>edit </a:t>
            </a:r>
            <a:br>
              <a:rPr lang="en-US"/>
            </a:br>
            <a:r>
              <a:rPr lang="en-US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69022" y="1216954"/>
            <a:ext cx="9144000" cy="1655762"/>
          </a:xfrm>
        </p:spPr>
        <p:txBody>
          <a:bodyPr anchor="ctr">
            <a:noAutofit/>
          </a:bodyPr>
          <a:lstStyle>
            <a:lvl1pPr marL="0" indent="0" algn="l">
              <a:buNone/>
              <a:defRPr sz="21000" b="1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CF23F5-72C0-EF41-899A-2AD9C64815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2812" y="5895752"/>
            <a:ext cx="1311031" cy="43327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7862" y="6449714"/>
            <a:ext cx="11424745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28F21A4-97D1-E045-9C14-B1F8038CB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167" y="4249816"/>
            <a:ext cx="10346029" cy="619071"/>
          </a:xfrm>
        </p:spPr>
        <p:txBody>
          <a:bodyPr>
            <a:normAutofit/>
          </a:bodyPr>
          <a:lstStyle>
            <a:lvl1pPr>
              <a:defRPr sz="29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FDCB985-D50D-FC40-A2FC-FEEFC44182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0866" y="4798551"/>
            <a:ext cx="9337675" cy="13360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buClr>
                <a:schemeClr val="tx1"/>
              </a:buCl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B029C36-A447-D740-9097-C7156CD9A2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6687" y="1323323"/>
            <a:ext cx="8915400" cy="25225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500" b="1">
                <a:solidFill>
                  <a:schemeClr val="bg2"/>
                </a:solidFill>
              </a:defRPr>
            </a:lvl1pPr>
          </a:lstStyle>
          <a:p>
            <a:pPr marL="9525" marR="0" lvl="0" indent="-95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888%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92225" y="773113"/>
            <a:ext cx="3349625" cy="5316537"/>
          </a:xfrm>
          <a:solidFill>
            <a:schemeClr val="accent1">
              <a:alpha val="80000"/>
            </a:schemeClr>
          </a:solidFill>
        </p:spPr>
        <p:txBody>
          <a:bodyPr lIns="144000" tIns="324000" rIns="108000" bIns="28800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ackground photo"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00909" y="1113819"/>
            <a:ext cx="9144000" cy="4522049"/>
          </a:xfrm>
        </p:spPr>
        <p:txBody>
          <a:bodyPr anchor="t"/>
          <a:lstStyle>
            <a:lvl1pPr algn="l">
              <a:defRPr sz="650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oxes">
    <p:bg>
      <p:bgPr>
        <a:solidFill>
          <a:schemeClr val="accent1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688" y="1101335"/>
            <a:ext cx="9675374" cy="152756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F1E3AAD-E61E-204B-AEA1-BA64FB0F1B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02936" y="2810363"/>
            <a:ext cx="3731772" cy="32211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lnSpc>
                <a:spcPct val="110000"/>
              </a:lnSpc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lnSpc>
                <a:spcPct val="110000"/>
              </a:lnSpc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indent="-91440"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E468608-106A-C942-A1BE-5629F63C5AE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454236" y="2810363"/>
            <a:ext cx="3731772" cy="32211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lnSpc>
                <a:spcPct val="110000"/>
              </a:lnSpc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lnSpc>
                <a:spcPct val="110000"/>
              </a:lnSpc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indent="-91440"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83325" y="3593245"/>
            <a:ext cx="9144000" cy="1655762"/>
          </a:xfrm>
        </p:spPr>
        <p:txBody>
          <a:bodyPr anchor="ctr"/>
          <a:lstStyle>
            <a:lvl1pPr algn="l">
              <a:defRPr sz="5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</a:t>
            </a:r>
            <a:r>
              <a:rPr lang="en-US"/>
              <a:t>edit </a:t>
            </a:r>
            <a:br>
              <a:rPr lang="en-US"/>
            </a:br>
            <a:r>
              <a:rPr lang="en-US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69022" y="1216954"/>
            <a:ext cx="9144000" cy="16557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21000" b="1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2E5854-0130-CC4F-9E36-52A63DBF2E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2812" y="5895752"/>
            <a:ext cx="1311031" cy="43327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926" y="1682692"/>
            <a:ext cx="1042223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7862" y="6449714"/>
            <a:ext cx="11424745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ers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926622" y="5162481"/>
            <a:ext cx="5158155" cy="965285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7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8830" y="5441239"/>
            <a:ext cx="1931377" cy="63922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51AFD98-31C2-D02D-9A54-046DAB42EFF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48157" y="1434196"/>
            <a:ext cx="9144000" cy="2215661"/>
          </a:xfrm>
        </p:spPr>
        <p:txBody>
          <a:bodyPr anchor="b"/>
          <a:lstStyle>
            <a:lvl1pPr algn="l">
              <a:lnSpc>
                <a:spcPct val="110000"/>
              </a:lnSpc>
              <a:defRPr sz="4800" b="0" i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E2329101-AEC9-53ED-6496-22C19651148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348157" y="3716421"/>
            <a:ext cx="4665663" cy="633413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CA" dirty="0"/>
              <a:t>18-Apr-25</a:t>
            </a:r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3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BC7342A-F058-304C-BAFE-2C3373D4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167" y="4249816"/>
            <a:ext cx="10346029" cy="619071"/>
          </a:xfrm>
        </p:spPr>
        <p:txBody>
          <a:bodyPr>
            <a:normAutofit/>
          </a:bodyPr>
          <a:lstStyle>
            <a:lvl1pPr>
              <a:defRPr sz="29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314C9E8-5B81-4447-8CF7-01E851B9C9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0866" y="4798551"/>
            <a:ext cx="9337675" cy="13360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buClr>
                <a:schemeClr val="tx1"/>
              </a:buCl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C9902059-BD45-B44B-BFD6-A43E506F23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6687" y="1323323"/>
            <a:ext cx="8915400" cy="25225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500" b="1">
                <a:solidFill>
                  <a:schemeClr val="bg2"/>
                </a:solidFill>
              </a:defRPr>
            </a:lvl1pPr>
          </a:lstStyle>
          <a:p>
            <a:pPr marL="9525" marR="0" lvl="0" indent="-95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888%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92225" y="773113"/>
            <a:ext cx="3349625" cy="5316537"/>
          </a:xfrm>
          <a:prstGeom prst="rect">
            <a:avLst/>
          </a:prstGeom>
          <a:solidFill>
            <a:schemeClr val="accent3">
              <a:alpha val="80000"/>
            </a:schemeClr>
          </a:solidFill>
        </p:spPr>
        <p:txBody>
          <a:bodyPr lIns="144000" tIns="324000" rIns="108000" bIns="28800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ackground photo"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00909" y="1113819"/>
            <a:ext cx="9144000" cy="4522049"/>
          </a:xfrm>
        </p:spPr>
        <p:txBody>
          <a:bodyPr anchor="t"/>
          <a:lstStyle>
            <a:lvl1pPr algn="l">
              <a:defRPr sz="650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oxes">
    <p:bg>
      <p:bgPr>
        <a:solidFill>
          <a:schemeClr val="accent3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688" y="1101335"/>
            <a:ext cx="9675374" cy="152756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3511D2-4260-DC43-883D-EC674BF7B7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02936" y="2810363"/>
            <a:ext cx="3731772" cy="32211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lnSpc>
                <a:spcPct val="110000"/>
              </a:lnSpc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lnSpc>
                <a:spcPct val="110000"/>
              </a:lnSpc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indent="-91440"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00D5F0B-ED33-D749-8499-DB15D717AAF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454236" y="2810363"/>
            <a:ext cx="3731772" cy="32211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lnSpc>
                <a:spcPct val="110000"/>
              </a:lnSpc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lnSpc>
                <a:spcPct val="110000"/>
              </a:lnSpc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indent="-91440"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83325" y="3593245"/>
            <a:ext cx="9144000" cy="1655762"/>
          </a:xfrm>
        </p:spPr>
        <p:txBody>
          <a:bodyPr anchor="ctr"/>
          <a:lstStyle>
            <a:lvl1pPr algn="l">
              <a:defRPr sz="5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</a:t>
            </a:r>
            <a:r>
              <a:rPr lang="en-US"/>
              <a:t>edit </a:t>
            </a:r>
            <a:br>
              <a:rPr lang="en-US"/>
            </a:br>
            <a:r>
              <a:rPr lang="en-US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69022" y="1216954"/>
            <a:ext cx="9144000" cy="1655762"/>
          </a:xfrm>
        </p:spPr>
        <p:txBody>
          <a:bodyPr anchor="ctr">
            <a:noAutofit/>
          </a:bodyPr>
          <a:lstStyle>
            <a:lvl1pPr marL="0" indent="0" algn="l">
              <a:buNone/>
              <a:defRPr sz="21000" b="1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EE5424-D242-4A4D-8E8A-026F7DB7BC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2812" y="5895752"/>
            <a:ext cx="1311031" cy="43327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67862" y="6449714"/>
            <a:ext cx="11424745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2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525DDF1-625A-8740-B63C-FFC335D9A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167" y="4249816"/>
            <a:ext cx="10346029" cy="619071"/>
          </a:xfrm>
        </p:spPr>
        <p:txBody>
          <a:bodyPr>
            <a:normAutofit/>
          </a:bodyPr>
          <a:lstStyle>
            <a:lvl1pPr>
              <a:defRPr sz="29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D0E658F7-DE7F-884B-876E-49FDF6C7F3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0866" y="4798551"/>
            <a:ext cx="9337675" cy="13360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buClr>
                <a:schemeClr val="tx1"/>
              </a:buCl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BAD2D37-BF70-144F-BC6D-967E1E24E5A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6687" y="1323323"/>
            <a:ext cx="8915400" cy="25225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500" b="1">
                <a:solidFill>
                  <a:schemeClr val="bg2"/>
                </a:solidFill>
              </a:defRPr>
            </a:lvl1pPr>
          </a:lstStyle>
          <a:p>
            <a:pPr marL="9525" marR="0" lvl="0" indent="-95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888%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92225" y="773113"/>
            <a:ext cx="3349625" cy="5316537"/>
          </a:xfrm>
          <a:solidFill>
            <a:schemeClr val="accent2">
              <a:alpha val="90000"/>
            </a:schemeClr>
          </a:solidFill>
        </p:spPr>
        <p:txBody>
          <a:bodyPr lIns="144000" tIns="324000" rIns="108000" bIns="28800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ackground photo"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00909" y="1113819"/>
            <a:ext cx="9144000" cy="4522049"/>
          </a:xfrm>
        </p:spPr>
        <p:txBody>
          <a:bodyPr anchor="t"/>
          <a:lstStyle>
            <a:lvl1pPr algn="l">
              <a:defRPr sz="650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oxes">
    <p:bg>
      <p:bgPr>
        <a:solidFill>
          <a:schemeClr val="accent2">
            <a:alpha val="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688" y="1101335"/>
            <a:ext cx="9675374" cy="152756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A94EE46-1910-E749-9599-041951B06C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02936" y="2810363"/>
            <a:ext cx="3731772" cy="32211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lnSpc>
                <a:spcPct val="110000"/>
              </a:lnSpc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lnSpc>
                <a:spcPct val="110000"/>
              </a:lnSpc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indent="-91440"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D22423C-2152-4F45-BDF7-A8718AE5EA21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454236" y="2810363"/>
            <a:ext cx="3731772" cy="32211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lnSpc>
                <a:spcPct val="110000"/>
              </a:lnSpc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lnSpc>
                <a:spcPct val="110000"/>
              </a:lnSpc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indent="-91440"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ersion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 showing CAMH's McCain Complex Care and Recovery building on Queen Street West, Toronto."/>
          <p:cNvPicPr>
            <a:picLocks noChangeAspect="1"/>
          </p:cNvPicPr>
          <p:nvPr userDrawn="1"/>
        </p:nvPicPr>
        <p:blipFill rotWithShape="1">
          <a:blip r:embed="rId2">
            <a:alphaModFix amt="9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760" y="365759"/>
            <a:ext cx="11612880" cy="500865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7131AE2-7ACB-E845-9170-5CD2A4505ECE}"/>
              </a:ext>
            </a:extLst>
          </p:cNvPr>
          <p:cNvSpPr/>
          <p:nvPr userDrawn="1"/>
        </p:nvSpPr>
        <p:spPr>
          <a:xfrm>
            <a:off x="351693" y="5118521"/>
            <a:ext cx="11452615" cy="19188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51693" y="5118521"/>
            <a:ext cx="11456377" cy="0"/>
          </a:xfrm>
          <a:prstGeom prst="line">
            <a:avLst/>
          </a:prstGeom>
          <a:ln w="762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1"/>
          <p:cNvSpPr>
            <a:spLocks noGrp="1"/>
          </p:cNvSpPr>
          <p:nvPr>
            <p:ph sz="quarter" idx="14"/>
          </p:nvPr>
        </p:nvSpPr>
        <p:spPr>
          <a:xfrm>
            <a:off x="4920760" y="5216290"/>
            <a:ext cx="5158155" cy="965285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7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3998" y="5673600"/>
            <a:ext cx="1430217" cy="47335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2D528E0-A09F-5740-A4E1-24C01482566A}"/>
              </a:ext>
            </a:extLst>
          </p:cNvPr>
          <p:cNvGrpSpPr/>
          <p:nvPr userDrawn="1"/>
        </p:nvGrpSpPr>
        <p:grpSpPr>
          <a:xfrm>
            <a:off x="0" y="0"/>
            <a:ext cx="12200308" cy="7040880"/>
            <a:chOff x="0" y="0"/>
            <a:chExt cx="12200308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324CAD-9A75-F54D-8E06-1065D5DC7DD6}"/>
                </a:ext>
              </a:extLst>
            </p:cNvPr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A417DB-F83F-3443-BEF7-5CAC531F156D}"/>
                </a:ext>
              </a:extLst>
            </p:cNvPr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D91A1B2-BF7A-694A-B925-F155BF51EAB3}"/>
                </a:ext>
              </a:extLst>
            </p:cNvPr>
            <p:cNvSpPr/>
            <p:nvPr userDrawn="1"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8B7E9CE-CE32-E441-AB7C-7C11A688616B}"/>
                </a:ext>
              </a:extLst>
            </p:cNvPr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E075B1F-BC1D-664F-A69E-6293F1354E18}"/>
              </a:ext>
            </a:extLst>
          </p:cNvPr>
          <p:cNvSpPr/>
          <p:nvPr userDrawn="1"/>
        </p:nvSpPr>
        <p:spPr>
          <a:xfrm>
            <a:off x="1513490" y="0"/>
            <a:ext cx="2067910" cy="9459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199529CB-604A-2E1E-80B8-8F3C59410BF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48157" y="475837"/>
            <a:ext cx="5774713" cy="2215661"/>
          </a:xfrm>
        </p:spPr>
        <p:txBody>
          <a:bodyPr anchor="b">
            <a:normAutofit/>
          </a:bodyPr>
          <a:lstStyle>
            <a:lvl1pPr algn="l">
              <a:lnSpc>
                <a:spcPct val="110000"/>
              </a:lnSpc>
              <a:defRPr sz="4000" b="1" i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41C81D9F-E926-D178-29EB-25F96CB0FDA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348157" y="2775646"/>
            <a:ext cx="4665663" cy="633413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CA" dirty="0"/>
              <a:t>18-Apr-25</a:t>
            </a:r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83325" y="3593245"/>
            <a:ext cx="9144000" cy="1655762"/>
          </a:xfrm>
        </p:spPr>
        <p:txBody>
          <a:bodyPr anchor="ctr"/>
          <a:lstStyle>
            <a:lvl1pPr algn="l">
              <a:defRPr sz="5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</a:t>
            </a:r>
            <a:r>
              <a:rPr lang="en-US"/>
              <a:t>edit </a:t>
            </a:r>
            <a:br>
              <a:rPr lang="en-US"/>
            </a:br>
            <a:r>
              <a:rPr lang="en-US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69022" y="1216954"/>
            <a:ext cx="9144000" cy="1655762"/>
          </a:xfrm>
        </p:spPr>
        <p:txBody>
          <a:bodyPr anchor="ctr">
            <a:noAutofit/>
          </a:bodyPr>
          <a:lstStyle>
            <a:lvl1pPr marL="0" indent="0" algn="l">
              <a:buNone/>
              <a:defRPr sz="21000" b="1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797227-FAC3-0246-A274-647ED2131B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2812" y="5895752"/>
            <a:ext cx="1311031" cy="43327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7862" y="6449714"/>
            <a:ext cx="11424745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4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F804B3-B0BC-CE49-9386-2C85B8D16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167" y="4249816"/>
            <a:ext cx="10346029" cy="619071"/>
          </a:xfrm>
        </p:spPr>
        <p:txBody>
          <a:bodyPr>
            <a:normAutofit/>
          </a:bodyPr>
          <a:lstStyle>
            <a:lvl1pPr>
              <a:defRPr sz="29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C543B5D-7E6A-9443-96EB-36A167704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0866" y="4798551"/>
            <a:ext cx="9337675" cy="13360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buClr>
                <a:schemeClr val="tx1"/>
              </a:buCl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715D90B5-32EB-2549-BAE8-877E7A6E419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6687" y="1323323"/>
            <a:ext cx="8915400" cy="25225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500" b="1">
                <a:solidFill>
                  <a:schemeClr val="bg2"/>
                </a:solidFill>
              </a:defRPr>
            </a:lvl1pPr>
          </a:lstStyle>
          <a:p>
            <a:pPr marL="9525" marR="0" lvl="0" indent="-95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888%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92225" y="773113"/>
            <a:ext cx="3349625" cy="5316537"/>
          </a:xfrm>
          <a:solidFill>
            <a:schemeClr val="accent4">
              <a:alpha val="80000"/>
            </a:schemeClr>
          </a:solidFill>
        </p:spPr>
        <p:txBody>
          <a:bodyPr lIns="144000" tIns="324000" rIns="108000" bIns="28800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levelx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ackground photo"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00909" y="1126519"/>
            <a:ext cx="9144000" cy="4522049"/>
          </a:xfrm>
        </p:spPr>
        <p:txBody>
          <a:bodyPr anchor="t"/>
          <a:lstStyle>
            <a:lvl1pPr algn="l">
              <a:defRPr sz="650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oxes">
    <p:bg>
      <p:bgPr>
        <a:solidFill>
          <a:schemeClr val="accent4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688" y="1101335"/>
            <a:ext cx="9675374" cy="1527565"/>
          </a:xfrm>
        </p:spPr>
        <p:txBody>
          <a:bodyPr anchor="ctr"/>
          <a:lstStyle>
            <a:lvl1pPr>
              <a:defRPr sz="5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AA7761-0499-5F4C-A41B-56794B62FB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02936" y="2810363"/>
            <a:ext cx="3731772" cy="32211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lnSpc>
                <a:spcPct val="110000"/>
              </a:lnSpc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lnSpc>
                <a:spcPct val="110000"/>
              </a:lnSpc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indent="-91440"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2871EF6-1146-514D-8DB9-509F177C20E8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454236" y="2810363"/>
            <a:ext cx="3731772" cy="32211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lnSpc>
                <a:spcPct val="110000"/>
              </a:lnSpc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lnSpc>
                <a:spcPct val="110000"/>
              </a:lnSpc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indent="-91440">
              <a:lnSpc>
                <a:spcPct val="110000"/>
              </a:lnSpc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427284" y="2118947"/>
            <a:ext cx="67407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2"/>
                </a:solidFill>
                <a:latin typeface="Open Sans" charset="0"/>
                <a:ea typeface="Open Sans" charset="0"/>
                <a:cs typeface="Open Sans" charset="0"/>
              </a:rPr>
              <a:t>Thank You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8830" y="5441239"/>
            <a:ext cx="1931377" cy="639229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guide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7862" y="6449714"/>
            <a:ext cx="11424745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07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 acknowledg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Graphical user interface, text, website">
            <a:extLst>
              <a:ext uri="{FF2B5EF4-FFF2-40B4-BE49-F238E27FC236}">
                <a16:creationId xmlns:a16="http://schemas.microsoft.com/office/drawing/2014/main" id="{FF666F29-6F7E-B708-C31E-187CDA1429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8214" y="386726"/>
            <a:ext cx="11376793" cy="61044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83C837-A015-A6E2-5E89-AC335B4BDD54}"/>
              </a:ext>
            </a:extLst>
          </p:cNvPr>
          <p:cNvSpPr txBox="1"/>
          <p:nvPr userDrawn="1"/>
        </p:nvSpPr>
        <p:spPr>
          <a:xfrm>
            <a:off x="344453" y="6550198"/>
            <a:ext cx="54548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2023, CAMH</a:t>
            </a:r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07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503485" y="1605152"/>
            <a:ext cx="9187961" cy="0"/>
          </a:xfrm>
          <a:prstGeom prst="line">
            <a:avLst/>
          </a:prstGeom>
          <a:ln>
            <a:solidFill>
              <a:schemeClr val="accent6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2074357" y="1888666"/>
            <a:ext cx="708425" cy="708425"/>
          </a:xfr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5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958604" y="1935315"/>
            <a:ext cx="7377382" cy="708425"/>
          </a:xfrm>
        </p:spPr>
        <p:txBody>
          <a:bodyPr wrap="square" lIns="0" tIns="0" rIns="0" bIns="0" anchor="ctr" anchorCtr="0">
            <a:noAutofit/>
          </a:bodyPr>
          <a:lstStyle>
            <a:lvl1pPr marL="95250" indent="-95250">
              <a:spcAft>
                <a:spcPts val="200"/>
              </a:spcAft>
              <a:tabLst/>
              <a:defRPr sz="2400" b="1">
                <a:solidFill>
                  <a:schemeClr val="accent5"/>
                </a:solidFill>
              </a:defRPr>
            </a:lvl1pPr>
            <a:lvl2pPr marL="95250" indent="-87313">
              <a:lnSpc>
                <a:spcPct val="110000"/>
              </a:lnSpc>
              <a:buFont typeface=".AppleSystemUIFont" charset="-120"/>
              <a:buChar char=" "/>
              <a:tabLst/>
              <a:defRPr sz="1400"/>
            </a:lvl2pPr>
          </a:lstStyle>
          <a:p>
            <a:pPr lvl="0"/>
            <a:r>
              <a:rPr lang="en-US" dirty="0"/>
              <a:t>Section Title</a:t>
            </a:r>
          </a:p>
          <a:p>
            <a:pPr lvl="1"/>
            <a:r>
              <a:rPr lang="en-US" dirty="0"/>
              <a:t>Loren ipsum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endParaRPr lang="en-US" dirty="0"/>
          </a:p>
        </p:txBody>
      </p:sp>
      <p:sp>
        <p:nvSpPr>
          <p:cNvPr id="28" name="TextBox 27"/>
          <p:cNvSpPr txBox="1"/>
          <p:nvPr userDrawn="1"/>
        </p:nvSpPr>
        <p:spPr>
          <a:xfrm>
            <a:off x="1420617" y="6550198"/>
            <a:ext cx="54548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2022, CAMH</a:t>
            </a:r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420617" y="1120719"/>
            <a:ext cx="2584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rPr>
              <a:t>AGENDA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23D96181-0DA8-C74E-94F6-02027529D0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74357" y="2716964"/>
            <a:ext cx="708425" cy="708425"/>
          </a:xfr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C9ACC59E-8F01-D24C-B911-DCD78170BA3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58604" y="2764198"/>
            <a:ext cx="7377382" cy="708425"/>
          </a:xfrm>
        </p:spPr>
        <p:txBody>
          <a:bodyPr wrap="square" lIns="0" tIns="0" rIns="0" bIns="0" anchor="ctr" anchorCtr="0">
            <a:noAutofit/>
          </a:bodyPr>
          <a:lstStyle>
            <a:lvl1pPr marL="95250" indent="-95250">
              <a:spcAft>
                <a:spcPts val="200"/>
              </a:spcAft>
              <a:tabLst/>
              <a:defRPr sz="2400" b="1">
                <a:solidFill>
                  <a:schemeClr val="accent1"/>
                </a:solidFill>
              </a:defRPr>
            </a:lvl1pPr>
            <a:lvl2pPr marL="95250" indent="-87313">
              <a:lnSpc>
                <a:spcPct val="110000"/>
              </a:lnSpc>
              <a:buFont typeface=".AppleSystemUIFont" charset="-120"/>
              <a:buChar char=" "/>
              <a:tabLst/>
              <a:defRPr sz="1400"/>
            </a:lvl2pPr>
          </a:lstStyle>
          <a:p>
            <a:pPr lvl="0"/>
            <a:r>
              <a:rPr lang="en-US" dirty="0"/>
              <a:t>Section Title</a:t>
            </a:r>
          </a:p>
          <a:p>
            <a:pPr lvl="1"/>
            <a:r>
              <a:rPr lang="en-US" dirty="0"/>
              <a:t>Loren ipsum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endParaRPr lang="en-US" dirty="0"/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E5EF1BDC-283B-E149-A18C-83EEE853667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074357" y="3545262"/>
            <a:ext cx="708425" cy="708425"/>
          </a:xfr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5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32" name="Text Placeholder 15">
            <a:extLst>
              <a:ext uri="{FF2B5EF4-FFF2-40B4-BE49-F238E27FC236}">
                <a16:creationId xmlns:a16="http://schemas.microsoft.com/office/drawing/2014/main" id="{18454180-A1FB-F84D-980B-7B978F64611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58604" y="3593081"/>
            <a:ext cx="7377382" cy="708425"/>
          </a:xfrm>
        </p:spPr>
        <p:txBody>
          <a:bodyPr wrap="square" lIns="0" tIns="0" rIns="0" bIns="0" anchor="ctr" anchorCtr="0">
            <a:noAutofit/>
          </a:bodyPr>
          <a:lstStyle>
            <a:lvl1pPr marL="95250" indent="-95250">
              <a:spcAft>
                <a:spcPts val="200"/>
              </a:spcAft>
              <a:tabLst/>
              <a:defRPr sz="2400" b="1">
                <a:solidFill>
                  <a:schemeClr val="accent2"/>
                </a:solidFill>
              </a:defRPr>
            </a:lvl1pPr>
            <a:lvl2pPr marL="95250" indent="-87313">
              <a:lnSpc>
                <a:spcPct val="110000"/>
              </a:lnSpc>
              <a:buFont typeface=".AppleSystemUIFont" charset="-120"/>
              <a:buChar char=" "/>
              <a:tabLst/>
              <a:defRPr sz="1400"/>
            </a:lvl2pPr>
          </a:lstStyle>
          <a:p>
            <a:pPr lvl="0"/>
            <a:r>
              <a:rPr lang="en-US" dirty="0"/>
              <a:t>Section Title</a:t>
            </a:r>
          </a:p>
          <a:p>
            <a:pPr lvl="1"/>
            <a:r>
              <a:rPr lang="en-US" dirty="0"/>
              <a:t>Loren ipsum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endParaRPr lang="en-US" dirty="0"/>
          </a:p>
        </p:txBody>
      </p:sp>
      <p:sp>
        <p:nvSpPr>
          <p:cNvPr id="33" name="Text Placeholder 15">
            <a:extLst>
              <a:ext uri="{FF2B5EF4-FFF2-40B4-BE49-F238E27FC236}">
                <a16:creationId xmlns:a16="http://schemas.microsoft.com/office/drawing/2014/main" id="{0373AD61-85D4-F548-B1BF-487AE7EDD69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074357" y="4373560"/>
            <a:ext cx="708425" cy="708425"/>
          </a:xfr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54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85444F3E-F2C3-0C4B-9B9F-D7E2F77B63B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58604" y="4421964"/>
            <a:ext cx="7377382" cy="708425"/>
          </a:xfrm>
        </p:spPr>
        <p:txBody>
          <a:bodyPr wrap="square" lIns="0" tIns="0" rIns="0" bIns="0" anchor="ctr" anchorCtr="0">
            <a:noAutofit/>
          </a:bodyPr>
          <a:lstStyle>
            <a:lvl1pPr marL="95250" indent="-95250">
              <a:spcAft>
                <a:spcPts val="200"/>
              </a:spcAft>
              <a:tabLst/>
              <a:defRPr sz="2400" b="1">
                <a:solidFill>
                  <a:schemeClr val="accent3"/>
                </a:solidFill>
              </a:defRPr>
            </a:lvl1pPr>
            <a:lvl2pPr marL="95250" indent="-87313">
              <a:lnSpc>
                <a:spcPct val="110000"/>
              </a:lnSpc>
              <a:buFont typeface=".AppleSystemUIFont" charset="-120"/>
              <a:buChar char=" "/>
              <a:tabLst/>
              <a:defRPr sz="1400"/>
            </a:lvl2pPr>
          </a:lstStyle>
          <a:p>
            <a:pPr lvl="0"/>
            <a:r>
              <a:rPr lang="en-US" dirty="0"/>
              <a:t>Section Title</a:t>
            </a:r>
          </a:p>
          <a:p>
            <a:pPr lvl="1"/>
            <a:r>
              <a:rPr lang="en-US" dirty="0"/>
              <a:t>Loren ipsum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endParaRPr lang="en-US" dirty="0"/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6BEA0877-55BF-784D-92AE-7252B80A3F9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074357" y="5201859"/>
            <a:ext cx="708425" cy="708425"/>
          </a:xfr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54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362939EF-998E-A54C-84CB-14C13932100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958604" y="5250849"/>
            <a:ext cx="7377382" cy="708425"/>
          </a:xfrm>
        </p:spPr>
        <p:txBody>
          <a:bodyPr wrap="square" lIns="0" tIns="0" rIns="0" bIns="0" anchor="ctr" anchorCtr="0">
            <a:noAutofit/>
          </a:bodyPr>
          <a:lstStyle>
            <a:lvl1pPr marL="95250" indent="-95250">
              <a:spcAft>
                <a:spcPts val="200"/>
              </a:spcAft>
              <a:tabLst/>
              <a:defRPr sz="2400" b="1">
                <a:solidFill>
                  <a:schemeClr val="accent4"/>
                </a:solidFill>
              </a:defRPr>
            </a:lvl1pPr>
            <a:lvl2pPr marL="95250" indent="-87313">
              <a:lnSpc>
                <a:spcPct val="110000"/>
              </a:lnSpc>
              <a:buFont typeface=".AppleSystemUIFont" charset="-120"/>
              <a:buChar char=" "/>
              <a:tabLst/>
              <a:defRPr sz="1400"/>
            </a:lvl2pPr>
          </a:lstStyle>
          <a:p>
            <a:pPr lvl="0"/>
            <a:r>
              <a:rPr lang="en-US" dirty="0"/>
              <a:t>Section Title</a:t>
            </a:r>
          </a:p>
          <a:p>
            <a:pPr lvl="1"/>
            <a:r>
              <a:rPr lang="en-US" dirty="0"/>
              <a:t>Loren ipsum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83325" y="3593245"/>
            <a:ext cx="9144000" cy="1655762"/>
          </a:xfrm>
        </p:spPr>
        <p:txBody>
          <a:bodyPr anchor="ctr"/>
          <a:lstStyle>
            <a:lvl1pPr algn="l">
              <a:defRPr sz="5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</a:t>
            </a:r>
            <a:r>
              <a:rPr lang="en-US"/>
              <a:t>edit </a:t>
            </a:r>
            <a:br>
              <a:rPr lang="en-US"/>
            </a:br>
            <a:r>
              <a:rPr lang="en-US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69022" y="1216954"/>
            <a:ext cx="9144000" cy="16557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21000" b="1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2812" y="5895752"/>
            <a:ext cx="1311031" cy="43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96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926" y="1682692"/>
            <a:ext cx="1042223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367862" y="6449714"/>
            <a:ext cx="11424745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5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7167" y="4249816"/>
            <a:ext cx="10346029" cy="619071"/>
          </a:xfrm>
        </p:spPr>
        <p:txBody>
          <a:bodyPr>
            <a:normAutofit/>
          </a:bodyPr>
          <a:lstStyle>
            <a:lvl1pPr>
              <a:defRPr sz="29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370866" y="4798551"/>
            <a:ext cx="9337675" cy="13360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buClr>
                <a:schemeClr val="tx1"/>
              </a:buCl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1256687" y="1323323"/>
            <a:ext cx="8915400" cy="25225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500" b="1">
                <a:solidFill>
                  <a:schemeClr val="bg2"/>
                </a:solidFill>
              </a:defRPr>
            </a:lvl1pPr>
          </a:lstStyle>
          <a:p>
            <a:pPr marL="9525" marR="0" lvl="0" indent="-95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888%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92225" y="773113"/>
            <a:ext cx="3349625" cy="5316537"/>
          </a:xfrm>
          <a:prstGeom prst="rect">
            <a:avLst/>
          </a:prstGeom>
          <a:solidFill>
            <a:schemeClr val="accent5">
              <a:alpha val="80000"/>
            </a:schemeClr>
          </a:solidFill>
        </p:spPr>
        <p:txBody>
          <a:bodyPr lIns="144000" tIns="324000" rIns="108000" bIns="288000">
            <a:noAutofit/>
          </a:bodyPr>
          <a:lstStyle>
            <a:lvl1pPr marL="100584" indent="-91440">
              <a:defRPr>
                <a:solidFill>
                  <a:schemeClr val="accent6"/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 marL="100965"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3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0" y="0"/>
            <a:ext cx="12200308" cy="7040880"/>
            <a:chOff x="0" y="0"/>
            <a:chExt cx="12200308" cy="6858000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5959" y="557047"/>
            <a:ext cx="10346029" cy="619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4926" y="1682692"/>
            <a:ext cx="104222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76658" y="6528078"/>
            <a:ext cx="4114800" cy="249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2115" y="6540604"/>
            <a:ext cx="582461" cy="236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>
                <a:solidFill>
                  <a:schemeClr val="tx1">
                    <a:tint val="75000"/>
                  </a:schemeClr>
                </a:solidFill>
                <a:latin typeface="Manuale" charset="0"/>
                <a:ea typeface="Manuale" charset="0"/>
                <a:cs typeface="Manuale" charset="0"/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513490" y="0"/>
            <a:ext cx="2067910" cy="9459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9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7" r:id="rId2"/>
    <p:sldLayoutId id="2147483719" r:id="rId3"/>
    <p:sldLayoutId id="2147483727" r:id="rId4"/>
    <p:sldLayoutId id="2147483723" r:id="rId5"/>
  </p:sldLayoutIdLst>
  <p:hf hdr="0" ftr="0" dt="0"/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spcAft>
          <a:spcPts val="0"/>
        </a:spcAft>
        <a:buFont typeface=".AppleSystemUIFont" charset="-120"/>
        <a:buChar char=" 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chemeClr val="accent6"/>
        </a:buClr>
        <a:buFont typeface="System Font Regular"/>
        <a:buChar char="-"/>
        <a:tabLst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914400" indent="-217488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tabLst/>
        <a:defRPr sz="16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b="1" kern="1200">
          <a:solidFill>
            <a:schemeClr val="accent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0" y="0"/>
            <a:ext cx="12200308" cy="6858000"/>
            <a:chOff x="0" y="0"/>
            <a:chExt cx="12200308" cy="6858000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5959" y="557047"/>
            <a:ext cx="10346029" cy="619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4926" y="1682692"/>
            <a:ext cx="104222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76658" y="6528078"/>
            <a:ext cx="4114800" cy="249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2115" y="6540604"/>
            <a:ext cx="582461" cy="236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>
                <a:solidFill>
                  <a:schemeClr val="tx1">
                    <a:tint val="75000"/>
                  </a:schemeClr>
                </a:solidFill>
                <a:latin typeface="Manuale" charset="0"/>
                <a:ea typeface="Manuale" charset="0"/>
                <a:cs typeface="Manuale" charset="0"/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513490" y="0"/>
            <a:ext cx="2067910" cy="9459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420617" y="6550198"/>
            <a:ext cx="54548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2022, CAMH</a:t>
            </a:r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73" r:id="rId5"/>
    <p:sldLayoutId id="214748365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5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System Font Regular"/>
        <a:buChar char="-"/>
        <a:tabLst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tabLst/>
        <a:defRPr sz="16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b="1" kern="1200">
          <a:solidFill>
            <a:schemeClr val="accent5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-4154" y="0"/>
            <a:ext cx="12200308" cy="6858000"/>
            <a:chOff x="0" y="0"/>
            <a:chExt cx="12200308" cy="6858000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5959" y="557047"/>
            <a:ext cx="10346029" cy="619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4926" y="1682692"/>
            <a:ext cx="104222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76658" y="6528078"/>
            <a:ext cx="4114800" cy="249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2115" y="6540604"/>
            <a:ext cx="582461" cy="236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>
                <a:solidFill>
                  <a:schemeClr val="tx1">
                    <a:tint val="75000"/>
                  </a:schemeClr>
                </a:solidFill>
                <a:latin typeface="Manuale" charset="0"/>
                <a:ea typeface="Manuale" charset="0"/>
                <a:cs typeface="Manuale" charset="0"/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513490" y="0"/>
            <a:ext cx="2067910" cy="9459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7011BF-A8BB-6749-94BD-8E66BAE202BE}"/>
              </a:ext>
            </a:extLst>
          </p:cNvPr>
          <p:cNvSpPr txBox="1"/>
          <p:nvPr userDrawn="1"/>
        </p:nvSpPr>
        <p:spPr>
          <a:xfrm>
            <a:off x="1420617" y="6550198"/>
            <a:ext cx="54548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2022, CAMH</a:t>
            </a:r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63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System Font Regular"/>
        <a:buChar char="-"/>
        <a:tabLst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tabLst/>
        <a:defRPr sz="16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b="1" kern="1200">
          <a:solidFill>
            <a:schemeClr val="accent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0" y="0"/>
            <a:ext cx="12200308" cy="6858000"/>
            <a:chOff x="0" y="0"/>
            <a:chExt cx="12200308" cy="6858000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5959" y="557047"/>
            <a:ext cx="10346029" cy="619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4926" y="1682692"/>
            <a:ext cx="104222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76658" y="6528078"/>
            <a:ext cx="4114800" cy="249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2115" y="6540604"/>
            <a:ext cx="582461" cy="236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>
                <a:solidFill>
                  <a:schemeClr val="tx1">
                    <a:tint val="75000"/>
                  </a:schemeClr>
                </a:solidFill>
                <a:latin typeface="Manuale" charset="0"/>
                <a:ea typeface="Manuale" charset="0"/>
                <a:cs typeface="Manuale" charset="0"/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513490" y="0"/>
            <a:ext cx="2067910" cy="9459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6E9478-A4C1-CF42-9C20-2857C1305786}"/>
              </a:ext>
            </a:extLst>
          </p:cNvPr>
          <p:cNvSpPr txBox="1"/>
          <p:nvPr userDrawn="1"/>
        </p:nvSpPr>
        <p:spPr>
          <a:xfrm>
            <a:off x="1420617" y="6550198"/>
            <a:ext cx="54548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2022, CAMH</a:t>
            </a:r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255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3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System Font Regular"/>
        <a:buChar char="-"/>
        <a:tabLst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tabLst/>
        <a:defRPr sz="16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b="1" kern="1200">
          <a:solidFill>
            <a:schemeClr val="accent3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B725D4ED-BBEB-AD4F-9899-A68DC15F4318}"/>
              </a:ext>
            </a:extLst>
          </p:cNvPr>
          <p:cNvGrpSpPr/>
          <p:nvPr userDrawn="1"/>
        </p:nvGrpSpPr>
        <p:grpSpPr>
          <a:xfrm>
            <a:off x="-4154" y="0"/>
            <a:ext cx="12200308" cy="6858000"/>
            <a:chOff x="0" y="0"/>
            <a:chExt cx="12200308" cy="68580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7A07DD0-262B-1B4C-B663-9B21FDB0D3EE}"/>
                </a:ext>
              </a:extLst>
            </p:cNvPr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857E83-F108-E748-BA1C-D8C421992B8F}"/>
                </a:ext>
              </a:extLst>
            </p:cNvPr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E9886DF-6236-7C43-856E-E378A96C0FDC}"/>
                </a:ext>
              </a:extLst>
            </p:cNvPr>
            <p:cNvSpPr/>
            <p:nvPr userDrawn="1"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C3FE002-B9B4-5741-B0D2-872C3E5EE5D9}"/>
                </a:ext>
              </a:extLst>
            </p:cNvPr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5959" y="557047"/>
            <a:ext cx="10346029" cy="619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4926" y="1682692"/>
            <a:ext cx="104222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76658" y="6528078"/>
            <a:ext cx="4114800" cy="249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2115" y="6540604"/>
            <a:ext cx="582461" cy="236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>
                <a:solidFill>
                  <a:schemeClr val="tx1">
                    <a:tint val="75000"/>
                  </a:schemeClr>
                </a:solidFill>
                <a:latin typeface="Manuale" charset="0"/>
                <a:ea typeface="Manuale" charset="0"/>
                <a:cs typeface="Manuale" charset="0"/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513490" y="0"/>
            <a:ext cx="2067910" cy="9459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F1AE64-3741-6047-BC04-DF55CB04050A}"/>
              </a:ext>
            </a:extLst>
          </p:cNvPr>
          <p:cNvSpPr txBox="1"/>
          <p:nvPr userDrawn="1"/>
        </p:nvSpPr>
        <p:spPr>
          <a:xfrm>
            <a:off x="1420617" y="6550198"/>
            <a:ext cx="54548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2022, CAMH</a:t>
            </a:r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42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2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System Font Regular"/>
        <a:buChar char="-"/>
        <a:tabLst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tabLst/>
        <a:defRPr sz="16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b="1" kern="1200">
          <a:solidFill>
            <a:schemeClr val="accent2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0" y="0"/>
            <a:ext cx="12200308" cy="6858000"/>
            <a:chOff x="0" y="0"/>
            <a:chExt cx="12200308" cy="6858000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5959" y="557047"/>
            <a:ext cx="10346029" cy="619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4926" y="1682692"/>
            <a:ext cx="104222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76658" y="6528078"/>
            <a:ext cx="4114800" cy="249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2115" y="6540604"/>
            <a:ext cx="582461" cy="236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>
                <a:solidFill>
                  <a:schemeClr val="tx1">
                    <a:tint val="75000"/>
                  </a:schemeClr>
                </a:solidFill>
                <a:latin typeface="Manuale" charset="0"/>
                <a:ea typeface="Manuale" charset="0"/>
                <a:cs typeface="Manuale" charset="0"/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513490" y="0"/>
            <a:ext cx="2067910" cy="9459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2F62AB-FCD4-7549-BBE0-EEDC6EE3CE7F}"/>
              </a:ext>
            </a:extLst>
          </p:cNvPr>
          <p:cNvSpPr txBox="1"/>
          <p:nvPr userDrawn="1"/>
        </p:nvSpPr>
        <p:spPr>
          <a:xfrm>
            <a:off x="1420617" y="6550198"/>
            <a:ext cx="54548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2022, CAMH</a:t>
            </a:r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848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4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System Font Regular"/>
        <a:buChar char="-"/>
        <a:tabLst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tabLst/>
        <a:defRPr sz="16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b="1" kern="1200">
          <a:solidFill>
            <a:schemeClr val="accent4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0" y="0"/>
            <a:ext cx="12200308" cy="6858000"/>
            <a:chOff x="0" y="0"/>
            <a:chExt cx="12200308" cy="6858000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5959" y="557047"/>
            <a:ext cx="10346029" cy="619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4926" y="1682692"/>
            <a:ext cx="104222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76658" y="6528078"/>
            <a:ext cx="4114800" cy="249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2115" y="6540604"/>
            <a:ext cx="582461" cy="236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>
                <a:solidFill>
                  <a:schemeClr val="tx1">
                    <a:tint val="75000"/>
                  </a:schemeClr>
                </a:solidFill>
                <a:latin typeface="Manuale" charset="0"/>
                <a:ea typeface="Manuale" charset="0"/>
                <a:cs typeface="Manuale" charset="0"/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513490" y="0"/>
            <a:ext cx="2067910" cy="9459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0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System Font Regular"/>
        <a:buChar char="-"/>
        <a:tabLst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tabLst/>
        <a:defRPr sz="16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b="1" kern="1200">
          <a:solidFill>
            <a:schemeClr val="accent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-4154" y="0"/>
            <a:ext cx="12200308" cy="6858000"/>
            <a:chOff x="0" y="0"/>
            <a:chExt cx="12200308" cy="6858000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5959" y="557047"/>
            <a:ext cx="10346029" cy="619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4926" y="1682692"/>
            <a:ext cx="104222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76658" y="6528078"/>
            <a:ext cx="4114800" cy="249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2115" y="6540604"/>
            <a:ext cx="582461" cy="236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>
                <a:solidFill>
                  <a:schemeClr val="tx1">
                    <a:tint val="75000"/>
                  </a:schemeClr>
                </a:solidFill>
                <a:latin typeface="Manuale" charset="0"/>
                <a:ea typeface="Manuale" charset="0"/>
                <a:cs typeface="Manuale" charset="0"/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513490" y="0"/>
            <a:ext cx="2067910" cy="9459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7011BF-A8BB-6749-94BD-8E66BAE202BE}"/>
              </a:ext>
            </a:extLst>
          </p:cNvPr>
          <p:cNvSpPr txBox="1"/>
          <p:nvPr userDrawn="1"/>
        </p:nvSpPr>
        <p:spPr>
          <a:xfrm>
            <a:off x="1420617" y="6550198"/>
            <a:ext cx="54548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2022, CAMH</a:t>
            </a:r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7710ECC-0B9B-FC4E-82CD-25DFDE9D96F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750463" y="483895"/>
            <a:ext cx="2486609" cy="59436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655D943-CF16-8B4E-943C-655052694DF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6700" y="7055623"/>
            <a:ext cx="116586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59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System Font Regular"/>
        <a:buChar char="-"/>
        <a:tabLst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/>
        <a:buChar char="•"/>
        <a:tabLst/>
        <a:defRPr sz="16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0" indent="0" algn="l" defTabSz="914400" rtl="0" eaLnBrk="1" latinLnBrk="0" hangingPunct="1">
        <a:lnSpc>
          <a:spcPct val="120000"/>
        </a:lnSpc>
        <a:spcBef>
          <a:spcPts val="1000"/>
        </a:spcBef>
        <a:buFont typeface=".AppleSystemUIFont" charset="-120"/>
        <a:buChar char=" "/>
        <a:tabLst/>
        <a:defRPr sz="2000" b="1" kern="1200">
          <a:solidFill>
            <a:schemeClr val="accent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dc.camhx.ca/redcap/surveys/?s=8C74RY7MR8" TargetMode="External"/><Relationship Id="rId2" Type="http://schemas.openxmlformats.org/officeDocument/2006/relationships/hyperlink" Target="https://edc.camhx.ca/redcap/surveys/?s=K9RMLPFRRF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mailto:Daniel.Nichol@camh.ca" TargetMode="External"/><Relationship Id="rId4" Type="http://schemas.openxmlformats.org/officeDocument/2006/relationships/hyperlink" Target="mailto:Nicole.Schoer@camh.c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kcniconfluence.camh.ca/x/GYJzAQ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C5B4A1-268B-0BBA-302C-7B52C648344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March 19</a:t>
            </a:r>
            <a:r>
              <a:rPr lang="en-US" baseline="30000" dirty="0"/>
              <a:t>th</a:t>
            </a:r>
            <a:r>
              <a:rPr lang="en-US" dirty="0"/>
              <a:t> , 2026</a:t>
            </a:r>
            <a:endParaRPr lang="en-US" baseline="300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2FD84A-A18B-69CA-F928-28E74B5A53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SARD CoP Meeting, </a:t>
            </a:r>
            <a:br>
              <a:rPr lang="en-US" dirty="0"/>
            </a:br>
            <a:r>
              <a:rPr lang="en-US" dirty="0"/>
              <a:t>Dan Nichol </a:t>
            </a:r>
          </a:p>
        </p:txBody>
      </p:sp>
    </p:spTree>
    <p:extLst>
      <p:ext uri="{BB962C8B-B14F-4D97-AF65-F5344CB8AC3E}">
        <p14:creationId xmlns:p14="http://schemas.microsoft.com/office/powerpoint/2010/main" val="1890981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18079B-AEB5-4063-96C3-5108EECAC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3C888E-3345-FA9E-1DB7-1E7CE2BBC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Datamart Redcap Data</a:t>
            </a:r>
          </a:p>
        </p:txBody>
      </p:sp>
      <p:pic>
        <p:nvPicPr>
          <p:cNvPr id="11" name="Picture 10" descr="A grid of black and orange letters&#10;&#10;AI-generated content may be incorrect.">
            <a:extLst>
              <a:ext uri="{FF2B5EF4-FFF2-40B4-BE49-F238E27FC236}">
                <a16:creationId xmlns:a16="http://schemas.microsoft.com/office/drawing/2014/main" id="{97D8C76D-CE2E-E9A3-DC27-6A74D9461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39" y="2463750"/>
            <a:ext cx="11106721" cy="193049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7D31E20-50CE-4600-29EB-D56DB7E804DD}"/>
              </a:ext>
            </a:extLst>
          </p:cNvPr>
          <p:cNvSpPr/>
          <p:nvPr/>
        </p:nvSpPr>
        <p:spPr>
          <a:xfrm>
            <a:off x="6452576" y="2463749"/>
            <a:ext cx="890334" cy="2071305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2B42D26-7922-4D6E-B93F-88454863E7B5}"/>
              </a:ext>
            </a:extLst>
          </p:cNvPr>
          <p:cNvSpPr/>
          <p:nvPr/>
        </p:nvSpPr>
        <p:spPr>
          <a:xfrm>
            <a:off x="7767782" y="2463748"/>
            <a:ext cx="1034473" cy="2071305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20773D1-2A65-3D2D-B32A-B2CD04911F33}"/>
              </a:ext>
            </a:extLst>
          </p:cNvPr>
          <p:cNvSpPr/>
          <p:nvPr/>
        </p:nvSpPr>
        <p:spPr>
          <a:xfrm>
            <a:off x="8802255" y="2455966"/>
            <a:ext cx="1034473" cy="207130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83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772A10E-6769-1BAD-280C-32CD8733F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959" y="1550464"/>
            <a:ext cx="2459442" cy="449413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E27063-6A03-96DA-198D-439F0A60A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19AB79-DBD6-083A-EBB1-764D0237B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Excel Power Query</a:t>
            </a:r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1356852-5286-9ACF-6E49-37BB4979A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2586" y="3797531"/>
            <a:ext cx="5488029" cy="224706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6851C6B-3AA5-0DFF-094B-106D83AFAC8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4530"/>
          <a:stretch/>
        </p:blipFill>
        <p:spPr>
          <a:xfrm>
            <a:off x="5614460" y="1545738"/>
            <a:ext cx="3363285" cy="199758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5273EB8-04D2-DD8A-202C-3824C13C4F10}"/>
              </a:ext>
            </a:extLst>
          </p:cNvPr>
          <p:cNvSpPr/>
          <p:nvPr/>
        </p:nvSpPr>
        <p:spPr>
          <a:xfrm>
            <a:off x="5994401" y="1624356"/>
            <a:ext cx="2807854" cy="8325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7220CF-7DB1-2BE7-8E19-ABCEA7A1DAAE}"/>
              </a:ext>
            </a:extLst>
          </p:cNvPr>
          <p:cNvSpPr/>
          <p:nvPr/>
        </p:nvSpPr>
        <p:spPr>
          <a:xfrm>
            <a:off x="1620982" y="5459936"/>
            <a:ext cx="2309091" cy="4051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D9A16E-4D74-0706-0D94-FDE709A56AB1}"/>
              </a:ext>
            </a:extLst>
          </p:cNvPr>
          <p:cNvSpPr/>
          <p:nvPr/>
        </p:nvSpPr>
        <p:spPr>
          <a:xfrm>
            <a:off x="5667258" y="4378035"/>
            <a:ext cx="2155942" cy="12376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9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E27063-6A03-96DA-198D-439F0A60A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19AB79-DBD6-083A-EBB1-764D0237B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Excel Power Query</a:t>
            </a:r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CBD2743-F7D7-CA8D-04F2-D67523F7B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083" y="1512807"/>
            <a:ext cx="6166167" cy="478814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3588083-5F25-7887-3631-2225B0FCB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5882" y="2591274"/>
            <a:ext cx="2629035" cy="201305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B6ACA76-9A0B-4FED-1EAB-DAC957220FD1}"/>
              </a:ext>
            </a:extLst>
          </p:cNvPr>
          <p:cNvSpPr/>
          <p:nvPr/>
        </p:nvSpPr>
        <p:spPr>
          <a:xfrm>
            <a:off x="1505527" y="2591274"/>
            <a:ext cx="1995055" cy="20823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5351A4-8886-A732-4F69-1160749FC00D}"/>
              </a:ext>
            </a:extLst>
          </p:cNvPr>
          <p:cNvSpPr/>
          <p:nvPr/>
        </p:nvSpPr>
        <p:spPr>
          <a:xfrm>
            <a:off x="1505527" y="4826000"/>
            <a:ext cx="5772728" cy="12515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75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85F78F-B052-3946-26F0-C42071B76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SQL code for long to wide -&gt; Export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E27063-6A03-96DA-198D-439F0A60A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19AB79-DBD6-083A-EBB1-764D0237B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DBeaver</a:t>
            </a:r>
            <a:r>
              <a:rPr lang="en-US" dirty="0"/>
              <a:t> / SQL </a:t>
            </a:r>
          </a:p>
        </p:txBody>
      </p:sp>
      <p:pic>
        <p:nvPicPr>
          <p:cNvPr id="6" name="Picture 5" descr="A computer screen shot of a code&#10;&#10;AI-generated content may be incorrect.">
            <a:extLst>
              <a:ext uri="{FF2B5EF4-FFF2-40B4-BE49-F238E27FC236}">
                <a16:creationId xmlns:a16="http://schemas.microsoft.com/office/drawing/2014/main" id="{6443FC21-132A-6FB1-B105-5214E1BEF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830" y="2798740"/>
            <a:ext cx="5744377" cy="2743583"/>
          </a:xfrm>
          <a:prstGeom prst="rect">
            <a:avLst/>
          </a:prstGeom>
        </p:spPr>
      </p:pic>
      <p:pic>
        <p:nvPicPr>
          <p:cNvPr id="8" name="Picture 7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F877CBFA-DCDA-979F-EF3C-918AF0C3ED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3690" y="3449782"/>
            <a:ext cx="1829055" cy="92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895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85F78F-B052-3946-26F0-C42071B76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Pivot code snippet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E27063-6A03-96DA-198D-439F0A60A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19AB79-DBD6-083A-EBB1-764D0237B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Pandas/Python</a:t>
            </a:r>
          </a:p>
        </p:txBody>
      </p:sp>
      <p:pic>
        <p:nvPicPr>
          <p:cNvPr id="6" name="Picture 5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F7138021-6CE6-2F22-7981-B50BD74D7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959" y="2577613"/>
            <a:ext cx="7182852" cy="283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989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85F78F-B052-3946-26F0-C42071B76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Pivot code snippet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E27063-6A03-96DA-198D-439F0A60A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19AB79-DBD6-083A-EBB1-764D0237B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</a:p>
        </p:txBody>
      </p:sp>
      <p:pic>
        <p:nvPicPr>
          <p:cNvPr id="6" name="Picture 5" descr="A computer screen shot of a program&#10;&#10;AI-generated content may be incorrect.">
            <a:extLst>
              <a:ext uri="{FF2B5EF4-FFF2-40B4-BE49-F238E27FC236}">
                <a16:creationId xmlns:a16="http://schemas.microsoft.com/office/drawing/2014/main" id="{DA70E6C5-867A-6497-99FB-32BBC1795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959" y="2319859"/>
            <a:ext cx="7154273" cy="307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025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B86CFDF-AC1B-2727-3A86-10433DADBB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Dashboards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488DADEA-1C11-99C9-5809-802C346B5C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41745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607879-A5A9-64E7-3205-118756513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4925" y="1682692"/>
            <a:ext cx="10090485" cy="4301548"/>
          </a:xfrm>
          <a:ln>
            <a:noFill/>
          </a:ln>
        </p:spPr>
        <p:txBody>
          <a:bodyPr/>
          <a:lstStyle/>
          <a:p>
            <a:pPr>
              <a:buNone/>
            </a:pPr>
            <a:r>
              <a:rPr lang="en-US" u="sng" dirty="0"/>
              <a:t>Research Uses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Real time tracking of enrollment and journey in the study</a:t>
            </a:r>
          </a:p>
          <a:p>
            <a:pPr marL="800100" lvl="1" indent="-342900"/>
            <a:r>
              <a:rPr lang="en-US" dirty="0"/>
              <a:t>Demographics and distribution of cohorts to guide recruitment</a:t>
            </a:r>
          </a:p>
          <a:p>
            <a:pPr marL="800100" lvl="1" indent="-342900"/>
            <a:r>
              <a:rPr lang="en-US" dirty="0"/>
              <a:t>Easy reporting and display to sponsors and stakeholders</a:t>
            </a:r>
          </a:p>
          <a:p>
            <a:pPr marL="800100" lvl="1" indent="-342900"/>
            <a:r>
              <a:rPr lang="en-US" dirty="0"/>
              <a:t>Protocol adherence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Adverse event surveillance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Reviewing multiple data types at once </a:t>
            </a:r>
          </a:p>
          <a:p>
            <a:pPr marL="800100" lvl="1" indent="-342900"/>
            <a:endParaRPr lang="en-US" dirty="0"/>
          </a:p>
          <a:p>
            <a:pPr marL="800100" lvl="1" indent="-342900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F033F4-A36D-12BD-1EFF-4E3B6E43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31C99F4-EE21-8742-CC23-A93DFC4FB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need a dashboard anyway?</a:t>
            </a:r>
          </a:p>
        </p:txBody>
      </p:sp>
    </p:spTree>
    <p:extLst>
      <p:ext uri="{BB962C8B-B14F-4D97-AF65-F5344CB8AC3E}">
        <p14:creationId xmlns:p14="http://schemas.microsoft.com/office/powerpoint/2010/main" val="602430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607879-A5A9-64E7-3205-118756513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4925" y="1682692"/>
            <a:ext cx="9936373" cy="4301548"/>
          </a:xfrm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/>
              <a:t>Clinical Uses</a:t>
            </a:r>
          </a:p>
          <a:p>
            <a:pPr marL="800100" lvl="1" indent="-342900"/>
            <a:r>
              <a:rPr lang="en-US" dirty="0"/>
              <a:t>Patient monitoring dashboards — Track vitals, lab results, and medication schedules across a ward in real time, flagging deteriorating patients before a crisis occurs</a:t>
            </a:r>
          </a:p>
          <a:p>
            <a:pPr marL="800100" lvl="1" indent="-342900"/>
            <a:r>
              <a:rPr lang="en-US" dirty="0"/>
              <a:t>Hospital operations — Visualize bed occupancy, ED wait times, staff-to-patient ratios, and OR scheduling to reduce bottlenecks</a:t>
            </a:r>
          </a:p>
          <a:p>
            <a:pPr marL="800100" lvl="1" indent="-342900"/>
            <a:r>
              <a:rPr lang="en-US" dirty="0"/>
              <a:t>Chronic disease management — Longitudinal views of a patient's HbA1c, blood pressure, or weight trends over time to guide treatment adjustments</a:t>
            </a:r>
          </a:p>
          <a:p>
            <a:pPr marL="800100" lvl="1" indent="-342900"/>
            <a:r>
              <a:rPr lang="en-US" dirty="0"/>
              <a:t>Infection control — Monitor HAI (hospital-acquired infection) rates by unit, flagging outbreaks early and tracking the impact of interventions</a:t>
            </a:r>
          </a:p>
          <a:p>
            <a:pPr marL="800100" lvl="1" indent="-342900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F033F4-A36D-12BD-1EFF-4E3B6E43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31C99F4-EE21-8742-CC23-A93DFC4FB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need a dashboard anyway?</a:t>
            </a:r>
          </a:p>
        </p:txBody>
      </p:sp>
    </p:spTree>
    <p:extLst>
      <p:ext uri="{BB962C8B-B14F-4D97-AF65-F5344CB8AC3E}">
        <p14:creationId xmlns:p14="http://schemas.microsoft.com/office/powerpoint/2010/main" val="9424690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CDE318-06E7-C7D2-595D-C04130802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528" y="1606492"/>
            <a:ext cx="10813054" cy="3593581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Data Granularity — the level of detail in your data (daily, monthly, by patient, etc.)</a:t>
            </a:r>
          </a:p>
          <a:p>
            <a:pPr>
              <a:buNone/>
            </a:pPr>
            <a:r>
              <a:rPr lang="en-US" sz="1800" dirty="0"/>
              <a:t> </a:t>
            </a:r>
            <a:r>
              <a:rPr lang="en-US" sz="1600" b="1" dirty="0"/>
              <a:t>What does a row in a table represent?</a:t>
            </a:r>
          </a:p>
          <a:p>
            <a:r>
              <a:rPr lang="en-US" sz="1600" dirty="0"/>
              <a:t>- A single timepoint?</a:t>
            </a:r>
          </a:p>
          <a:p>
            <a:r>
              <a:rPr lang="en-US" sz="1600" dirty="0"/>
              <a:t>- A single patient?</a:t>
            </a:r>
          </a:p>
          <a:p>
            <a:r>
              <a:rPr lang="en-US" sz="1600" dirty="0"/>
              <a:t>- A patient across all timepoints, or just at one?</a:t>
            </a:r>
          </a:p>
          <a:p>
            <a:r>
              <a:rPr lang="en-US" sz="1600" dirty="0"/>
              <a:t>- Is it already aggregated in some way? Or tied to a datetime?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349032-C0BF-10E8-2AAE-A3A84FC33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1E7DD3-5804-0151-515D-7D9515DD3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Granularity Determines What You Can Chart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5A1EF1-581E-49B6-1AE8-488607AA12B1}"/>
              </a:ext>
            </a:extLst>
          </p:cNvPr>
          <p:cNvSpPr txBox="1"/>
          <p:nvPr/>
        </p:nvSpPr>
        <p:spPr>
          <a:xfrm>
            <a:off x="815528" y="5430982"/>
            <a:ext cx="1048978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What combination of columns makes a row unique?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12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8F397E-D6AA-D0B4-F546-ADD3782F24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E69CD4-22FF-CC5E-44BE-CCA5193B61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What is a DataMart?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2CECA09-E428-D34C-041A-F4C4D9ADEF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A7104DE-CFB0-88E0-F616-D7D005278F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How to use a DataMart?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8F2A2C-3065-3C8B-2B91-D1B72299106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5CC29E-70DF-D676-FCA3-5179747BF74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Dashboards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6C474F-99CC-3D3C-D6F7-B8AE9E7C22A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98F2172-BF07-B648-FC8B-765EE0E57EE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Demonstration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A00D212-63EF-17D9-9B3F-AA84D001D43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63B2850-B1EB-70A3-55F1-DC6805835AD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Wrap Up</a:t>
            </a:r>
          </a:p>
        </p:txBody>
      </p:sp>
    </p:spTree>
    <p:extLst>
      <p:ext uri="{BB962C8B-B14F-4D97-AF65-F5344CB8AC3E}">
        <p14:creationId xmlns:p14="http://schemas.microsoft.com/office/powerpoint/2010/main" val="24978849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349032-C0BF-10E8-2AAE-A3A84FC33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1E7DD3-5804-0151-515D-7D9515DD3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Redcap Export Format</a:t>
            </a:r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B28D72C-7EBB-D22A-FFF0-F098242214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232" y="1488488"/>
            <a:ext cx="6531799" cy="3589319"/>
          </a:xfrm>
          <a:prstGeom prst="rect">
            <a:avLst/>
          </a:prstGeo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DFF5A4F-EE10-E389-21B4-A7B89F3FE8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115" y="1634338"/>
            <a:ext cx="5104671" cy="32976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20A812D-8539-368C-9590-307995781ADA}"/>
              </a:ext>
            </a:extLst>
          </p:cNvPr>
          <p:cNvSpPr txBox="1"/>
          <p:nvPr/>
        </p:nvSpPr>
        <p:spPr>
          <a:xfrm>
            <a:off x="1136073" y="5658650"/>
            <a:ext cx="1034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pid</a:t>
            </a:r>
            <a:r>
              <a:rPr lang="en-US" b="1" dirty="0"/>
              <a:t>, </a:t>
            </a:r>
            <a:r>
              <a:rPr lang="en-US" b="1" dirty="0" err="1"/>
              <a:t>subject_id</a:t>
            </a:r>
            <a:r>
              <a:rPr lang="en-US" b="1" dirty="0"/>
              <a:t>, </a:t>
            </a:r>
            <a:r>
              <a:rPr lang="en-US" b="1" dirty="0" err="1"/>
              <a:t>event_name</a:t>
            </a:r>
            <a:r>
              <a:rPr lang="en-US" b="1" dirty="0"/>
              <a:t>, </a:t>
            </a:r>
            <a:r>
              <a:rPr lang="en-US" b="1" dirty="0" err="1"/>
              <a:t>arm_name</a:t>
            </a:r>
            <a:r>
              <a:rPr lang="en-US" b="1" dirty="0"/>
              <a:t>, and instance </a:t>
            </a:r>
            <a:r>
              <a:rPr lang="en-US" dirty="0"/>
              <a:t>combination is unique in Redcap data</a:t>
            </a:r>
          </a:p>
        </p:txBody>
      </p:sp>
    </p:spTree>
    <p:extLst>
      <p:ext uri="{BB962C8B-B14F-4D97-AF65-F5344CB8AC3E}">
        <p14:creationId xmlns:p14="http://schemas.microsoft.com/office/powerpoint/2010/main" val="382806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CDE318-06E7-C7D2-595D-C04130802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576" y="1682692"/>
            <a:ext cx="4741074" cy="4351338"/>
          </a:xfrm>
        </p:spPr>
        <p:txBody>
          <a:bodyPr/>
          <a:lstStyle/>
          <a:p>
            <a:pPr>
              <a:buNone/>
            </a:pPr>
            <a:r>
              <a:rPr lang="en-US" b="1" dirty="0"/>
              <a:t>What’s the difference?</a:t>
            </a:r>
          </a:p>
          <a:p>
            <a:pPr>
              <a:buNone/>
            </a:pPr>
            <a:r>
              <a:rPr lang="en-US" b="1" dirty="0"/>
              <a:t>Metrics: </a:t>
            </a:r>
          </a:p>
          <a:p>
            <a:pPr>
              <a:buNone/>
            </a:pPr>
            <a:r>
              <a:rPr lang="en-US" dirty="0"/>
              <a:t>What are we counting?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/>
              <a:t>Dimensions:</a:t>
            </a:r>
          </a:p>
          <a:p>
            <a:pPr>
              <a:buNone/>
            </a:pPr>
            <a:r>
              <a:rPr lang="en-US" dirty="0"/>
              <a:t>What are we comparing?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349032-C0BF-10E8-2AAE-A3A84FC33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1E7DD3-5804-0151-515D-7D9515DD3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Dashboarding: Metrics vs Dimensions</a:t>
            </a:r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C2CE07F-AC4B-8D7B-DC74-D8B5B14C47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78"/>
          <a:stretch/>
        </p:blipFill>
        <p:spPr>
          <a:xfrm>
            <a:off x="5605650" y="1890308"/>
            <a:ext cx="5024063" cy="1253863"/>
          </a:xfrm>
          <a:prstGeom prst="rect">
            <a:avLst/>
          </a:prstGeom>
          <a:ln w="6350">
            <a:noFill/>
          </a:ln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D8BD604-6A05-62B7-414C-01937FB6C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991" y="4033021"/>
            <a:ext cx="2527430" cy="1797142"/>
          </a:xfrm>
          <a:prstGeom prst="rect">
            <a:avLst/>
          </a:prstGeom>
        </p:spPr>
      </p:pic>
      <p:pic>
        <p:nvPicPr>
          <p:cNvPr id="10" name="Picture 9" descr="A blue circle with a green center&#10;&#10;AI-generated content may be incorrect.">
            <a:extLst>
              <a:ext uri="{FF2B5EF4-FFF2-40B4-BE49-F238E27FC236}">
                <a16:creationId xmlns:a16="http://schemas.microsoft.com/office/drawing/2014/main" id="{91AF8B1D-9D47-A602-F167-AEFC9C0A6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8179" y="3978542"/>
            <a:ext cx="3669245" cy="190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8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349032-C0BF-10E8-2AAE-A3A84FC33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1E7DD3-5804-0151-515D-7D9515DD3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It All Together</a:t>
            </a:r>
          </a:p>
        </p:txBody>
      </p:sp>
      <p:pic>
        <p:nvPicPr>
          <p:cNvPr id="13" name="Picture 12" descr="A graph of different colored columns&#10;&#10;AI-generated content may be incorrect.">
            <a:extLst>
              <a:ext uri="{FF2B5EF4-FFF2-40B4-BE49-F238E27FC236}">
                <a16:creationId xmlns:a16="http://schemas.microsoft.com/office/drawing/2014/main" id="{8C530F89-8CCB-F243-36A6-2CFE82C39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3288" y="1790938"/>
            <a:ext cx="8927979" cy="3629399"/>
          </a:xfrm>
          <a:prstGeom prst="rect">
            <a:avLst/>
          </a:prstGeom>
        </p:spPr>
      </p:pic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71C0E8D-9C77-06E8-DB64-B2B1B7643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733" y="1437663"/>
            <a:ext cx="2692719" cy="429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CDE318-06E7-C7D2-595D-C04130802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Audience-first design — who will use this, and what decisions will they make with it?</a:t>
            </a:r>
          </a:p>
          <a:p>
            <a:r>
              <a:rPr lang="en-US" dirty="0"/>
              <a:t>Signal vs. noise — fewer, well-chosen charts beat a wall of visuals</a:t>
            </a:r>
          </a:p>
          <a:p>
            <a:r>
              <a:rPr lang="en-US" dirty="0"/>
              <a:t>Hierarchy — the most important KPIs go top-left (how the eye scans)</a:t>
            </a:r>
          </a:p>
          <a:p>
            <a:r>
              <a:rPr lang="en-US" dirty="0"/>
              <a:t>Consistency — uniform colors, fonts, and chart styles build trust</a:t>
            </a:r>
          </a:p>
          <a:p>
            <a:r>
              <a:rPr lang="en-US" dirty="0"/>
              <a:t>Interactivity — filters and drill-downs let users explore rather than just consume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349032-C0BF-10E8-2AAE-A3A84FC33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1E7DD3-5804-0151-515D-7D9515DD3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34987243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B86CFDF-AC1B-2727-3A86-10433DADBB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Demonstration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488DADEA-1C11-99C9-5809-802C346B5C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62342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A63E5E-5F3C-F474-B3CA-48FA790B5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Open Superset, show completed Dashboard for context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Show Datasets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Create Big Number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Create Bar Chart Trend from long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Create Chart Filters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Create view for wide fields in SQL Lab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Saving dataset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Create pie chart from wide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Create table from wide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9B5C5B-3D90-FE97-4969-8EDB8C9CE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E9872B3-21A3-7BCD-A0E3-453A5B101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Steps</a:t>
            </a:r>
          </a:p>
        </p:txBody>
      </p:sp>
    </p:spTree>
    <p:extLst>
      <p:ext uri="{BB962C8B-B14F-4D97-AF65-F5344CB8AC3E}">
        <p14:creationId xmlns:p14="http://schemas.microsoft.com/office/powerpoint/2010/main" val="33073571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3ABA9B-98ED-56C1-AD8D-491A5C568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3E2B42-9F22-91EB-7C2F-E64A39CEAC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Thank You!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D7763-EB77-90AC-F4A6-800F2DA16E05}"/>
              </a:ext>
            </a:extLst>
          </p:cNvPr>
          <p:cNvSpPr txBox="1"/>
          <p:nvPr/>
        </p:nvSpPr>
        <p:spPr>
          <a:xfrm>
            <a:off x="1178805" y="3845861"/>
            <a:ext cx="10113484" cy="2031325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NIP Project Request Form: </a:t>
            </a:r>
            <a:r>
              <a:rPr lang="en-US" dirty="0">
                <a:hlinkClick r:id="rId2"/>
              </a:rPr>
              <a:t>Neuroinformatics Platform - Project Request Form</a:t>
            </a:r>
            <a:endParaRPr lang="en-US" dirty="0"/>
          </a:p>
          <a:p>
            <a:r>
              <a:rPr lang="en-US" dirty="0"/>
              <a:t>Datamart User Request Form: </a:t>
            </a:r>
            <a:r>
              <a:rPr lang="en-US" dirty="0">
                <a:hlinkClick r:id="rId3"/>
              </a:rPr>
              <a:t>Neuroinformatics Platform - User Access Request Form</a:t>
            </a:r>
            <a:endParaRPr lang="en-US" dirty="0"/>
          </a:p>
          <a:p>
            <a:endParaRPr lang="en-US" dirty="0"/>
          </a:p>
          <a:p>
            <a:r>
              <a:rPr lang="en-US" dirty="0"/>
              <a:t>Questions:</a:t>
            </a:r>
          </a:p>
          <a:p>
            <a:r>
              <a:rPr lang="en-US" dirty="0"/>
              <a:t>Nicole: </a:t>
            </a:r>
            <a:r>
              <a:rPr lang="en-US" dirty="0">
                <a:hlinkClick r:id="rId4"/>
              </a:rPr>
              <a:t>Nicole.Schoer@camh.ca</a:t>
            </a:r>
            <a:endParaRPr lang="en-US" dirty="0"/>
          </a:p>
          <a:p>
            <a:r>
              <a:rPr lang="en-US" dirty="0"/>
              <a:t>Myself: </a:t>
            </a:r>
            <a:r>
              <a:rPr lang="en-US" dirty="0">
                <a:hlinkClick r:id="rId5"/>
              </a:rPr>
              <a:t>Daniel.Nichol@camh.ca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118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B86CFDF-AC1B-2727-3A86-10433DADBB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is a DataMart?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488DADEA-1C11-99C9-5809-802C346B5C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88243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67F6C1-1DAC-DB71-9150-03394517F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6091636-BAE4-F8DF-01B6-96EE48208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Flows In From Multiple Sources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CF2DFC-2C55-2E2D-3D30-B11B274A5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805" y="1625253"/>
            <a:ext cx="10557510" cy="3607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6CB4C072-E924-BAC8-EAB4-E250C3C0FE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55" y="2323148"/>
            <a:ext cx="1122363" cy="323850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3FF44549-675F-0952-5880-8934767205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257" y="3149186"/>
            <a:ext cx="110555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58FD0225-1B92-B62F-AA06-484E87E058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257" y="3879816"/>
            <a:ext cx="1131752" cy="323850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AE8DF68-5BB3-EE71-098C-5F41055F9D4B}"/>
              </a:ext>
            </a:extLst>
          </p:cNvPr>
          <p:cNvSpPr/>
          <p:nvPr/>
        </p:nvSpPr>
        <p:spPr>
          <a:xfrm>
            <a:off x="5410442" y="1960869"/>
            <a:ext cx="6475925" cy="3371162"/>
          </a:xfrm>
          <a:prstGeom prst="roundRect">
            <a:avLst/>
          </a:prstGeom>
          <a:solidFill>
            <a:schemeClr val="tx2">
              <a:lumMod val="75000"/>
              <a:alpha val="43000"/>
            </a:schemeClr>
          </a:solidFill>
          <a:ln w="53975" cap="rnd">
            <a:solidFill>
              <a:schemeClr val="tx2">
                <a:lumMod val="10000"/>
              </a:schemeClr>
            </a:solidFill>
            <a:prstDash val="dash"/>
            <a:beve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475925"/>
                      <a:gd name="connsiteY0" fmla="*/ 561872 h 3371162"/>
                      <a:gd name="connsiteX1" fmla="*/ 561872 w 6475925"/>
                      <a:gd name="connsiteY1" fmla="*/ 0 h 3371162"/>
                      <a:gd name="connsiteX2" fmla="*/ 5914053 w 6475925"/>
                      <a:gd name="connsiteY2" fmla="*/ 0 h 3371162"/>
                      <a:gd name="connsiteX3" fmla="*/ 6475925 w 6475925"/>
                      <a:gd name="connsiteY3" fmla="*/ 561872 h 3371162"/>
                      <a:gd name="connsiteX4" fmla="*/ 6475925 w 6475925"/>
                      <a:gd name="connsiteY4" fmla="*/ 2809290 h 3371162"/>
                      <a:gd name="connsiteX5" fmla="*/ 5914053 w 6475925"/>
                      <a:gd name="connsiteY5" fmla="*/ 3371162 h 3371162"/>
                      <a:gd name="connsiteX6" fmla="*/ 561872 w 6475925"/>
                      <a:gd name="connsiteY6" fmla="*/ 3371162 h 3371162"/>
                      <a:gd name="connsiteX7" fmla="*/ 0 w 6475925"/>
                      <a:gd name="connsiteY7" fmla="*/ 2809290 h 3371162"/>
                      <a:gd name="connsiteX8" fmla="*/ 0 w 6475925"/>
                      <a:gd name="connsiteY8" fmla="*/ 561872 h 3371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475925" h="3371162" fill="none" extrusionOk="0">
                        <a:moveTo>
                          <a:pt x="0" y="561872"/>
                        </a:moveTo>
                        <a:cubicBezTo>
                          <a:pt x="-27192" y="247161"/>
                          <a:pt x="281423" y="24423"/>
                          <a:pt x="561872" y="0"/>
                        </a:cubicBezTo>
                        <a:cubicBezTo>
                          <a:pt x="3170467" y="130954"/>
                          <a:pt x="4378180" y="43574"/>
                          <a:pt x="5914053" y="0"/>
                        </a:cubicBezTo>
                        <a:cubicBezTo>
                          <a:pt x="6236109" y="18089"/>
                          <a:pt x="6511170" y="294732"/>
                          <a:pt x="6475925" y="561872"/>
                        </a:cubicBezTo>
                        <a:cubicBezTo>
                          <a:pt x="6325486" y="1132467"/>
                          <a:pt x="6561804" y="1819029"/>
                          <a:pt x="6475925" y="2809290"/>
                        </a:cubicBezTo>
                        <a:cubicBezTo>
                          <a:pt x="6453734" y="3123247"/>
                          <a:pt x="6203990" y="3357103"/>
                          <a:pt x="5914053" y="3371162"/>
                        </a:cubicBezTo>
                        <a:cubicBezTo>
                          <a:pt x="4089657" y="3526359"/>
                          <a:pt x="2759714" y="3534182"/>
                          <a:pt x="561872" y="3371162"/>
                        </a:cubicBezTo>
                        <a:cubicBezTo>
                          <a:pt x="253341" y="3347054"/>
                          <a:pt x="-49692" y="3148618"/>
                          <a:pt x="0" y="2809290"/>
                        </a:cubicBezTo>
                        <a:cubicBezTo>
                          <a:pt x="64656" y="2452398"/>
                          <a:pt x="-17807" y="1146103"/>
                          <a:pt x="0" y="561872"/>
                        </a:cubicBezTo>
                        <a:close/>
                      </a:path>
                      <a:path w="6475925" h="3371162" stroke="0" extrusionOk="0">
                        <a:moveTo>
                          <a:pt x="0" y="561872"/>
                        </a:moveTo>
                        <a:cubicBezTo>
                          <a:pt x="-10394" y="245148"/>
                          <a:pt x="234963" y="6229"/>
                          <a:pt x="561872" y="0"/>
                        </a:cubicBezTo>
                        <a:cubicBezTo>
                          <a:pt x="2583214" y="132882"/>
                          <a:pt x="3495773" y="-84951"/>
                          <a:pt x="5914053" y="0"/>
                        </a:cubicBezTo>
                        <a:cubicBezTo>
                          <a:pt x="6216661" y="7524"/>
                          <a:pt x="6466056" y="306108"/>
                          <a:pt x="6475925" y="561872"/>
                        </a:cubicBezTo>
                        <a:cubicBezTo>
                          <a:pt x="6496112" y="817399"/>
                          <a:pt x="6628405" y="2102719"/>
                          <a:pt x="6475925" y="2809290"/>
                        </a:cubicBezTo>
                        <a:cubicBezTo>
                          <a:pt x="6495139" y="3121882"/>
                          <a:pt x="6251056" y="3316233"/>
                          <a:pt x="5914053" y="3371162"/>
                        </a:cubicBezTo>
                        <a:cubicBezTo>
                          <a:pt x="3818819" y="3458801"/>
                          <a:pt x="1899872" y="3298483"/>
                          <a:pt x="561872" y="3371162"/>
                        </a:cubicBezTo>
                        <a:cubicBezTo>
                          <a:pt x="245555" y="3313909"/>
                          <a:pt x="-33131" y="3165645"/>
                          <a:pt x="0" y="2809290"/>
                        </a:cubicBezTo>
                        <a:cubicBezTo>
                          <a:pt x="-38581" y="1822238"/>
                          <a:pt x="63341" y="1340623"/>
                          <a:pt x="0" y="561872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6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67F6C1-1DAC-DB71-9150-03394517F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6091636-BAE4-F8DF-01B6-96EE48208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A DataMart Look Like?</a:t>
            </a: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EBEBF07D-4223-A138-3581-6C2E1204D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2913" y="1684656"/>
            <a:ext cx="5580380" cy="67095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b="1" dirty="0">
                <a:latin typeface="+mn-lt"/>
              </a:rPr>
              <a:t>Features:</a:t>
            </a:r>
          </a:p>
          <a:p>
            <a:pPr>
              <a:defRPr/>
            </a:pPr>
            <a:endParaRPr lang="en-US" altLang="en-US" b="1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Provides users with integrated data from all data collection systems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Stores data in a set of tables (</a:t>
            </a:r>
            <a:r>
              <a:rPr lang="en-US" altLang="en-US" dirty="0"/>
              <a:t>PostgreSQL  r</a:t>
            </a:r>
            <a:r>
              <a:rPr lang="en-US" altLang="en-US" dirty="0">
                <a:latin typeface="+mn-lt"/>
              </a:rPr>
              <a:t>elational database)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Easy to organize and access</a:t>
            </a:r>
          </a:p>
          <a:p>
            <a:pPr>
              <a:defRPr/>
            </a:pPr>
            <a:br>
              <a:rPr lang="en-US" altLang="en-US" dirty="0">
                <a:latin typeface="+mn-lt"/>
              </a:rPr>
            </a:br>
            <a:endParaRPr lang="en-US" altLang="en-US" dirty="0">
              <a:latin typeface="+mn-lt"/>
            </a:endParaRPr>
          </a:p>
          <a:p>
            <a:pPr>
              <a:defRPr/>
            </a:pPr>
            <a:r>
              <a:rPr lang="en-US" altLang="en-US" b="1" dirty="0">
                <a:latin typeface="+mn-lt"/>
              </a:rPr>
              <a:t>Data Mart Structure: </a:t>
            </a:r>
          </a:p>
          <a:p>
            <a:pPr>
              <a:defRPr/>
            </a:pPr>
            <a:endParaRPr lang="en-US" altLang="en-US" b="1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Name: same as Project ID (ABC01_CMH)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Tables: </a:t>
            </a:r>
            <a:r>
              <a:rPr lang="en-US" altLang="en-US" dirty="0" err="1"/>
              <a:t>redcap_data</a:t>
            </a:r>
            <a:r>
              <a:rPr lang="en-US" altLang="en-US" dirty="0"/>
              <a:t>, </a:t>
            </a:r>
            <a:r>
              <a:rPr lang="en-US" altLang="en-US" dirty="0" err="1"/>
              <a:t>xnat_data</a:t>
            </a:r>
            <a:r>
              <a:rPr lang="en-US" altLang="en-US" dirty="0"/>
              <a:t>, </a:t>
            </a:r>
            <a:r>
              <a:rPr lang="en-US" altLang="en-US" dirty="0" err="1"/>
              <a:t>labkey</a:t>
            </a:r>
            <a:r>
              <a:rPr lang="en-US" altLang="en-US" dirty="0"/>
              <a:t> data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Access permissions: specific to the project/research group</a:t>
            </a:r>
          </a:p>
          <a:p>
            <a:pPr>
              <a:defRPr/>
            </a:pPr>
            <a:endParaRPr lang="en-US" altLang="en-US" sz="1600" dirty="0">
              <a:latin typeface="+mn-lt"/>
            </a:endParaRPr>
          </a:p>
          <a:p>
            <a:pPr>
              <a:defRPr/>
            </a:pPr>
            <a:endParaRPr lang="en-US" altLang="en-US" sz="1600" b="1" dirty="0">
              <a:latin typeface="+mn-lt"/>
            </a:endParaRPr>
          </a:p>
          <a:p>
            <a:pPr>
              <a:defRPr/>
            </a:pPr>
            <a:endParaRPr lang="en-US" altLang="en-US" sz="1400" dirty="0">
              <a:latin typeface="+mn-lt"/>
            </a:endParaRPr>
          </a:p>
          <a:p>
            <a:pPr>
              <a:defRPr/>
            </a:pPr>
            <a:endParaRPr lang="en-US" altLang="en-US" sz="1600" dirty="0"/>
          </a:p>
          <a:p>
            <a:pPr>
              <a:defRPr/>
            </a:pPr>
            <a:br>
              <a:rPr lang="en-US" altLang="en-US" sz="1600" dirty="0"/>
            </a:br>
            <a:endParaRPr lang="en-US" altLang="en-US" sz="1600" dirty="0"/>
          </a:p>
          <a:p>
            <a:pPr>
              <a:defRPr/>
            </a:pPr>
            <a:endParaRPr lang="en-US" altLang="en-US" sz="1600" dirty="0"/>
          </a:p>
          <a:p>
            <a:pPr>
              <a:defRPr/>
            </a:pPr>
            <a:r>
              <a:rPr lang="en-US" altLang="en-US" sz="1600" dirty="0"/>
              <a:t> </a:t>
            </a:r>
          </a:p>
          <a:p>
            <a:pPr>
              <a:defRPr/>
            </a:pPr>
            <a:endParaRPr lang="en-US" altLang="en-US" sz="1600" dirty="0"/>
          </a:p>
          <a:p>
            <a:pPr>
              <a:defRPr/>
            </a:pPr>
            <a:endParaRPr lang="en-US" altLang="en-US" sz="1600" dirty="0"/>
          </a:p>
        </p:txBody>
      </p:sp>
      <p:pic>
        <p:nvPicPr>
          <p:cNvPr id="11" name="Picture 2" descr="https://lh3.googleusercontent.com/Rvrw9i8Wr-FxdGnz2nSWrYRonQ6mXAgzAxwk7ACTJ4vcihdvfEBLAZV7hZubp6EbVIzwNpCWKC9TBd1__LiwqIv6fqkdzXv6mgxBr8X9AgxuoTswbOqUUnG2bF_iOpfHiRz_pf3L">
            <a:extLst>
              <a:ext uri="{FF2B5EF4-FFF2-40B4-BE49-F238E27FC236}">
                <a16:creationId xmlns:a16="http://schemas.microsoft.com/office/drawing/2014/main" id="{6E997563-5983-F123-805D-86EFE250A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7"/>
          <a:stretch>
            <a:fillRect/>
          </a:stretch>
        </p:blipFill>
        <p:spPr bwMode="auto">
          <a:xfrm>
            <a:off x="7510408" y="1910080"/>
            <a:ext cx="3207300" cy="3727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7596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67F6C1-1DAC-DB71-9150-03394517F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6091636-BAE4-F8DF-01B6-96EE48208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in a Data Storage Format?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2086812-7950-A3C7-1D67-7246094CE8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07122"/>
              </p:ext>
            </p:extLst>
          </p:nvPr>
        </p:nvGraphicFramePr>
        <p:xfrm>
          <a:off x="1051380" y="2137191"/>
          <a:ext cx="3699485" cy="20726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9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8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3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8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7507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Subject ID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Study ID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Measure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Measure 2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507">
                <a:tc>
                  <a:txBody>
                    <a:bodyPr/>
                    <a:lstStyle/>
                    <a:p>
                      <a:r>
                        <a:rPr lang="en-US" sz="1400" dirty="0"/>
                        <a:t>TST_CMH_01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TST_CMH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  <a:r>
                        <a:rPr lang="en-US" sz="1400" baseline="0" dirty="0"/>
                        <a:t> 1</a:t>
                      </a:r>
                      <a:endParaRPr lang="en-US" sz="1400" dirty="0"/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 4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TST_CMH_02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TST_CMH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  <a:r>
                        <a:rPr lang="en-US" sz="1400" baseline="0" dirty="0"/>
                        <a:t> 2</a:t>
                      </a:r>
                      <a:endParaRPr lang="en-US" sz="1400" dirty="0"/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 5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TST_CMH_03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TST_CMH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 3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 6</a:t>
                      </a:r>
                    </a:p>
                  </a:txBody>
                  <a:tcPr marL="91462" marR="91462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02DC851-6CA5-E2F1-2E94-0206D87BF6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081820"/>
              </p:ext>
            </p:extLst>
          </p:nvPr>
        </p:nvGraphicFramePr>
        <p:xfrm>
          <a:off x="7944325" y="1968885"/>
          <a:ext cx="2953704" cy="2697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84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4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84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8634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Subject ID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Study ID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Field Name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Field Value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4">
                <a:tc>
                  <a:txBody>
                    <a:bodyPr/>
                    <a:lstStyle/>
                    <a:p>
                      <a:r>
                        <a:rPr lang="en-US" sz="900" dirty="0"/>
                        <a:t>TST_CMH_01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Measure</a:t>
                      </a:r>
                      <a:r>
                        <a:rPr lang="en-US" sz="900" baseline="0" dirty="0"/>
                        <a:t> 1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1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634">
                <a:tc>
                  <a:txBody>
                    <a:bodyPr/>
                    <a:lstStyle/>
                    <a:p>
                      <a:r>
                        <a:rPr lang="en-US" sz="900" dirty="0"/>
                        <a:t>TST_CMH_02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Measure</a:t>
                      </a:r>
                      <a:r>
                        <a:rPr lang="en-US" sz="900" baseline="0" dirty="0"/>
                        <a:t> 1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2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634">
                <a:tc>
                  <a:txBody>
                    <a:bodyPr/>
                    <a:lstStyle/>
                    <a:p>
                      <a:r>
                        <a:rPr lang="en-US" sz="900" dirty="0"/>
                        <a:t>TST_CMH_03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Measure</a:t>
                      </a:r>
                      <a:r>
                        <a:rPr lang="en-US" sz="900" baseline="0" dirty="0"/>
                        <a:t> 1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3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634">
                <a:tc>
                  <a:txBody>
                    <a:bodyPr/>
                    <a:lstStyle/>
                    <a:p>
                      <a:r>
                        <a:rPr lang="en-US" sz="900" dirty="0"/>
                        <a:t>TST_CMH_01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Measure</a:t>
                      </a:r>
                      <a:r>
                        <a:rPr lang="en-US" sz="900" baseline="0" dirty="0"/>
                        <a:t> 2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4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634">
                <a:tc>
                  <a:txBody>
                    <a:bodyPr/>
                    <a:lstStyle/>
                    <a:p>
                      <a:r>
                        <a:rPr lang="en-US" sz="900" dirty="0"/>
                        <a:t>TST_CMH_02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Measure</a:t>
                      </a:r>
                      <a:r>
                        <a:rPr lang="en-US" sz="900" baseline="0" dirty="0"/>
                        <a:t> 2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5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dirty="0"/>
                        <a:t>TST_CMH_03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Measure</a:t>
                      </a:r>
                      <a:r>
                        <a:rPr lang="en-US" sz="900" baseline="0" dirty="0"/>
                        <a:t> 2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6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Arrow: Curved Down 5">
            <a:extLst>
              <a:ext uri="{FF2B5EF4-FFF2-40B4-BE49-F238E27FC236}">
                <a16:creationId xmlns:a16="http://schemas.microsoft.com/office/drawing/2014/main" id="{FB6DBC9E-AF97-3DF8-152B-08809C15C22F}"/>
              </a:ext>
            </a:extLst>
          </p:cNvPr>
          <p:cNvSpPr/>
          <p:nvPr/>
        </p:nvSpPr>
        <p:spPr>
          <a:xfrm>
            <a:off x="5515189" y="2199817"/>
            <a:ext cx="1706880" cy="782320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Arrow: Curved Up 7">
            <a:extLst>
              <a:ext uri="{FF2B5EF4-FFF2-40B4-BE49-F238E27FC236}">
                <a16:creationId xmlns:a16="http://schemas.microsoft.com/office/drawing/2014/main" id="{AE66A06F-5858-672C-FA59-EC8130BBD0D7}"/>
              </a:ext>
            </a:extLst>
          </p:cNvPr>
          <p:cNvSpPr/>
          <p:nvPr/>
        </p:nvSpPr>
        <p:spPr>
          <a:xfrm flipH="1">
            <a:off x="5371521" y="3210962"/>
            <a:ext cx="1808480" cy="782320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248C39-E494-D8CE-D7F8-904DCD9173A8}"/>
              </a:ext>
            </a:extLst>
          </p:cNvPr>
          <p:cNvSpPr txBox="1"/>
          <p:nvPr/>
        </p:nvSpPr>
        <p:spPr>
          <a:xfrm>
            <a:off x="6733193" y="5015165"/>
            <a:ext cx="47838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efficient data query and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Many analysis methods built for long data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Missing data doesn’t require a row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Easy to add new fields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382305-ED0F-26CD-07D8-189D807B6170}"/>
              </a:ext>
            </a:extLst>
          </p:cNvPr>
          <p:cNvSpPr txBox="1"/>
          <p:nvPr/>
        </p:nvSpPr>
        <p:spPr>
          <a:xfrm>
            <a:off x="864576" y="5015164"/>
            <a:ext cx="47838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intuitive for the average user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Readable for statistical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Easier for correlation analysis and ML algorithms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C33E98-5F45-5C61-DC26-FE96C06865DC}"/>
              </a:ext>
            </a:extLst>
          </p:cNvPr>
          <p:cNvSpPr txBox="1"/>
          <p:nvPr/>
        </p:nvSpPr>
        <p:spPr>
          <a:xfrm>
            <a:off x="953794" y="1377430"/>
            <a:ext cx="3699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Bodoni MT Black" panose="02070A03080606020203" pitchFamily="18" charset="0"/>
              </a:rPr>
              <a:t>Wide Format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DDC61C-C7F4-AD40-3F07-BC25FFDB2237}"/>
              </a:ext>
            </a:extLst>
          </p:cNvPr>
          <p:cNvSpPr txBox="1"/>
          <p:nvPr/>
        </p:nvSpPr>
        <p:spPr>
          <a:xfrm>
            <a:off x="7571434" y="1310891"/>
            <a:ext cx="3699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Bahnschrift Condensed" panose="020B0502040204020203" pitchFamily="34" charset="0"/>
              </a:rPr>
              <a:t>Long Format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97FEAB0-D66F-0181-761C-05D9AD0F9011}"/>
              </a:ext>
            </a:extLst>
          </p:cNvPr>
          <p:cNvSpPr/>
          <p:nvPr/>
        </p:nvSpPr>
        <p:spPr>
          <a:xfrm>
            <a:off x="864576" y="1968885"/>
            <a:ext cx="2953704" cy="2415828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2C170F4-3BAC-7982-F0E9-FEADDE0220A0}"/>
              </a:ext>
            </a:extLst>
          </p:cNvPr>
          <p:cNvSpPr/>
          <p:nvPr/>
        </p:nvSpPr>
        <p:spPr>
          <a:xfrm>
            <a:off x="7800657" y="1834111"/>
            <a:ext cx="3249261" cy="1801455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0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67F6C1-1DAC-DB71-9150-03394517F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6091636-BAE4-F8DF-01B6-96EE48208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NIP Datamart Defaults to Long Format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02DC851-6CA5-E2F1-2E94-0206D87BF6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512430"/>
              </p:ext>
            </p:extLst>
          </p:nvPr>
        </p:nvGraphicFramePr>
        <p:xfrm>
          <a:off x="1609319" y="1865128"/>
          <a:ext cx="3910624" cy="3934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76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76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677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Subject ID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Study ID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Field Name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Field Value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6770">
                <a:tc>
                  <a:txBody>
                    <a:bodyPr/>
                    <a:lstStyle/>
                    <a:p>
                      <a:r>
                        <a:rPr lang="en-US" sz="900" dirty="0"/>
                        <a:t>TST_CMH_01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Measure</a:t>
                      </a:r>
                      <a:r>
                        <a:rPr lang="en-US" sz="900" baseline="0" dirty="0"/>
                        <a:t> 1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1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6770">
                <a:tc>
                  <a:txBody>
                    <a:bodyPr/>
                    <a:lstStyle/>
                    <a:p>
                      <a:r>
                        <a:rPr lang="en-US" sz="900" dirty="0"/>
                        <a:t>TST_CMH_02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Measure</a:t>
                      </a:r>
                      <a:r>
                        <a:rPr lang="en-US" sz="900" baseline="0" dirty="0"/>
                        <a:t> 1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2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770">
                <a:tc>
                  <a:txBody>
                    <a:bodyPr/>
                    <a:lstStyle/>
                    <a:p>
                      <a:r>
                        <a:rPr lang="en-US" sz="900" dirty="0"/>
                        <a:t>TST_CMH_03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err="1"/>
                        <a:t>Measre</a:t>
                      </a:r>
                      <a:r>
                        <a:rPr lang="en-US" sz="900" baseline="0" dirty="0"/>
                        <a:t> 1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3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6770">
                <a:tc>
                  <a:txBody>
                    <a:bodyPr/>
                    <a:lstStyle/>
                    <a:p>
                      <a:r>
                        <a:rPr lang="en-US" sz="900" dirty="0"/>
                        <a:t>TST_CMH_01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Measure</a:t>
                      </a:r>
                      <a:r>
                        <a:rPr lang="en-US" sz="900" baseline="0" dirty="0"/>
                        <a:t> 2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4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770">
                <a:tc>
                  <a:txBody>
                    <a:bodyPr/>
                    <a:lstStyle/>
                    <a:p>
                      <a:r>
                        <a:rPr lang="en-US" sz="900" dirty="0"/>
                        <a:t>TST_CMH_02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Measure</a:t>
                      </a:r>
                      <a:r>
                        <a:rPr lang="en-US" sz="900" baseline="0" dirty="0"/>
                        <a:t> 2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5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455">
                <a:tc>
                  <a:txBody>
                    <a:bodyPr/>
                    <a:lstStyle/>
                    <a:p>
                      <a:r>
                        <a:rPr lang="en-US" sz="900" dirty="0"/>
                        <a:t>TST_CMH_03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TST_CMH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Measure</a:t>
                      </a:r>
                      <a:r>
                        <a:rPr lang="en-US" sz="900" baseline="0" dirty="0"/>
                        <a:t> 2</a:t>
                      </a:r>
                      <a:endParaRPr lang="en-US" sz="900" dirty="0"/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Value 6</a:t>
                      </a:r>
                    </a:p>
                  </a:txBody>
                  <a:tcPr marL="91461" marR="91461" marT="45735" marB="457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A11B05E-D3D5-7898-F6CD-E22305F8CA7C}"/>
              </a:ext>
            </a:extLst>
          </p:cNvPr>
          <p:cNvSpPr txBox="1"/>
          <p:nvPr/>
        </p:nvSpPr>
        <p:spPr>
          <a:xfrm>
            <a:off x="6441440" y="3052355"/>
            <a:ext cx="4643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Bodoni MT" panose="02070603080606020203" pitchFamily="18" charset="0"/>
              </a:rPr>
              <a:t>How do we switch it back for dashboards?</a:t>
            </a:r>
          </a:p>
        </p:txBody>
      </p:sp>
    </p:spTree>
    <p:extLst>
      <p:ext uri="{BB962C8B-B14F-4D97-AF65-F5344CB8AC3E}">
        <p14:creationId xmlns:p14="http://schemas.microsoft.com/office/powerpoint/2010/main" val="412275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B86CFDF-AC1B-2727-3A86-10433DADBB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use a DataMart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488DADEA-1C11-99C9-5809-802C346B5C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22212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9A0F881-5B42-CC5F-463E-D148E32D0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112" y="1275121"/>
            <a:ext cx="8195439" cy="478737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18079B-AEB5-4063-96C3-5108EECAC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3C888E-3345-FA9E-1DB7-1E7CE2BBC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Connecting To The Datamart</a:t>
            </a:r>
          </a:p>
        </p:txBody>
      </p:sp>
      <p:sp>
        <p:nvSpPr>
          <p:cNvPr id="5" name="TextBox 47">
            <a:extLst>
              <a:ext uri="{FF2B5EF4-FFF2-40B4-BE49-F238E27FC236}">
                <a16:creationId xmlns:a16="http://schemas.microsoft.com/office/drawing/2014/main" id="{24E97C9E-0247-95D8-62DF-FED60A0F7A77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1192861" y="4505623"/>
            <a:ext cx="9806276" cy="123482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3200" b="1" dirty="0"/>
              <a:t>Link to DataMart User Guide </a:t>
            </a:r>
            <a:r>
              <a:rPr lang="en-US" altLang="en-US" sz="3200" dirty="0">
                <a:solidFill>
                  <a:schemeClr val="bg2">
                    <a:lumMod val="9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https://kcniconfluence.camh.ca/x/GYJzAQ</a:t>
            </a:r>
            <a:endParaRPr lang="en-US" altLang="en-US" sz="3200" dirty="0">
              <a:solidFill>
                <a:schemeClr val="bg2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5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theme/theme1.xml><?xml version="1.0" encoding="utf-8"?>
<a:theme xmlns:a="http://schemas.openxmlformats.org/drawingml/2006/main" name="CAMH titles - intro">
  <a:themeElements>
    <a:clrScheme name="CAMH 2022">
      <a:dk1>
        <a:srgbClr val="1E1E1E"/>
      </a:dk1>
      <a:lt1>
        <a:srgbClr val="999999"/>
      </a:lt1>
      <a:dk2>
        <a:srgbClr val="F8F3F9"/>
      </a:dk2>
      <a:lt2>
        <a:srgbClr val="FFFFFF"/>
      </a:lt2>
      <a:accent1>
        <a:srgbClr val="6E288D"/>
      </a:accent1>
      <a:accent2>
        <a:srgbClr val="63B1E5"/>
      </a:accent2>
      <a:accent3>
        <a:srgbClr val="007681"/>
      </a:accent3>
      <a:accent4>
        <a:srgbClr val="AB8876"/>
      </a:accent4>
      <a:accent5>
        <a:srgbClr val="FFB651"/>
      </a:accent5>
      <a:accent6>
        <a:srgbClr val="343434"/>
      </a:accent6>
      <a:hlink>
        <a:srgbClr val="6E288D"/>
      </a:hlink>
      <a:folHlink>
        <a:srgbClr val="9A69A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MH Golden Yellow">
  <a:themeElements>
    <a:clrScheme name="CAMH 2021 update">
      <a:dk1>
        <a:srgbClr val="1E1E1E"/>
      </a:dk1>
      <a:lt1>
        <a:srgbClr val="999999"/>
      </a:lt1>
      <a:dk2>
        <a:srgbClr val="F8F3F9"/>
      </a:dk2>
      <a:lt2>
        <a:srgbClr val="FFFFFF"/>
      </a:lt2>
      <a:accent1>
        <a:srgbClr val="6E288D"/>
      </a:accent1>
      <a:accent2>
        <a:srgbClr val="63B1E5"/>
      </a:accent2>
      <a:accent3>
        <a:srgbClr val="007681"/>
      </a:accent3>
      <a:accent4>
        <a:srgbClr val="AB8876"/>
      </a:accent4>
      <a:accent5>
        <a:srgbClr val="FFB651"/>
      </a:accent5>
      <a:accent6>
        <a:srgbClr val="343434"/>
      </a:accent6>
      <a:hlink>
        <a:srgbClr val="6E288D"/>
      </a:hlink>
      <a:folHlink>
        <a:srgbClr val="9A69A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AMH Purple">
  <a:themeElements>
    <a:clrScheme name="CAMH 2021 update">
      <a:dk1>
        <a:srgbClr val="1E1E1E"/>
      </a:dk1>
      <a:lt1>
        <a:srgbClr val="999999"/>
      </a:lt1>
      <a:dk2>
        <a:srgbClr val="F8F3F9"/>
      </a:dk2>
      <a:lt2>
        <a:srgbClr val="FFFFFF"/>
      </a:lt2>
      <a:accent1>
        <a:srgbClr val="6E288D"/>
      </a:accent1>
      <a:accent2>
        <a:srgbClr val="63B1E5"/>
      </a:accent2>
      <a:accent3>
        <a:srgbClr val="007681"/>
      </a:accent3>
      <a:accent4>
        <a:srgbClr val="AB8876"/>
      </a:accent4>
      <a:accent5>
        <a:srgbClr val="FFB651"/>
      </a:accent5>
      <a:accent6>
        <a:srgbClr val="343434"/>
      </a:accent6>
      <a:hlink>
        <a:srgbClr val="6E288D"/>
      </a:hlink>
      <a:folHlink>
        <a:srgbClr val="9A69A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AMH Teal">
  <a:themeElements>
    <a:clrScheme name="CAMH 2021 update">
      <a:dk1>
        <a:srgbClr val="1E1E1E"/>
      </a:dk1>
      <a:lt1>
        <a:srgbClr val="999999"/>
      </a:lt1>
      <a:dk2>
        <a:srgbClr val="F8F3F9"/>
      </a:dk2>
      <a:lt2>
        <a:srgbClr val="FFFFFF"/>
      </a:lt2>
      <a:accent1>
        <a:srgbClr val="6E288D"/>
      </a:accent1>
      <a:accent2>
        <a:srgbClr val="63B1E5"/>
      </a:accent2>
      <a:accent3>
        <a:srgbClr val="007681"/>
      </a:accent3>
      <a:accent4>
        <a:srgbClr val="AB8876"/>
      </a:accent4>
      <a:accent5>
        <a:srgbClr val="FFB651"/>
      </a:accent5>
      <a:accent6>
        <a:srgbClr val="343434"/>
      </a:accent6>
      <a:hlink>
        <a:srgbClr val="6E288D"/>
      </a:hlink>
      <a:folHlink>
        <a:srgbClr val="9A69A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AMH Sky Blue">
  <a:themeElements>
    <a:clrScheme name="CAMH 2021 update">
      <a:dk1>
        <a:srgbClr val="1E1E1E"/>
      </a:dk1>
      <a:lt1>
        <a:srgbClr val="999999"/>
      </a:lt1>
      <a:dk2>
        <a:srgbClr val="F8F3F9"/>
      </a:dk2>
      <a:lt2>
        <a:srgbClr val="FFFFFF"/>
      </a:lt2>
      <a:accent1>
        <a:srgbClr val="6E288D"/>
      </a:accent1>
      <a:accent2>
        <a:srgbClr val="63B1E5"/>
      </a:accent2>
      <a:accent3>
        <a:srgbClr val="007681"/>
      </a:accent3>
      <a:accent4>
        <a:srgbClr val="AB8876"/>
      </a:accent4>
      <a:accent5>
        <a:srgbClr val="FFB651"/>
      </a:accent5>
      <a:accent6>
        <a:srgbClr val="343434"/>
      </a:accent6>
      <a:hlink>
        <a:srgbClr val="6E288D"/>
      </a:hlink>
      <a:folHlink>
        <a:srgbClr val="9A69A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AMH Sand Brown">
  <a:themeElements>
    <a:clrScheme name="CAMH 2021 update">
      <a:dk1>
        <a:srgbClr val="1E1E1E"/>
      </a:dk1>
      <a:lt1>
        <a:srgbClr val="999999"/>
      </a:lt1>
      <a:dk2>
        <a:srgbClr val="F8F3F9"/>
      </a:dk2>
      <a:lt2>
        <a:srgbClr val="FFFFFF"/>
      </a:lt2>
      <a:accent1>
        <a:srgbClr val="6E288D"/>
      </a:accent1>
      <a:accent2>
        <a:srgbClr val="63B1E5"/>
      </a:accent2>
      <a:accent3>
        <a:srgbClr val="007681"/>
      </a:accent3>
      <a:accent4>
        <a:srgbClr val="AB8876"/>
      </a:accent4>
      <a:accent5>
        <a:srgbClr val="FFB651"/>
      </a:accent5>
      <a:accent6>
        <a:srgbClr val="343434"/>
      </a:accent6>
      <a:hlink>
        <a:srgbClr val="6E288D"/>
      </a:hlink>
      <a:folHlink>
        <a:srgbClr val="9A69A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End">
  <a:themeElements>
    <a:clrScheme name="CAMH 2021 update">
      <a:dk1>
        <a:srgbClr val="1E1E1E"/>
      </a:dk1>
      <a:lt1>
        <a:srgbClr val="999999"/>
      </a:lt1>
      <a:dk2>
        <a:srgbClr val="F8F3F9"/>
      </a:dk2>
      <a:lt2>
        <a:srgbClr val="FFFFFF"/>
      </a:lt2>
      <a:accent1>
        <a:srgbClr val="6E288D"/>
      </a:accent1>
      <a:accent2>
        <a:srgbClr val="63B1E5"/>
      </a:accent2>
      <a:accent3>
        <a:srgbClr val="007681"/>
      </a:accent3>
      <a:accent4>
        <a:srgbClr val="AB8876"/>
      </a:accent4>
      <a:accent5>
        <a:srgbClr val="FFB651"/>
      </a:accent5>
      <a:accent6>
        <a:srgbClr val="343434"/>
      </a:accent6>
      <a:hlink>
        <a:srgbClr val="6E288D"/>
      </a:hlink>
      <a:folHlink>
        <a:srgbClr val="9A69A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Working tools">
  <a:themeElements>
    <a:clrScheme name="CAMH 2021 update">
      <a:dk1>
        <a:srgbClr val="1E1E1E"/>
      </a:dk1>
      <a:lt1>
        <a:srgbClr val="999999"/>
      </a:lt1>
      <a:dk2>
        <a:srgbClr val="F8F3F9"/>
      </a:dk2>
      <a:lt2>
        <a:srgbClr val="FFFFFF"/>
      </a:lt2>
      <a:accent1>
        <a:srgbClr val="6E288D"/>
      </a:accent1>
      <a:accent2>
        <a:srgbClr val="63B1E5"/>
      </a:accent2>
      <a:accent3>
        <a:srgbClr val="007681"/>
      </a:accent3>
      <a:accent4>
        <a:srgbClr val="AB8876"/>
      </a:accent4>
      <a:accent5>
        <a:srgbClr val="FFB651"/>
      </a:accent5>
      <a:accent6>
        <a:srgbClr val="343434"/>
      </a:accent6>
      <a:hlink>
        <a:srgbClr val="6E288D"/>
      </a:hlink>
      <a:folHlink>
        <a:srgbClr val="9A69A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EC6FAEB0D804EBD670F276EAEC352" ma:contentTypeVersion="11" ma:contentTypeDescription="Create a new document." ma:contentTypeScope="" ma:versionID="104f69ca925248115a221e3bfa71e530">
  <xsd:schema xmlns:xsd="http://www.w3.org/2001/XMLSchema" xmlns:xs="http://www.w3.org/2001/XMLSchema" xmlns:p="http://schemas.microsoft.com/office/2006/metadata/properties" xmlns:ns2="a677692e-72c9-420e-aa6a-884f4ebe2ca2" xmlns:ns3="91c72fd0-66d2-4ac7-b247-c387de47dcb9" targetNamespace="http://schemas.microsoft.com/office/2006/metadata/properties" ma:root="true" ma:fieldsID="c23d816408bcb5df611372dc44d48cf5" ns2:_="" ns3:_="">
    <xsd:import namespace="a677692e-72c9-420e-aa6a-884f4ebe2ca2"/>
    <xsd:import namespace="91c72fd0-66d2-4ac7-b247-c387de47dcb9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77692e-72c9-420e-aa6a-884f4ebe2ca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4aaf7db1-c177-4856-a3c0-1a7200171d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c72fd0-66d2-4ac7-b247-c387de47dcb9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fe5c142-73bc-4a87-8a43-0daa996cd580}" ma:internalName="TaxCatchAll" ma:showField="CatchAllData" ma:web="91c72fd0-66d2-4ac7-b247-c387de47dc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1c72fd0-66d2-4ac7-b247-c387de47dcb9" xsi:nil="true"/>
    <lcf76f155ced4ddcb4097134ff3c332f xmlns="a677692e-72c9-420e-aa6a-884f4ebe2ca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10B5ED4-3694-4991-A366-BA9B9E2FB3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77692e-72c9-420e-aa6a-884f4ebe2ca2"/>
    <ds:schemaRef ds:uri="91c72fd0-66d2-4ac7-b247-c387de47dc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A479207-DE6C-4CFD-9756-DBF1863A55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C405FB-20FC-4C97-8675-8EE567D2CCB8}">
  <ds:schemaRefs>
    <ds:schemaRef ds:uri="http://schemas.microsoft.com/office/2006/metadata/properties"/>
    <ds:schemaRef ds:uri="http://schemas.microsoft.com/office/infopath/2007/PartnerControls"/>
    <ds:schemaRef ds:uri="91c72fd0-66d2-4ac7-b247-c387de47dcb9"/>
    <ds:schemaRef ds:uri="a677692e-72c9-420e-aa6a-884f4ebe2ca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6248</TotalTime>
  <Words>1253</Words>
  <Application>Microsoft Office PowerPoint</Application>
  <PresentationFormat>Widescreen</PresentationFormat>
  <Paragraphs>252</Paragraphs>
  <Slides>26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26</vt:i4>
      </vt:variant>
    </vt:vector>
  </HeadingPairs>
  <TitlesOfParts>
    <vt:vector size="44" baseType="lpstr">
      <vt:lpstr>.AppleSystemUIFont</vt:lpstr>
      <vt:lpstr>Arial</vt:lpstr>
      <vt:lpstr>Bahnschrift Condensed</vt:lpstr>
      <vt:lpstr>Bodoni MT</vt:lpstr>
      <vt:lpstr>Bodoni MT Black</vt:lpstr>
      <vt:lpstr>Calibri</vt:lpstr>
      <vt:lpstr>Manuale</vt:lpstr>
      <vt:lpstr>Open Sans</vt:lpstr>
      <vt:lpstr>SFMono-Regular</vt:lpstr>
      <vt:lpstr>System Font Regular</vt:lpstr>
      <vt:lpstr>CAMH titles - intro</vt:lpstr>
      <vt:lpstr>CAMH Golden Yellow</vt:lpstr>
      <vt:lpstr>CAMH Purple</vt:lpstr>
      <vt:lpstr>CAMH Teal</vt:lpstr>
      <vt:lpstr>CAMH Sky Blue</vt:lpstr>
      <vt:lpstr>CAMH Sand Brown</vt:lpstr>
      <vt:lpstr>End</vt:lpstr>
      <vt:lpstr>Working tools</vt:lpstr>
      <vt:lpstr>SARD CoP Meeting,  Dan Nichol </vt:lpstr>
      <vt:lpstr>PowerPoint Presentation</vt:lpstr>
      <vt:lpstr>What is a DataMart?</vt:lpstr>
      <vt:lpstr>Data Flows In From Multiple Sources</vt:lpstr>
      <vt:lpstr>What Does A DataMart Look Like?</vt:lpstr>
      <vt:lpstr>What’s in a Data Storage Format?</vt:lpstr>
      <vt:lpstr>NIP Datamart Defaults to Long Format</vt:lpstr>
      <vt:lpstr>How to use a DataMart</vt:lpstr>
      <vt:lpstr>Connecting To The Datamart</vt:lpstr>
      <vt:lpstr>Sample Datamart Redcap Data</vt:lpstr>
      <vt:lpstr>Excel Power Query</vt:lpstr>
      <vt:lpstr>Excel Power Query</vt:lpstr>
      <vt:lpstr>DBeaver / SQL </vt:lpstr>
      <vt:lpstr>Pandas/Python</vt:lpstr>
      <vt:lpstr>R</vt:lpstr>
      <vt:lpstr>Dashboards</vt:lpstr>
      <vt:lpstr>Why do we need a dashboard anyway?</vt:lpstr>
      <vt:lpstr>Why do we need a dashboard anyway?</vt:lpstr>
      <vt:lpstr>Data Granularity Determines What You Can Chart</vt:lpstr>
      <vt:lpstr>Redcap Export Format</vt:lpstr>
      <vt:lpstr>Dashboarding: Metrics vs Dimensions</vt:lpstr>
      <vt:lpstr>Putting It All Together</vt:lpstr>
      <vt:lpstr>Design</vt:lpstr>
      <vt:lpstr>Demonstration</vt:lpstr>
      <vt:lpstr>Demo Steps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CAMH</dc:creator>
  <cp:keywords/>
  <dc:description/>
  <cp:lastModifiedBy>Daniel Nichol</cp:lastModifiedBy>
  <cp:revision>109</cp:revision>
  <dcterms:created xsi:type="dcterms:W3CDTF">2018-04-25T13:40:53Z</dcterms:created>
  <dcterms:modified xsi:type="dcterms:W3CDTF">2026-03-19T16:04:32Z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0x010100917EC6FAEB0D804EBD670F276EAEC352</vt:lpwstr>
  </property>
</Properties>
</file>