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6" r:id="rId3"/>
    <p:sldId id="261" r:id="rId4"/>
    <p:sldId id="263" r:id="rId5"/>
    <p:sldId id="264" r:id="rId6"/>
    <p:sldId id="267" r:id="rId7"/>
    <p:sldId id="268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>
        <p:scale>
          <a:sx n="85" d="100"/>
          <a:sy n="85" d="100"/>
        </p:scale>
        <p:origin x="-7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kcniconfluence.camh.ca/display/GEN/Tutorial+for+Polygenic+Risk+Scor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3" t="14937" r="57894" b="16526"/>
          <a:stretch/>
        </p:blipFill>
        <p:spPr>
          <a:xfrm>
            <a:off x="581082" y="946842"/>
            <a:ext cx="7507706" cy="4710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9407" y="1511153"/>
            <a:ext cx="20414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Schizophrenia N=69,369</a:t>
            </a:r>
          </a:p>
          <a:p>
            <a:r>
              <a:rPr lang="en-US" sz="1350" dirty="0"/>
              <a:t>Controls N=236,642</a:t>
            </a:r>
          </a:p>
        </p:txBody>
      </p:sp>
      <p:sp>
        <p:nvSpPr>
          <p:cNvPr id="6" name="Rectangle 5"/>
          <p:cNvSpPr/>
          <p:nvPr/>
        </p:nvSpPr>
        <p:spPr>
          <a:xfrm>
            <a:off x="4334935" y="5911159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</a:rPr>
              <a:t>Schizophrenia Working Group of the Psychiatric Genomics Consortium 2020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2168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731" t="15666" r="9188" b="25389"/>
          <a:stretch/>
        </p:blipFill>
        <p:spPr>
          <a:xfrm>
            <a:off x="2463466" y="329548"/>
            <a:ext cx="3636545" cy="2592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7427" y="1661013"/>
            <a:ext cx="11320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©Peter Kraft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2206" y="3157546"/>
            <a:ext cx="68369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PRS are calculated for individuals in the target data as a sum of `risk alleles' across SNPs with P-values below a given P-value threshold, weighted by the effect sizes estimated by a GWAS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lum bright="-18000" contrast="37000"/>
          </a:blip>
          <a:srcRect l="10168" t="2556" r="20863" b="1177"/>
          <a:stretch/>
        </p:blipFill>
        <p:spPr>
          <a:xfrm>
            <a:off x="1052206" y="3957164"/>
            <a:ext cx="2323854" cy="2244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29" b="24019"/>
          <a:stretch/>
        </p:blipFill>
        <p:spPr>
          <a:xfrm>
            <a:off x="3979080" y="3876367"/>
            <a:ext cx="3618347" cy="23253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9467" y="6393657"/>
            <a:ext cx="86827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https://www.illumina.com/content/dam/illumina-marketing/images/amrdigital/PRS/Polygenic%20Risk%20Score%20-%20Infographic-digital-Illumina.pdf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70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PRS Method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88156"/>
            <a:ext cx="7886700" cy="223123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P-value based clumping and </a:t>
            </a:r>
            <a:r>
              <a:rPr lang="en-US" dirty="0" err="1"/>
              <a:t>thresholding</a:t>
            </a:r>
            <a:r>
              <a:rPr lang="en-US" dirty="0"/>
              <a:t> (PC+T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the GWAS effect size estimates as SNP weights and </a:t>
            </a:r>
            <a:endParaRPr lang="en-US" dirty="0" smtClean="0"/>
          </a:p>
          <a:p>
            <a:pPr lvl="1"/>
            <a:r>
              <a:rPr lang="en-US" u="sng" dirty="0" smtClean="0"/>
              <a:t>includes </a:t>
            </a:r>
            <a:r>
              <a:rPr lang="en-US" u="sng" dirty="0"/>
              <a:t>independent SNPs </a:t>
            </a:r>
            <a:r>
              <a:rPr lang="en-US" dirty="0"/>
              <a:t>(defined by an LD r2 filter for a given chromosomal window distance) </a:t>
            </a:r>
            <a:endParaRPr lang="en-US" dirty="0" smtClean="0"/>
          </a:p>
          <a:p>
            <a:pPr lvl="1"/>
            <a:r>
              <a:rPr lang="en-US" dirty="0" smtClean="0"/>
              <a:t>with </a:t>
            </a:r>
            <a:r>
              <a:rPr lang="en-US" dirty="0"/>
              <a:t>association </a:t>
            </a:r>
            <a:r>
              <a:rPr lang="en-US" u="sng" dirty="0"/>
              <a:t>p values lower than a threshold</a:t>
            </a:r>
            <a:r>
              <a:rPr lang="en-US" dirty="0"/>
              <a:t> (chosen after application in a tuning sample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721" b="50353"/>
          <a:stretch/>
        </p:blipFill>
        <p:spPr>
          <a:xfrm>
            <a:off x="1847844" y="1907622"/>
            <a:ext cx="6174211" cy="25200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85925" y="1305439"/>
            <a:ext cx="5943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2E5C00"/>
                </a:solidFill>
                <a:latin typeface="Verdana" panose="020B0604030504040204" pitchFamily="34" charset="0"/>
              </a:rPr>
              <a:t>Schizophrenia Polygenic Risk Score as a Predictor of Antipsychotic Efficacy in First-Episode Psychosis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46" y="1849568"/>
            <a:ext cx="4064053" cy="26361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21367" y="4967493"/>
            <a:ext cx="3305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Zhang et al., </a:t>
            </a:r>
            <a:r>
              <a:rPr lang="pl-PL" sz="1200" b="1" dirty="0"/>
              <a:t>Am J Psychiatry 176:1, January 2019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2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0452" y="648184"/>
            <a:ext cx="4834013" cy="5776545"/>
            <a:chOff x="2280452" y="648184"/>
            <a:chExt cx="4834013" cy="5776545"/>
          </a:xfrm>
        </p:grpSpPr>
        <p:sp>
          <p:nvSpPr>
            <p:cNvPr id="26" name="Rounded Rectangle 25"/>
            <p:cNvSpPr/>
            <p:nvPr/>
          </p:nvSpPr>
          <p:spPr>
            <a:xfrm>
              <a:off x="5081507" y="659316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14823" y="648184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80452" y="5469618"/>
              <a:ext cx="4834013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80452" y="3754647"/>
              <a:ext cx="4834013" cy="13936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0452" y="1297818"/>
              <a:ext cx="4834013" cy="20854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07828" y="690061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81507" y="690061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44320" y="1297818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QC</a:t>
              </a:r>
              <a:endParaRPr lang="en-US" sz="2400" b="1" u="sng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8950" y="1638194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4500" y="1614752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9110" y="3754647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PRS Calculation (C + T method)</a:t>
              </a:r>
              <a:endParaRPr lang="en-US" sz="2400" b="1" u="sng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4363" y="4097440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7241" y="4411393"/>
              <a:ext cx="1843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Thresholding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285" y="471707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69365" y="5565251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Applications of PRS</a:t>
              </a:r>
              <a:endParaRPr lang="en-US" sz="2400" b="1" u="sng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4697459" y="3404864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382393" y="5996582"/>
              <a:ext cx="4649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Measuring association between PRS and trait(s)</a:t>
              </a:r>
              <a:endParaRPr lang="en-US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8354" y="3369079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Overlapping SNPs</a:t>
              </a:r>
              <a:endParaRPr lang="en-US" sz="1600" b="1" i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721843" y="5148320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836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159" y="697692"/>
            <a:ext cx="8786841" cy="5973587"/>
            <a:chOff x="357159" y="462990"/>
            <a:chExt cx="8786841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806451" y="277434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(iv) Alleles switched, </a:t>
              </a:r>
              <a:r>
                <a:rPr lang="en-US" sz="1400" dirty="0" smtClean="0">
                  <a:latin typeface="Comic Sans MS"/>
                  <a:cs typeface="Comic Sans MS"/>
                </a:rPr>
                <a:t>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57159" y="462990"/>
              <a:ext cx="8377395" cy="5973587"/>
              <a:chOff x="357159" y="380154"/>
              <a:chExt cx="8377395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3295989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57159" y="2680687"/>
                <a:ext cx="1601721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(</a:t>
                </a:r>
                <a:r>
                  <a:rPr lang="en-US" sz="1400" dirty="0" err="1" smtClean="0">
                    <a:latin typeface="Comic Sans MS"/>
                    <a:cs typeface="Comic Sans MS"/>
                  </a:rPr>
                  <a:t>i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) 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lleles match,</a:t>
                </a:r>
              </a:p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s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ame strand</a:t>
                </a:r>
                <a:endParaRPr lang="en-US" sz="1400" dirty="0" smtClean="0">
                  <a:latin typeface="Comic Sans MS"/>
                  <a:cs typeface="Comic Sans MS"/>
                </a:endParaRP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150053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(ii) 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matches, 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679530" y="2680687"/>
                <a:ext cx="1935145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(iii) Alleles switched,</a:t>
                </a:r>
              </a:p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s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ame strand </a:t>
                </a:r>
                <a:endParaRPr lang="en-US" sz="1400" dirty="0" smtClean="0">
                  <a:latin typeface="Comic Sans MS"/>
                  <a:cs typeface="Comic Sans MS"/>
                </a:endParaRP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669207" y="3966415"/>
                <a:ext cx="1342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Bmikg1ab…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45502" y="3966415"/>
                <a:ext cx="9845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379695" y="3966415"/>
                <a:ext cx="1354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Bmikg1bb… bi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0980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357207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48428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151085" y="4120303"/>
                <a:ext cx="518122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130067" y="4120304"/>
                <a:ext cx="671796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801863" y="4120303"/>
                <a:ext cx="577832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592365" y="4741942"/>
                <a:ext cx="169228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5" y="4741941"/>
                <a:ext cx="2072562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bim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4597" y="1113924"/>
            <a:ext cx="3137013" cy="9541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A1= Allele1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A2= Allele2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V5= Allele1 in the target sample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V6= Allele2 in the target sample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82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723"/>
          <a:stretch/>
        </p:blipFill>
        <p:spPr>
          <a:xfrm>
            <a:off x="1009107" y="1300907"/>
            <a:ext cx="6685241" cy="2456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3929" y="1405707"/>
            <a:ext cx="348778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350" b="1" dirty="0"/>
              <a:t>Biol Psychiatry. 2021 Nov 1;90(9):611-620.</a:t>
            </a:r>
            <a:endParaRPr lang="en-US" sz="135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37426"/>
          <a:stretch/>
        </p:blipFill>
        <p:spPr>
          <a:xfrm>
            <a:off x="1009107" y="4089499"/>
            <a:ext cx="6299563" cy="19202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74621" y="3835583"/>
            <a:ext cx="492796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err="1">
                <a:solidFill>
                  <a:srgbClr val="000000"/>
                </a:solidFill>
                <a:latin typeface="Helvetica-Condensed"/>
              </a:rPr>
              <a:t>PLoS</a:t>
            </a:r>
            <a:r>
              <a:rPr lang="en-US" sz="1050" b="1" dirty="0">
                <a:solidFill>
                  <a:srgbClr val="000000"/>
                </a:solidFill>
                <a:latin typeface="Helvetica-Condensed"/>
              </a:rPr>
              <a:t> </a:t>
            </a:r>
            <a:r>
              <a:rPr lang="it-IT" sz="1050" b="1" dirty="0">
                <a:solidFill>
                  <a:srgbClr val="000000"/>
                </a:solidFill>
                <a:latin typeface="Helvetica-Condensed"/>
              </a:rPr>
              <a:t>Genet 17(5): e1009021. </a:t>
            </a:r>
            <a:r>
              <a:rPr lang="it-IT" sz="1050" b="1" dirty="0">
                <a:solidFill>
                  <a:srgbClr val="2C5CFB"/>
                </a:solidFill>
                <a:latin typeface="Helvetica-Condensed"/>
              </a:rPr>
              <a:t>https://doi.org/10.1371/</a:t>
            </a:r>
            <a:r>
              <a:rPr lang="en-US" sz="1050" b="1" dirty="0">
                <a:solidFill>
                  <a:srgbClr val="2C5CFB"/>
                </a:solidFill>
                <a:latin typeface="Helvetica-Condensed"/>
              </a:rPr>
              <a:t>journal.pgen.1009021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5899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338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PRS Method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Clement Zai</cp:lastModifiedBy>
  <cp:revision>25</cp:revision>
  <dcterms:created xsi:type="dcterms:W3CDTF">2021-05-25T02:48:18Z</dcterms:created>
  <dcterms:modified xsi:type="dcterms:W3CDTF">2021-11-17T19:30:12Z</dcterms:modified>
</cp:coreProperties>
</file>