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6" r:id="rId3"/>
    <p:sldId id="261" r:id="rId4"/>
    <p:sldId id="263" r:id="rId5"/>
    <p:sldId id="264" r:id="rId6"/>
    <p:sldId id="267" r:id="rId7"/>
    <p:sldId id="268" r:id="rId8"/>
    <p:sldId id="259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577" autoAdjust="0"/>
    <p:restoredTop sz="93195" autoAdjust="0"/>
  </p:normalViewPr>
  <p:slideViewPr>
    <p:cSldViewPr snapToGrid="0" snapToObjects="1">
      <p:cViewPr>
        <p:scale>
          <a:sx n="85" d="100"/>
          <a:sy n="85" d="100"/>
        </p:scale>
        <p:origin x="-77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072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18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3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5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9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9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26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95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482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1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4B4E8-416E-0146-944A-48959E5D3ABF}" type="datetimeFigureOut">
              <a:rPr lang="en-US" smtClean="0"/>
              <a:t>11/17/2021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7F52A-729F-014B-A20D-4FC1105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51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kcniconfluence.camh.ca/display/GEN/Tutorial+for+Polygenic+Risk+Score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&#10;&#10;Description automatically generate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3685"/>
            <a:ext cx="6858000" cy="43897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0872" y="4652254"/>
            <a:ext cx="39349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Hands-on tutorial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3898" y="5375051"/>
            <a:ext cx="1967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Vanessa Gonçalves</a:t>
            </a:r>
          </a:p>
          <a:p>
            <a:r>
              <a:rPr lang="en-US" dirty="0" smtClean="0"/>
              <a:t>Clement </a:t>
            </a:r>
            <a:r>
              <a:rPr lang="en-US" dirty="0" err="1" smtClean="0"/>
              <a:t>Zai</a:t>
            </a:r>
            <a:endParaRPr lang="en-US" dirty="0" smtClean="0"/>
          </a:p>
          <a:p>
            <a:r>
              <a:rPr lang="en-US" dirty="0" err="1" smtClean="0"/>
              <a:t>Arun</a:t>
            </a:r>
            <a:r>
              <a:rPr lang="en-US" dirty="0" smtClean="0"/>
              <a:t> </a:t>
            </a:r>
            <a:r>
              <a:rPr lang="en-US" dirty="0" err="1" smtClean="0"/>
              <a:t>Tiwari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22547" y="5375051"/>
            <a:ext cx="1849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Delnaz</a:t>
            </a:r>
            <a:r>
              <a:rPr lang="en-US" dirty="0" smtClean="0"/>
              <a:t> </a:t>
            </a:r>
            <a:r>
              <a:rPr lang="en-US" dirty="0" err="1" smtClean="0"/>
              <a:t>Roshandel</a:t>
            </a:r>
            <a:r>
              <a:rPr lang="en-US" dirty="0" smtClean="0"/>
              <a:t> </a:t>
            </a:r>
          </a:p>
          <a:p>
            <a:r>
              <a:rPr lang="en-US" dirty="0" smtClean="0"/>
              <a:t>Wei Deng</a:t>
            </a:r>
          </a:p>
          <a:p>
            <a:r>
              <a:rPr lang="en-US" dirty="0" err="1" smtClean="0"/>
              <a:t>Yanyan</a:t>
            </a:r>
            <a:r>
              <a:rPr lang="en-US" dirty="0" smtClean="0"/>
              <a:t> Zhao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1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993" t="14937" r="57894" b="16526"/>
          <a:stretch/>
        </p:blipFill>
        <p:spPr>
          <a:xfrm>
            <a:off x="581082" y="946842"/>
            <a:ext cx="7507706" cy="47104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19407" y="1511153"/>
            <a:ext cx="204145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Schizophrenia N=69,369</a:t>
            </a:r>
          </a:p>
          <a:p>
            <a:r>
              <a:rPr lang="en-US" sz="1350" dirty="0"/>
              <a:t>Controls N=236,642</a:t>
            </a:r>
          </a:p>
        </p:txBody>
      </p:sp>
      <p:sp>
        <p:nvSpPr>
          <p:cNvPr id="6" name="Rectangle 5"/>
          <p:cNvSpPr/>
          <p:nvPr/>
        </p:nvSpPr>
        <p:spPr>
          <a:xfrm>
            <a:off x="4334935" y="5911159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>
                <a:latin typeface="Times New Roman" panose="02020603050405020304" pitchFamily="18" charset="0"/>
              </a:rPr>
              <a:t>Schizophrenia Working Group of the Psychiatric Genomics Consortium 2020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2168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7731" t="15666" r="9188" b="25389"/>
          <a:stretch/>
        </p:blipFill>
        <p:spPr>
          <a:xfrm>
            <a:off x="2463466" y="329548"/>
            <a:ext cx="3636545" cy="25921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97427" y="1661013"/>
            <a:ext cx="113208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©Peter Kraft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2206" y="3157546"/>
            <a:ext cx="683694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PRS are calculated for individuals in the target data as a sum of `risk alleles' across SNPs with P-values below a given P-value threshold, weighted by the effect sizes estimated by a GWAS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lum bright="-18000" contrast="37000"/>
          </a:blip>
          <a:srcRect l="10168" t="2556" r="20863" b="1177"/>
          <a:stretch/>
        </p:blipFill>
        <p:spPr>
          <a:xfrm>
            <a:off x="1052206" y="3957164"/>
            <a:ext cx="2323854" cy="22445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229" b="24019"/>
          <a:stretch/>
        </p:blipFill>
        <p:spPr>
          <a:xfrm>
            <a:off x="3979080" y="3876367"/>
            <a:ext cx="3618347" cy="23253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9467" y="6393657"/>
            <a:ext cx="868278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https://www.illumina.com/content/dam/illumina-marketing/images/amrdigital/PRS/Polygenic%20Risk%20Score%20-%20Infographic-digital-Illumina.pdf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704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PRS Method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488156"/>
            <a:ext cx="7886700" cy="223123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P-value based clumping and </a:t>
            </a:r>
            <a:r>
              <a:rPr lang="en-US" dirty="0" err="1"/>
              <a:t>thresholding</a:t>
            </a:r>
            <a:r>
              <a:rPr lang="en-US" dirty="0"/>
              <a:t> (PC+T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Uses </a:t>
            </a:r>
            <a:r>
              <a:rPr lang="en-US" dirty="0"/>
              <a:t>the GWAS effect size estimates as SNP weights and </a:t>
            </a:r>
            <a:endParaRPr lang="en-US" dirty="0" smtClean="0"/>
          </a:p>
          <a:p>
            <a:pPr lvl="1"/>
            <a:r>
              <a:rPr lang="en-US" u="sng" dirty="0" smtClean="0"/>
              <a:t>includes </a:t>
            </a:r>
            <a:r>
              <a:rPr lang="en-US" u="sng" dirty="0"/>
              <a:t>independent SNPs </a:t>
            </a:r>
            <a:r>
              <a:rPr lang="en-US" dirty="0"/>
              <a:t>(defined by an LD r2 filter for a given chromosomal window distance) </a:t>
            </a:r>
            <a:endParaRPr lang="en-US" dirty="0" smtClean="0"/>
          </a:p>
          <a:p>
            <a:pPr lvl="1"/>
            <a:r>
              <a:rPr lang="en-US" dirty="0" smtClean="0"/>
              <a:t>with </a:t>
            </a:r>
            <a:r>
              <a:rPr lang="en-US" dirty="0"/>
              <a:t>association </a:t>
            </a:r>
            <a:r>
              <a:rPr lang="en-US" u="sng" dirty="0"/>
              <a:t>p values lower than a threshold</a:t>
            </a:r>
            <a:r>
              <a:rPr lang="en-US" dirty="0"/>
              <a:t> (chosen after application in a tuning sample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6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721" b="50353"/>
          <a:stretch/>
        </p:blipFill>
        <p:spPr>
          <a:xfrm>
            <a:off x="1847844" y="1907622"/>
            <a:ext cx="6174211" cy="25200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85925" y="1305439"/>
            <a:ext cx="5943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b="1" dirty="0">
                <a:solidFill>
                  <a:srgbClr val="2E5C00"/>
                </a:solidFill>
                <a:latin typeface="Verdana" panose="020B0604030504040204" pitchFamily="34" charset="0"/>
              </a:rPr>
              <a:t>Schizophrenia Polygenic Risk Score as a Predictor of Antipsychotic Efficacy in First-Episode Psychosis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646" y="1849568"/>
            <a:ext cx="4064053" cy="263614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021367" y="4967493"/>
            <a:ext cx="33052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Zhang et al., </a:t>
            </a:r>
            <a:r>
              <a:rPr lang="pl-PL" sz="1200" b="1" dirty="0"/>
              <a:t>Am J Psychiatry 176:1, January 2019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728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280452" y="648184"/>
            <a:ext cx="4834013" cy="5776545"/>
            <a:chOff x="2280452" y="648184"/>
            <a:chExt cx="4834013" cy="5776545"/>
          </a:xfrm>
        </p:grpSpPr>
        <p:sp>
          <p:nvSpPr>
            <p:cNvPr id="26" name="Rounded Rectangle 25"/>
            <p:cNvSpPr/>
            <p:nvPr/>
          </p:nvSpPr>
          <p:spPr>
            <a:xfrm>
              <a:off x="5081507" y="659316"/>
              <a:ext cx="1405427" cy="45655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814823" y="648184"/>
              <a:ext cx="1196400" cy="483865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280452" y="5469618"/>
              <a:ext cx="4834013" cy="955111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280452" y="3754647"/>
              <a:ext cx="4834013" cy="1393673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280452" y="1297818"/>
              <a:ext cx="4834013" cy="208546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807828" y="690061"/>
              <a:ext cx="1248283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Base Data</a:t>
              </a:r>
              <a:endParaRPr lang="en-US" sz="2000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81507" y="690061"/>
              <a:ext cx="143087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Target Data</a:t>
              </a:r>
              <a:endParaRPr lang="en-US" sz="2000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44320" y="1297818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QC</a:t>
              </a:r>
              <a:endParaRPr lang="en-US" sz="2400" b="1" u="sng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08950" y="1638194"/>
              <a:ext cx="160814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Summary Stats</a:t>
              </a:r>
            </a:p>
            <a:p>
              <a:pPr algn="ctr"/>
              <a:r>
                <a:rPr lang="en-US" i="1" dirty="0" smtClean="0"/>
                <a:t>h</a:t>
              </a:r>
              <a:r>
                <a:rPr lang="en-US" baseline="30000" dirty="0" smtClean="0"/>
                <a:t>2</a:t>
              </a:r>
              <a:r>
                <a:rPr lang="en-US" dirty="0" smtClean="0"/>
                <a:t>snp &gt; 0.05</a:t>
              </a:r>
            </a:p>
            <a:p>
              <a:pPr algn="ctr"/>
              <a:r>
                <a:rPr lang="en-US" dirty="0" smtClean="0"/>
                <a:t>Effect allele</a:t>
              </a:r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494500" y="1614752"/>
              <a:ext cx="2579440" cy="17543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Standard GWAS</a:t>
              </a:r>
            </a:p>
            <a:p>
              <a:pPr algn="ctr"/>
              <a:r>
                <a:rPr lang="en-US" i="1" dirty="0" smtClean="0"/>
                <a:t>Alleles/Strand QC</a:t>
              </a:r>
              <a:endParaRPr lang="en-US" dirty="0" smtClean="0"/>
            </a:p>
            <a:p>
              <a:pPr algn="ctr"/>
              <a:r>
                <a:rPr lang="en-US" dirty="0" smtClean="0"/>
                <a:t>Mismatch Sex info</a:t>
              </a:r>
            </a:p>
            <a:p>
              <a:pPr algn="ctr"/>
              <a:r>
                <a:rPr lang="en-US" dirty="0" smtClean="0"/>
                <a:t>Sample overlap w Base</a:t>
              </a:r>
            </a:p>
            <a:p>
              <a:pPr algn="ctr"/>
              <a:r>
                <a:rPr lang="en-US" dirty="0" smtClean="0"/>
                <a:t>Build and Ancestry match</a:t>
              </a:r>
            </a:p>
            <a:p>
              <a:pPr algn="ctr"/>
              <a:r>
                <a:rPr lang="en-US" dirty="0" smtClean="0"/>
                <a:t>&gt;100 individuals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59110" y="3754647"/>
              <a:ext cx="4105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PRS Calculation (C + T method)</a:t>
              </a:r>
              <a:endParaRPr lang="en-US" sz="2400" b="1" u="sng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44363" y="4097440"/>
              <a:ext cx="13905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Clumping </a:t>
              </a:r>
              <a:endParaRPr lang="en-US" sz="24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77241" y="4411393"/>
              <a:ext cx="18435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Thresholding</a:t>
              </a:r>
              <a:endParaRPr lang="en-US" sz="2400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8285" y="4717078"/>
              <a:ext cx="25048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Generating Scores</a:t>
              </a:r>
              <a:endParaRPr lang="en-US" sz="24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469365" y="5565251"/>
              <a:ext cx="26515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u="sng" dirty="0" smtClean="0"/>
                <a:t>Applications of PRS</a:t>
              </a:r>
              <a:endParaRPr lang="en-US" sz="2400" b="1" u="sng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4697459" y="3404864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382393" y="5996582"/>
              <a:ext cx="4649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Measuring association between PRS and trait(s)</a:t>
              </a:r>
              <a:endParaRPr lang="en-US" i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758354" y="3369079"/>
              <a:ext cx="17064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i="1" dirty="0" smtClean="0"/>
                <a:t>Overlapping SNPs</a:t>
              </a:r>
              <a:endParaRPr lang="en-US" sz="1600" b="1" i="1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4721843" y="5148320"/>
              <a:ext cx="13655" cy="31405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851399" y="8147"/>
            <a:ext cx="36485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Analytical Workflow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836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22903" y="697692"/>
            <a:ext cx="9203726" cy="5973587"/>
            <a:chOff x="122903" y="462990"/>
            <a:chExt cx="9203726" cy="5973587"/>
          </a:xfrm>
        </p:grpSpPr>
        <p:sp>
          <p:nvSpPr>
            <p:cNvPr id="5" name="TextBox 4"/>
            <p:cNvSpPr txBox="1"/>
            <p:nvPr/>
          </p:nvSpPr>
          <p:spPr>
            <a:xfrm>
              <a:off x="6989080" y="2680687"/>
              <a:ext cx="233754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omic Sans MS"/>
                  <a:cs typeface="Comic Sans MS"/>
                </a:rPr>
                <a:t>A</a:t>
              </a:r>
              <a:r>
                <a:rPr lang="en-US" sz="1400" dirty="0" smtClean="0">
                  <a:latin typeface="Comic Sans MS"/>
                  <a:cs typeface="Comic Sans MS"/>
                </a:rPr>
                <a:t>llele switches and flipped strand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A1=A V5=G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A2=C V6=T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22903" y="462990"/>
              <a:ext cx="8611651" cy="5973587"/>
              <a:chOff x="122903" y="380154"/>
              <a:chExt cx="8611651" cy="597358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3703760" y="380154"/>
                <a:ext cx="11617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err="1" smtClean="0">
                    <a:latin typeface="Comic Sans MS"/>
                    <a:cs typeface="Comic Sans MS"/>
                  </a:rPr>
                  <a:t>bmikg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657536" y="1037746"/>
                <a:ext cx="29248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i="1" dirty="0" smtClean="0">
                    <a:latin typeface="Comic Sans MS"/>
                    <a:cs typeface="Comic Sans MS"/>
                  </a:rPr>
                  <a:t>Ambiguous SNPs (A/T; C/G) out</a:t>
                </a:r>
                <a:endParaRPr lang="en-US" sz="1400" i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594179" y="1488883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bmikg1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834041" y="2280307"/>
                <a:ext cx="7755208" cy="317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847696" y="2280306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2964284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5599762" y="2312010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8576615" y="2298355"/>
                <a:ext cx="0" cy="34136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22903" y="2680687"/>
                <a:ext cx="207023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Perfect allele matches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V5=A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V6=C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997648" y="2680687"/>
                <a:ext cx="225091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allele matches but flipped strand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V5=T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V6=G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071569" y="2680687"/>
                <a:ext cx="1440719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latin typeface="Comic Sans MS"/>
                    <a:cs typeface="Comic Sans MS"/>
                  </a:rPr>
                  <a:t>A</a:t>
                </a:r>
                <a:r>
                  <a:rPr lang="en-US" sz="1400" dirty="0" smtClean="0">
                    <a:latin typeface="Comic Sans MS"/>
                    <a:cs typeface="Comic Sans MS"/>
                  </a:rPr>
                  <a:t>llele switches 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A1=A V5=C</a:t>
                </a:r>
              </a:p>
              <a:p>
                <a:pPr algn="ctr"/>
                <a:r>
                  <a:rPr lang="en-US" sz="1400" dirty="0" smtClean="0">
                    <a:latin typeface="Comic Sans MS"/>
                    <a:cs typeface="Comic Sans MS"/>
                  </a:rPr>
                  <a:t>A2=C V6=A </a:t>
                </a:r>
                <a:endParaRPr lang="en-US" sz="14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84477" y="3966415"/>
                <a:ext cx="9823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552662" y="3966415"/>
                <a:ext cx="13420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Bmikg1ab… </a:t>
                </a:r>
                <a:r>
                  <a:rPr lang="en-US" sz="1400" b="1" dirty="0" err="1" smtClean="0">
                    <a:latin typeface="Comic Sans MS"/>
                    <a:cs typeface="Comic Sans MS"/>
                  </a:rPr>
                  <a:t>ai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271012" y="3966415"/>
                <a:ext cx="98456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7379695" y="3966415"/>
                <a:ext cx="135485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Bmikg1bb… bi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799454" y="4588053"/>
                <a:ext cx="88256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bmikg1a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509612" y="4588053"/>
                <a:ext cx="8893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Comic Sans MS"/>
                    <a:cs typeface="Comic Sans MS"/>
                  </a:rPr>
                  <a:t>bmikg1b</a:t>
                </a:r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594179" y="5830521"/>
                <a:ext cx="13809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latin typeface="Comic Sans MS"/>
                    <a:cs typeface="Comic Sans MS"/>
                  </a:rPr>
                  <a:t>bmikg2</a:t>
                </a:r>
                <a:endParaRPr lang="en-US" sz="2800" b="1" dirty="0">
                  <a:latin typeface="Comic Sans MS"/>
                  <a:cs typeface="Comic Sans MS"/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4284645" y="903374"/>
                <a:ext cx="1" cy="585509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urved Connector 25"/>
              <p:cNvCxnSpPr/>
              <p:nvPr/>
            </p:nvCxnSpPr>
            <p:spPr>
              <a:xfrm>
                <a:off x="4307750" y="1037746"/>
                <a:ext cx="418060" cy="153889"/>
              </a:xfrm>
              <a:prstGeom prst="curvedConnector3">
                <a:avLst>
                  <a:gd name="adj1" fmla="val 23869"/>
                </a:avLst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urved Connector 26"/>
              <p:cNvCxnSpPr>
                <a:stCxn id="18" idx="3"/>
                <a:endCxn id="22" idx="0"/>
              </p:cNvCxnSpPr>
              <p:nvPr/>
            </p:nvCxnSpPr>
            <p:spPr>
              <a:xfrm>
                <a:off x="1666800" y="4120304"/>
                <a:ext cx="573935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urved Connector 27"/>
              <p:cNvCxnSpPr>
                <a:stCxn id="19" idx="1"/>
                <a:endCxn id="22" idx="0"/>
              </p:cNvCxnSpPr>
              <p:nvPr/>
            </p:nvCxnSpPr>
            <p:spPr>
              <a:xfrm rot="10800000" flipV="1">
                <a:off x="2240736" y="4120303"/>
                <a:ext cx="311927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urved Connector 28"/>
              <p:cNvCxnSpPr>
                <a:stCxn id="20" idx="3"/>
                <a:endCxn id="23" idx="0"/>
              </p:cNvCxnSpPr>
              <p:nvPr/>
            </p:nvCxnSpPr>
            <p:spPr>
              <a:xfrm>
                <a:off x="6255577" y="4120304"/>
                <a:ext cx="698691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urved Connector 29"/>
              <p:cNvCxnSpPr>
                <a:stCxn id="21" idx="1"/>
                <a:endCxn id="23" idx="0"/>
              </p:cNvCxnSpPr>
              <p:nvPr/>
            </p:nvCxnSpPr>
            <p:spPr>
              <a:xfrm rot="10800000" flipV="1">
                <a:off x="6954269" y="4120303"/>
                <a:ext cx="425427" cy="46774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urved Connector 30"/>
              <p:cNvCxnSpPr>
                <a:stCxn id="22" idx="3"/>
                <a:endCxn id="24" idx="0"/>
              </p:cNvCxnSpPr>
              <p:nvPr/>
            </p:nvCxnSpPr>
            <p:spPr>
              <a:xfrm>
                <a:off x="2682015" y="4741942"/>
                <a:ext cx="1602630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urved Connector 31"/>
              <p:cNvCxnSpPr>
                <a:stCxn id="23" idx="1"/>
                <a:endCxn id="24" idx="0"/>
              </p:cNvCxnSpPr>
              <p:nvPr/>
            </p:nvCxnSpPr>
            <p:spPr>
              <a:xfrm rot="10800000" flipV="1">
                <a:off x="4284646" y="4741941"/>
                <a:ext cx="2224967" cy="1088579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TextBox 32"/>
          <p:cNvSpPr txBox="1"/>
          <p:nvPr/>
        </p:nvSpPr>
        <p:spPr>
          <a:xfrm>
            <a:off x="1638713" y="63939"/>
            <a:ext cx="1920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Base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32047" y="63939"/>
            <a:ext cx="2301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/>
                <a:cs typeface="Comic Sans MS"/>
              </a:rPr>
              <a:t>Target data</a:t>
            </a:r>
            <a:endParaRPr lang="en-US" sz="2800" b="1" dirty="0">
              <a:latin typeface="Comic Sans MS"/>
              <a:cs typeface="Comic Sans MS"/>
            </a:endParaRPr>
          </a:p>
        </p:txBody>
      </p:sp>
      <p:cxnSp>
        <p:nvCxnSpPr>
          <p:cNvPr id="35" name="Curved Connector 34"/>
          <p:cNvCxnSpPr>
            <a:stCxn id="33" idx="3"/>
            <a:endCxn id="7" idx="0"/>
          </p:cNvCxnSpPr>
          <p:nvPr/>
        </p:nvCxnSpPr>
        <p:spPr>
          <a:xfrm>
            <a:off x="3559657" y="325549"/>
            <a:ext cx="724989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34" idx="1"/>
            <a:endCxn id="7" idx="0"/>
          </p:cNvCxnSpPr>
          <p:nvPr/>
        </p:nvCxnSpPr>
        <p:spPr>
          <a:xfrm rot="10800000" flipV="1">
            <a:off x="4284647" y="325548"/>
            <a:ext cx="947401" cy="372143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24541" y="565920"/>
            <a:ext cx="839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.txt file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089740" y="533654"/>
            <a:ext cx="946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  <a:r>
              <a:rPr lang="en-US" dirty="0" err="1" smtClean="0"/>
              <a:t>bim</a:t>
            </a:r>
            <a:r>
              <a:rPr lang="en-US" dirty="0" smtClean="0"/>
              <a:t> file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84597" y="1113924"/>
            <a:ext cx="3137013" cy="95410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A1= Allele1 in source/summary stat data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A2= Allele2 in source/summary stat data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V5= Allele1 in the target sample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V6= Allele2 in the target sample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99762" y="6066129"/>
            <a:ext cx="26344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Mismatched/unresolved SNPs and ambiguous SNPs were </a:t>
            </a:r>
          </a:p>
          <a:p>
            <a:pPr algn="ctr"/>
            <a:r>
              <a:rPr lang="en-US" sz="1400" dirty="0" smtClean="0"/>
              <a:t>removed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3826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2979" y="2130111"/>
            <a:ext cx="7783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 </a:t>
            </a:r>
            <a:r>
              <a:rPr lang="en-CA" u="sng" dirty="0">
                <a:hlinkClick r:id="rId2"/>
              </a:rPr>
              <a:t>https://kcniconfluence.camh.ca/display/GEN/Tutorial+for+Polygenic+Risk+Score</a:t>
            </a:r>
            <a:endParaRPr lang="en-C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0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r="1723"/>
          <a:stretch/>
        </p:blipFill>
        <p:spPr>
          <a:xfrm>
            <a:off x="1009107" y="1300907"/>
            <a:ext cx="6685241" cy="245629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73929" y="1405707"/>
            <a:ext cx="348778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350" b="1" dirty="0"/>
              <a:t>Biol Psychiatry. 2021 Nov 1;90(9):611-620.</a:t>
            </a:r>
            <a:endParaRPr lang="en-US" sz="135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37426"/>
          <a:stretch/>
        </p:blipFill>
        <p:spPr>
          <a:xfrm>
            <a:off x="1009107" y="4089499"/>
            <a:ext cx="6299563" cy="192024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674621" y="3835583"/>
            <a:ext cx="492796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b="1" dirty="0" err="1">
                <a:solidFill>
                  <a:srgbClr val="000000"/>
                </a:solidFill>
                <a:latin typeface="Helvetica-Condensed"/>
              </a:rPr>
              <a:t>PLoS</a:t>
            </a:r>
            <a:r>
              <a:rPr lang="en-US" sz="1050" b="1" dirty="0">
                <a:solidFill>
                  <a:srgbClr val="000000"/>
                </a:solidFill>
                <a:latin typeface="Helvetica-Condensed"/>
              </a:rPr>
              <a:t> </a:t>
            </a:r>
            <a:r>
              <a:rPr lang="it-IT" sz="1050" b="1" dirty="0">
                <a:solidFill>
                  <a:srgbClr val="000000"/>
                </a:solidFill>
                <a:latin typeface="Helvetica-Condensed"/>
              </a:rPr>
              <a:t>Genet 17(5): e1009021. </a:t>
            </a:r>
            <a:r>
              <a:rPr lang="it-IT" sz="1050" b="1" dirty="0">
                <a:solidFill>
                  <a:srgbClr val="2C5CFB"/>
                </a:solidFill>
                <a:latin typeface="Helvetica-Condensed"/>
              </a:rPr>
              <a:t>https://doi.org/10.1371/</a:t>
            </a:r>
            <a:r>
              <a:rPr lang="en-US" sz="1050" b="1" dirty="0">
                <a:solidFill>
                  <a:srgbClr val="2C5CFB"/>
                </a:solidFill>
                <a:latin typeface="Helvetica-Condensed"/>
              </a:rPr>
              <a:t>journal.pgen.1009021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58994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1506</TotalTime>
  <Words>321</Words>
  <Application>Microsoft Office PowerPoint</Application>
  <PresentationFormat>On-screen Show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PRS Method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 Oliveira</dc:creator>
  <cp:lastModifiedBy>Clement Zai</cp:lastModifiedBy>
  <cp:revision>24</cp:revision>
  <dcterms:created xsi:type="dcterms:W3CDTF">2021-05-25T02:48:18Z</dcterms:created>
  <dcterms:modified xsi:type="dcterms:W3CDTF">2021-11-17T19:08:58Z</dcterms:modified>
</cp:coreProperties>
</file>