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77" autoAdjust="0"/>
    <p:restoredTop sz="93195" autoAdjust="0"/>
  </p:normalViewPr>
  <p:slideViewPr>
    <p:cSldViewPr snapToGrid="0" snapToObjects="1">
      <p:cViewPr varScale="1">
        <p:scale>
          <a:sx n="83" d="100"/>
          <a:sy n="83" d="100"/>
        </p:scale>
        <p:origin x="-12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kcniconfluence.camh.ca/display/GEN/Tutorial+for+Polygenic+Risk+Scor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3685"/>
            <a:ext cx="6858000" cy="4389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0872" y="4652254"/>
            <a:ext cx="393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Hands-on tutorial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3898" y="5375051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Vanessa Gonçalves</a:t>
            </a:r>
          </a:p>
          <a:p>
            <a:r>
              <a:rPr lang="en-US" dirty="0" smtClean="0"/>
              <a:t>Clement </a:t>
            </a:r>
            <a:r>
              <a:rPr lang="en-US" dirty="0" err="1" smtClean="0"/>
              <a:t>Zai</a:t>
            </a:r>
            <a:endParaRPr lang="en-US" dirty="0" smtClean="0"/>
          </a:p>
          <a:p>
            <a:r>
              <a:rPr lang="en-US" dirty="0" err="1" smtClean="0"/>
              <a:t>Arun</a:t>
            </a:r>
            <a:r>
              <a:rPr lang="en-US" dirty="0" smtClean="0"/>
              <a:t> </a:t>
            </a:r>
            <a:r>
              <a:rPr lang="en-US" dirty="0" err="1" smtClean="0"/>
              <a:t>Tiwari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2547" y="5375051"/>
            <a:ext cx="1849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Delnaz</a:t>
            </a:r>
            <a:r>
              <a:rPr lang="en-US" dirty="0" smtClean="0"/>
              <a:t> </a:t>
            </a:r>
            <a:r>
              <a:rPr lang="en-US" dirty="0" err="1" smtClean="0"/>
              <a:t>Roshandel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Wei Deng</a:t>
            </a:r>
          </a:p>
          <a:p>
            <a:r>
              <a:rPr lang="en-US" dirty="0" err="1" smtClean="0"/>
              <a:t>Yanyan</a:t>
            </a:r>
            <a:r>
              <a:rPr lang="en-US" dirty="0" smtClean="0"/>
              <a:t> Zhao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1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0452" y="648184"/>
            <a:ext cx="4834013" cy="5776545"/>
            <a:chOff x="2280452" y="648184"/>
            <a:chExt cx="4834013" cy="5776545"/>
          </a:xfrm>
        </p:grpSpPr>
        <p:sp>
          <p:nvSpPr>
            <p:cNvPr id="26" name="Rounded Rectangle 25"/>
            <p:cNvSpPr/>
            <p:nvPr/>
          </p:nvSpPr>
          <p:spPr>
            <a:xfrm>
              <a:off x="5081507" y="659316"/>
              <a:ext cx="1405427" cy="4565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814823" y="648184"/>
              <a:ext cx="1196400" cy="48386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80452" y="5469618"/>
              <a:ext cx="4834013" cy="95511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80452" y="3754647"/>
              <a:ext cx="4834013" cy="13936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80452" y="1297818"/>
              <a:ext cx="4834013" cy="208546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07828" y="690061"/>
              <a:ext cx="12482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Base Data</a:t>
              </a:r>
              <a:endParaRPr lang="en-US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81507" y="690061"/>
              <a:ext cx="14308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Target Data</a:t>
              </a:r>
              <a:endParaRPr lang="en-US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44320" y="1297818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QC</a:t>
              </a:r>
              <a:endParaRPr lang="en-US" sz="2400" b="1" u="sng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8950" y="1638194"/>
              <a:ext cx="16081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Summary Stats</a:t>
              </a:r>
            </a:p>
            <a:p>
              <a:pPr algn="ctr"/>
              <a:r>
                <a:rPr lang="en-US" i="1" dirty="0" smtClean="0"/>
                <a:t>h</a:t>
              </a:r>
              <a:r>
                <a:rPr lang="en-US" baseline="30000" dirty="0" smtClean="0"/>
                <a:t>2</a:t>
              </a:r>
              <a:r>
                <a:rPr lang="en-US" dirty="0" smtClean="0"/>
                <a:t>snp &gt; 0.05</a:t>
              </a:r>
            </a:p>
            <a:p>
              <a:pPr algn="ctr"/>
              <a:r>
                <a:rPr lang="en-US" dirty="0" smtClean="0"/>
                <a:t>Effect allele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4500" y="1614752"/>
              <a:ext cx="2579440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Standard GWAS</a:t>
              </a:r>
            </a:p>
            <a:p>
              <a:pPr algn="ctr"/>
              <a:r>
                <a:rPr lang="en-US" i="1" dirty="0" smtClean="0"/>
                <a:t>Alleles/Strand QC</a:t>
              </a:r>
              <a:endParaRPr lang="en-US" dirty="0" smtClean="0"/>
            </a:p>
            <a:p>
              <a:pPr algn="ctr"/>
              <a:r>
                <a:rPr lang="en-US" dirty="0" smtClean="0"/>
                <a:t>Mismatch Sex info</a:t>
              </a:r>
            </a:p>
            <a:p>
              <a:pPr algn="ctr"/>
              <a:r>
                <a:rPr lang="en-US" dirty="0" smtClean="0"/>
                <a:t>Sample overlap w Base</a:t>
              </a:r>
            </a:p>
            <a:p>
              <a:pPr algn="ctr"/>
              <a:r>
                <a:rPr lang="en-US" dirty="0" smtClean="0"/>
                <a:t>Build and Ancestry match</a:t>
              </a:r>
            </a:p>
            <a:p>
              <a:pPr algn="ctr"/>
              <a:r>
                <a:rPr lang="en-US" dirty="0" smtClean="0"/>
                <a:t>&gt;100 individuals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9110" y="3754647"/>
              <a:ext cx="4105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PRS Calculation (C + T method)</a:t>
              </a:r>
              <a:endParaRPr lang="en-US" sz="2400" b="1" u="sng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4363" y="4097440"/>
              <a:ext cx="13905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Clumping </a:t>
              </a:r>
              <a:endParaRPr lang="en-US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77241" y="4411393"/>
              <a:ext cx="1843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Thresholding</a:t>
              </a:r>
              <a:endParaRPr lang="en-US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8285" y="4717078"/>
              <a:ext cx="2504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Generating Scores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69365" y="5565251"/>
              <a:ext cx="2651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Applications of PRS</a:t>
              </a:r>
              <a:endParaRPr lang="en-US" sz="2400" b="1" u="sng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4697459" y="3404864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382393" y="5996582"/>
              <a:ext cx="4649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Measuring association between PRS and trait(s)</a:t>
              </a:r>
              <a:endParaRPr lang="en-US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8354" y="3369079"/>
              <a:ext cx="1706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/>
                <a:t>Overlapping SNPs</a:t>
              </a:r>
              <a:endParaRPr lang="en-US" sz="1600" b="1" i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4721843" y="5148320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851399" y="8147"/>
            <a:ext cx="3648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Analytical Workflow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355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2903" y="697692"/>
            <a:ext cx="9203726" cy="5973587"/>
            <a:chOff x="122903" y="462990"/>
            <a:chExt cx="9203726" cy="5973587"/>
          </a:xfrm>
        </p:grpSpPr>
        <p:sp>
          <p:nvSpPr>
            <p:cNvPr id="5" name="TextBox 4"/>
            <p:cNvSpPr txBox="1"/>
            <p:nvPr/>
          </p:nvSpPr>
          <p:spPr>
            <a:xfrm>
              <a:off x="6989080" y="2680687"/>
              <a:ext cx="2337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omic Sans MS"/>
                  <a:cs typeface="Comic Sans MS"/>
                </a:rPr>
                <a:t>A</a:t>
              </a:r>
              <a:r>
                <a:rPr lang="en-US" sz="1400" dirty="0" smtClean="0">
                  <a:latin typeface="Comic Sans MS"/>
                  <a:cs typeface="Comic Sans MS"/>
                </a:rPr>
                <a:t>llele switches and flipped strand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A1=A V5=G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A2=C V6=T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2903" y="462990"/>
              <a:ext cx="8466346" cy="5973587"/>
              <a:chOff x="122903" y="380154"/>
              <a:chExt cx="8466346" cy="597358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03760" y="380154"/>
                <a:ext cx="11617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latin typeface="Comic Sans MS"/>
                    <a:cs typeface="Comic Sans MS"/>
                  </a:rPr>
                  <a:t>bmikg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57536" y="1037746"/>
                <a:ext cx="2924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omic Sans MS"/>
                    <a:cs typeface="Comic Sans MS"/>
                  </a:rPr>
                  <a:t>Ambiguous SNPs (A/T; C/G) out</a:t>
                </a:r>
                <a:endParaRPr lang="en-US" sz="1400" i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94179" y="1488883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bmikg1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34041" y="2280307"/>
                <a:ext cx="7755208" cy="317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47696" y="2280306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964284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599762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576615" y="2298355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22903" y="2680687"/>
                <a:ext cx="207023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Perfect allele matches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V5=A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V6=C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97648" y="2680687"/>
                <a:ext cx="225091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allele matches but flipped strand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V5=T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V6=G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71569" y="2680687"/>
                <a:ext cx="144071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 switches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V5=C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V6=A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4477" y="3966415"/>
                <a:ext cx="982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65911" y="3966415"/>
                <a:ext cx="13155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Bmikg1ab/ </a:t>
                </a:r>
                <a:r>
                  <a:rPr lang="en-US" sz="1400" b="1" dirty="0" err="1" smtClean="0">
                    <a:latin typeface="Comic Sans MS"/>
                    <a:cs typeface="Comic Sans MS"/>
                  </a:rPr>
                  <a:t>ai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18639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12467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99454" y="4588053"/>
                <a:ext cx="882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09612" y="4588053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94179" y="5830521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bmikg2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284645" y="903374"/>
                <a:ext cx="1" cy="58550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>
                <a:off x="4307750" y="1037746"/>
                <a:ext cx="418060" cy="153889"/>
              </a:xfrm>
              <a:prstGeom prst="curvedConnector3">
                <a:avLst>
                  <a:gd name="adj1" fmla="val 23869"/>
                </a:avLst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18" idx="3"/>
                <a:endCxn id="22" idx="0"/>
              </p:cNvCxnSpPr>
              <p:nvPr/>
            </p:nvCxnSpPr>
            <p:spPr>
              <a:xfrm>
                <a:off x="1666800" y="4120304"/>
                <a:ext cx="573935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19" idx="1"/>
                <a:endCxn id="22" idx="0"/>
              </p:cNvCxnSpPr>
              <p:nvPr/>
            </p:nvCxnSpPr>
            <p:spPr>
              <a:xfrm rot="10800000" flipV="1">
                <a:off x="2240735" y="4120303"/>
                <a:ext cx="325176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28"/>
              <p:cNvCxnSpPr>
                <a:stCxn id="20" idx="3"/>
                <a:endCxn id="23" idx="0"/>
              </p:cNvCxnSpPr>
              <p:nvPr/>
            </p:nvCxnSpPr>
            <p:spPr>
              <a:xfrm>
                <a:off x="6207950" y="4120304"/>
                <a:ext cx="746318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21" idx="1"/>
                <a:endCxn id="23" idx="0"/>
              </p:cNvCxnSpPr>
              <p:nvPr/>
            </p:nvCxnSpPr>
            <p:spPr>
              <a:xfrm rot="10800000" flipV="1">
                <a:off x="6954269" y="4120303"/>
                <a:ext cx="658199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30"/>
              <p:cNvCxnSpPr>
                <a:stCxn id="22" idx="3"/>
                <a:endCxn id="24" idx="0"/>
              </p:cNvCxnSpPr>
              <p:nvPr/>
            </p:nvCxnSpPr>
            <p:spPr>
              <a:xfrm>
                <a:off x="2682015" y="4741942"/>
                <a:ext cx="1602630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31"/>
              <p:cNvCxnSpPr>
                <a:stCxn id="23" idx="1"/>
                <a:endCxn id="24" idx="0"/>
              </p:cNvCxnSpPr>
              <p:nvPr/>
            </p:nvCxnSpPr>
            <p:spPr>
              <a:xfrm rot="10800000" flipV="1">
                <a:off x="4284646" y="4741941"/>
                <a:ext cx="2224967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638713" y="63939"/>
            <a:ext cx="192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Base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32047" y="63939"/>
            <a:ext cx="2301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Target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cxnSp>
        <p:nvCxnSpPr>
          <p:cNvPr id="35" name="Curved Connector 34"/>
          <p:cNvCxnSpPr>
            <a:stCxn id="33" idx="3"/>
            <a:endCxn id="7" idx="0"/>
          </p:cNvCxnSpPr>
          <p:nvPr/>
        </p:nvCxnSpPr>
        <p:spPr>
          <a:xfrm>
            <a:off x="3559657" y="325549"/>
            <a:ext cx="724989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4" idx="1"/>
            <a:endCxn id="7" idx="0"/>
          </p:cNvCxnSpPr>
          <p:nvPr/>
        </p:nvCxnSpPr>
        <p:spPr>
          <a:xfrm rot="10800000" flipV="1">
            <a:off x="4284647" y="325548"/>
            <a:ext cx="947401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4541" y="565920"/>
            <a:ext cx="8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.txt file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89740" y="53365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bim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84597" y="1113924"/>
            <a:ext cx="3137013" cy="9541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A1= Allele1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A2= Allele2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V5= Allele1 in the target sample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V6= Allele2 in the target sample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9762" y="6066129"/>
            <a:ext cx="2634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Mismatched/unresolved SNPs and ambiguous SNPs were </a:t>
            </a:r>
          </a:p>
          <a:p>
            <a:pPr algn="ctr"/>
            <a:r>
              <a:rPr lang="en-US" sz="1400" dirty="0" smtClean="0"/>
              <a:t>removed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70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979" y="2130111"/>
            <a:ext cx="77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 </a:t>
            </a:r>
            <a:r>
              <a:rPr lang="en-CA" u="sng" dirty="0">
                <a:hlinkClick r:id="rId2"/>
              </a:rPr>
              <a:t>https://kcniconfluence.camh.ca/display/GEN/Tutorial+for+Polygenic+Risk+Score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165</Words>
  <Application>Microsoft Office PowerPoint</Application>
  <PresentationFormat>On-screen Show 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 Oliveira</dc:creator>
  <cp:lastModifiedBy>Clement Zai</cp:lastModifiedBy>
  <cp:revision>14</cp:revision>
  <dcterms:created xsi:type="dcterms:W3CDTF">2021-05-25T02:48:18Z</dcterms:created>
  <dcterms:modified xsi:type="dcterms:W3CDTF">2021-11-13T14:16:37Z</dcterms:modified>
</cp:coreProperties>
</file>