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577" autoAdjust="0"/>
    <p:restoredTop sz="93195" autoAdjust="0"/>
  </p:normalViewPr>
  <p:slideViewPr>
    <p:cSldViewPr snapToGrid="0" snapToObjects="1">
      <p:cViewPr varScale="1">
        <p:scale>
          <a:sx n="81" d="100"/>
          <a:sy n="81" d="100"/>
        </p:scale>
        <p:origin x="-19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7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8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3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5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9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9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2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9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48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1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4B4E8-416E-0146-944A-48959E5D3ABF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5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kcniconfluence.camh.ca/display/GEN/Tutorial+for+Polygenic+Risk+Scor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&#10;&#10;Description automatically generat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3685"/>
            <a:ext cx="6858000" cy="43897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0872" y="4652254"/>
            <a:ext cx="39349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Hands-on tutorial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3898" y="5375051"/>
            <a:ext cx="19672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Vanessa Gonçalves</a:t>
            </a:r>
          </a:p>
          <a:p>
            <a:r>
              <a:rPr lang="en-US" dirty="0" smtClean="0"/>
              <a:t>Clement </a:t>
            </a:r>
            <a:r>
              <a:rPr lang="en-US" dirty="0" err="1" smtClean="0"/>
              <a:t>Zai</a:t>
            </a:r>
            <a:endParaRPr lang="en-US" dirty="0" smtClean="0"/>
          </a:p>
          <a:p>
            <a:r>
              <a:rPr lang="en-US" dirty="0" err="1" smtClean="0"/>
              <a:t>Arun</a:t>
            </a:r>
            <a:r>
              <a:rPr lang="en-US" dirty="0" smtClean="0"/>
              <a:t> </a:t>
            </a:r>
            <a:r>
              <a:rPr lang="en-US" dirty="0" err="1" smtClean="0"/>
              <a:t>Tiwari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22547" y="5375051"/>
            <a:ext cx="1849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Delnaz</a:t>
            </a:r>
            <a:r>
              <a:rPr lang="en-US" dirty="0" smtClean="0"/>
              <a:t> </a:t>
            </a:r>
            <a:r>
              <a:rPr lang="en-US" dirty="0" err="1" smtClean="0"/>
              <a:t>Roshandel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Wei Deng</a:t>
            </a:r>
          </a:p>
          <a:p>
            <a:r>
              <a:rPr lang="en-US" dirty="0" err="1" smtClean="0"/>
              <a:t>Yanyan</a:t>
            </a:r>
            <a:r>
              <a:rPr lang="en-US" dirty="0" smtClean="0"/>
              <a:t> Zhao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1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280452" y="808887"/>
            <a:ext cx="4834013" cy="5908450"/>
            <a:chOff x="2266797" y="549450"/>
            <a:chExt cx="4834013" cy="5908450"/>
          </a:xfrm>
        </p:grpSpPr>
        <p:sp>
          <p:nvSpPr>
            <p:cNvPr id="26" name="Rounded Rectangle 25"/>
            <p:cNvSpPr/>
            <p:nvPr/>
          </p:nvSpPr>
          <p:spPr>
            <a:xfrm>
              <a:off x="4683804" y="555327"/>
              <a:ext cx="1405427" cy="45655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837744" y="562483"/>
              <a:ext cx="1196400" cy="48386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425999" y="5502789"/>
              <a:ext cx="4674811" cy="95511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266797" y="3577506"/>
              <a:ext cx="4834013" cy="173411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266797" y="1212117"/>
              <a:ext cx="4834013" cy="186015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830750" y="577963"/>
              <a:ext cx="1248283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Base Data</a:t>
              </a:r>
              <a:endParaRPr lang="en-US" sz="20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76371" y="549450"/>
              <a:ext cx="14308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Target Data</a:t>
              </a:r>
              <a:endParaRPr lang="en-US" sz="20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30665" y="1212117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QC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25999" y="1350616"/>
              <a:ext cx="16081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Summary Stats</a:t>
              </a:r>
            </a:p>
            <a:p>
              <a:pPr algn="ctr"/>
              <a:r>
                <a:rPr lang="en-US" i="1" dirty="0" smtClean="0"/>
                <a:t>h</a:t>
              </a:r>
              <a:r>
                <a:rPr lang="en-US" baseline="30000" dirty="0" smtClean="0"/>
                <a:t>2</a:t>
              </a:r>
              <a:r>
                <a:rPr lang="en-US" dirty="0" smtClean="0"/>
                <a:t>snp &gt; 0.05</a:t>
              </a:r>
            </a:p>
            <a:p>
              <a:pPr algn="ctr"/>
              <a:r>
                <a:rPr lang="en-US" dirty="0" smtClean="0"/>
                <a:t>Effect allele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10458" y="1212117"/>
              <a:ext cx="2579440" cy="1754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Standard GWAS</a:t>
              </a:r>
            </a:p>
            <a:p>
              <a:pPr algn="ctr"/>
              <a:r>
                <a:rPr lang="en-US" i="1" dirty="0" smtClean="0"/>
                <a:t>Alleles/Strand QC</a:t>
              </a:r>
              <a:endParaRPr lang="en-US" dirty="0" smtClean="0"/>
            </a:p>
            <a:p>
              <a:pPr algn="ctr"/>
              <a:r>
                <a:rPr lang="en-US" dirty="0" smtClean="0"/>
                <a:t>Mismatch Sex info</a:t>
              </a:r>
            </a:p>
            <a:p>
              <a:pPr algn="ctr"/>
              <a:r>
                <a:rPr lang="en-US" dirty="0" smtClean="0"/>
                <a:t>Sample overlap w Base</a:t>
              </a:r>
            </a:p>
            <a:p>
              <a:pPr algn="ctr"/>
              <a:r>
                <a:rPr lang="en-US" dirty="0" smtClean="0"/>
                <a:t>Build and Ancestry match</a:t>
              </a:r>
            </a:p>
            <a:p>
              <a:pPr algn="ctr"/>
              <a:r>
                <a:rPr lang="en-US" dirty="0" smtClean="0"/>
                <a:t>&gt;100 individuals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25999" y="3577506"/>
              <a:ext cx="41059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PRS Calculation (C + T method)</a:t>
              </a:r>
              <a:endParaRPr lang="en-US" sz="2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30709" y="4039171"/>
              <a:ext cx="13905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Clumping </a:t>
              </a:r>
              <a:endParaRPr lang="en-US" sz="2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65828" y="4388478"/>
              <a:ext cx="14607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Threshold</a:t>
              </a:r>
              <a:endParaRPr lang="en-US" sz="2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14630" y="4741718"/>
              <a:ext cx="25048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Generating Scores</a:t>
              </a:r>
              <a:endParaRPr lang="en-US" sz="2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55710" y="5598422"/>
              <a:ext cx="26515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Applications of PRS</a:t>
              </a:r>
              <a:endParaRPr lang="en-US" sz="2400" b="1" dirty="0"/>
            </a:p>
          </p:txBody>
        </p:sp>
        <p:cxnSp>
          <p:nvCxnSpPr>
            <p:cNvPr id="22" name="Straight Arrow Connector 21"/>
            <p:cNvCxnSpPr>
              <a:stCxn id="18" idx="2"/>
            </p:cNvCxnSpPr>
            <p:nvPr/>
          </p:nvCxnSpPr>
          <p:spPr>
            <a:xfrm>
              <a:off x="4683804" y="3072275"/>
              <a:ext cx="13655" cy="3140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716210" y="6029753"/>
              <a:ext cx="42032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Measuring association between PRS and trait(s)</a:t>
              </a:r>
              <a:endParaRPr lang="en-US" sz="1600" i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17851" y="3146218"/>
              <a:ext cx="17064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Overlapping SNPs</a:t>
              </a:r>
              <a:endParaRPr lang="en-US" sz="1600" i="1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851399" y="8147"/>
            <a:ext cx="36485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Analytical Workflow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3558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2903" y="697692"/>
            <a:ext cx="9203726" cy="5973587"/>
            <a:chOff x="122903" y="462990"/>
            <a:chExt cx="9203726" cy="5973587"/>
          </a:xfrm>
        </p:grpSpPr>
        <p:sp>
          <p:nvSpPr>
            <p:cNvPr id="5" name="TextBox 4"/>
            <p:cNvSpPr txBox="1"/>
            <p:nvPr/>
          </p:nvSpPr>
          <p:spPr>
            <a:xfrm>
              <a:off x="6989080" y="2680687"/>
              <a:ext cx="233754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omic Sans MS"/>
                  <a:cs typeface="Comic Sans MS"/>
                </a:rPr>
                <a:t>A</a:t>
              </a:r>
              <a:r>
                <a:rPr lang="en-US" sz="1400" dirty="0" smtClean="0">
                  <a:latin typeface="Comic Sans MS"/>
                  <a:cs typeface="Comic Sans MS"/>
                </a:rPr>
                <a:t>llele switches and flipped strand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A1=A V5=G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A2=C V6=T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22903" y="462990"/>
              <a:ext cx="8466346" cy="5973587"/>
              <a:chOff x="122903" y="380154"/>
              <a:chExt cx="8466346" cy="597358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3703760" y="380154"/>
                <a:ext cx="11617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>
                    <a:latin typeface="Comic Sans MS"/>
                    <a:cs typeface="Comic Sans MS"/>
                  </a:rPr>
                  <a:t>bmikg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657536" y="1037746"/>
                <a:ext cx="2924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Comic Sans MS"/>
                    <a:cs typeface="Comic Sans MS"/>
                  </a:rPr>
                  <a:t>Ambiguous SNPs (A/T; C/G) out</a:t>
                </a:r>
                <a:endParaRPr lang="en-US" sz="1400" i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594179" y="1488883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bmikg1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834041" y="2280307"/>
                <a:ext cx="7755208" cy="317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847696" y="2280306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2964284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5599762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8576615" y="2298355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122903" y="2680687"/>
                <a:ext cx="2070236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Perfect allele matches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V5=A 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V6=C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997648" y="2680687"/>
                <a:ext cx="225091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allele matches but flipped strand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V5=T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V6=G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071569" y="2680687"/>
                <a:ext cx="1440719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Comic Sans MS"/>
                    <a:cs typeface="Comic Sans MS"/>
                  </a:rPr>
                  <a:t>A</a:t>
                </a:r>
                <a:r>
                  <a:rPr lang="en-US" sz="1400" dirty="0" smtClean="0">
                    <a:latin typeface="Comic Sans MS"/>
                    <a:cs typeface="Comic Sans MS"/>
                  </a:rPr>
                  <a:t>llele switches 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V5=C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V6=A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84477" y="3966415"/>
                <a:ext cx="9823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565911" y="3966415"/>
                <a:ext cx="13155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Bmikg1ab/ </a:t>
                </a:r>
                <a:r>
                  <a:rPr lang="en-US" sz="1400" b="1" dirty="0" err="1" smtClean="0">
                    <a:latin typeface="Comic Sans MS"/>
                    <a:cs typeface="Comic Sans MS"/>
                  </a:rPr>
                  <a:t>ai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318639" y="3966415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612467" y="3966415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99454" y="4588053"/>
                <a:ext cx="8825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509612" y="4588053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594179" y="5830521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bmikg2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>
                <a:off x="4284645" y="903374"/>
                <a:ext cx="1" cy="58550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25"/>
              <p:cNvCxnSpPr/>
              <p:nvPr/>
            </p:nvCxnSpPr>
            <p:spPr>
              <a:xfrm>
                <a:off x="4307750" y="1037746"/>
                <a:ext cx="418060" cy="153889"/>
              </a:xfrm>
              <a:prstGeom prst="curvedConnector3">
                <a:avLst>
                  <a:gd name="adj1" fmla="val 23869"/>
                </a:avLst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urved Connector 26"/>
              <p:cNvCxnSpPr>
                <a:stCxn id="18" idx="3"/>
                <a:endCxn id="22" idx="0"/>
              </p:cNvCxnSpPr>
              <p:nvPr/>
            </p:nvCxnSpPr>
            <p:spPr>
              <a:xfrm>
                <a:off x="1666800" y="4120304"/>
                <a:ext cx="573935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urved Connector 27"/>
              <p:cNvCxnSpPr>
                <a:stCxn id="19" idx="1"/>
                <a:endCxn id="22" idx="0"/>
              </p:cNvCxnSpPr>
              <p:nvPr/>
            </p:nvCxnSpPr>
            <p:spPr>
              <a:xfrm rot="10800000" flipV="1">
                <a:off x="2240735" y="4120303"/>
                <a:ext cx="325176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urved Connector 28"/>
              <p:cNvCxnSpPr>
                <a:stCxn id="20" idx="3"/>
                <a:endCxn id="23" idx="0"/>
              </p:cNvCxnSpPr>
              <p:nvPr/>
            </p:nvCxnSpPr>
            <p:spPr>
              <a:xfrm>
                <a:off x="6207950" y="4120304"/>
                <a:ext cx="746318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urved Connector 29"/>
              <p:cNvCxnSpPr>
                <a:stCxn id="21" idx="1"/>
                <a:endCxn id="23" idx="0"/>
              </p:cNvCxnSpPr>
              <p:nvPr/>
            </p:nvCxnSpPr>
            <p:spPr>
              <a:xfrm rot="10800000" flipV="1">
                <a:off x="6954269" y="4120303"/>
                <a:ext cx="658199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urved Connector 30"/>
              <p:cNvCxnSpPr>
                <a:stCxn id="22" idx="3"/>
                <a:endCxn id="24" idx="0"/>
              </p:cNvCxnSpPr>
              <p:nvPr/>
            </p:nvCxnSpPr>
            <p:spPr>
              <a:xfrm>
                <a:off x="2682015" y="4741942"/>
                <a:ext cx="1602630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urved Connector 31"/>
              <p:cNvCxnSpPr>
                <a:stCxn id="23" idx="1"/>
                <a:endCxn id="24" idx="0"/>
              </p:cNvCxnSpPr>
              <p:nvPr/>
            </p:nvCxnSpPr>
            <p:spPr>
              <a:xfrm rot="10800000" flipV="1">
                <a:off x="4284646" y="4741941"/>
                <a:ext cx="2224967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TextBox 32"/>
          <p:cNvSpPr txBox="1"/>
          <p:nvPr/>
        </p:nvSpPr>
        <p:spPr>
          <a:xfrm>
            <a:off x="1638713" y="63939"/>
            <a:ext cx="1920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Base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32047" y="63939"/>
            <a:ext cx="2301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Target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cxnSp>
        <p:nvCxnSpPr>
          <p:cNvPr id="35" name="Curved Connector 34"/>
          <p:cNvCxnSpPr>
            <a:stCxn id="33" idx="3"/>
            <a:endCxn id="7" idx="0"/>
          </p:cNvCxnSpPr>
          <p:nvPr/>
        </p:nvCxnSpPr>
        <p:spPr>
          <a:xfrm>
            <a:off x="3559657" y="325549"/>
            <a:ext cx="724989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34" idx="1"/>
            <a:endCxn id="7" idx="0"/>
          </p:cNvCxnSpPr>
          <p:nvPr/>
        </p:nvCxnSpPr>
        <p:spPr>
          <a:xfrm rot="10800000" flipV="1">
            <a:off x="4284647" y="325548"/>
            <a:ext cx="947401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24541" y="565920"/>
            <a:ext cx="839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.txt file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89740" y="533654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b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smtClean="0"/>
              <a:t>file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84597" y="1113924"/>
            <a:ext cx="3137013" cy="95410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A1= Allele1 in source/summary stat data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A2= Allele2 in source/summary stat data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sz="1400" dirty="0" smtClean="0">
                <a:solidFill>
                  <a:schemeClr val="bg1"/>
                </a:solidFill>
              </a:rPr>
              <a:t>V5</a:t>
            </a:r>
            <a:r>
              <a:rPr lang="en-US" sz="1400" dirty="0" smtClean="0">
                <a:solidFill>
                  <a:schemeClr val="bg1"/>
                </a:solidFill>
              </a:rPr>
              <a:t>= </a:t>
            </a:r>
            <a:r>
              <a:rPr lang="en-US" sz="1400" dirty="0" smtClean="0">
                <a:solidFill>
                  <a:schemeClr val="bg1"/>
                </a:solidFill>
              </a:rPr>
              <a:t>Allele1 </a:t>
            </a:r>
            <a:r>
              <a:rPr lang="en-US" sz="1400" dirty="0" smtClean="0">
                <a:solidFill>
                  <a:schemeClr val="bg1"/>
                </a:solidFill>
              </a:rPr>
              <a:t>in the target sample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V6= </a:t>
            </a:r>
            <a:r>
              <a:rPr lang="en-US" sz="1400" dirty="0" smtClean="0">
                <a:solidFill>
                  <a:schemeClr val="bg1"/>
                </a:solidFill>
              </a:rPr>
              <a:t>Allele2 </a:t>
            </a:r>
            <a:r>
              <a:rPr lang="en-US" sz="1400" dirty="0" smtClean="0">
                <a:solidFill>
                  <a:schemeClr val="bg1"/>
                </a:solidFill>
              </a:rPr>
              <a:t>in the target sample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99762" y="6066129"/>
            <a:ext cx="26344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Mismatched/unresolved SNPs and ambiguous SNPs were </a:t>
            </a:r>
          </a:p>
          <a:p>
            <a:pPr algn="ctr"/>
            <a:r>
              <a:rPr lang="en-US" sz="1400" dirty="0" smtClean="0"/>
              <a:t>removed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4707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2979" y="2130111"/>
            <a:ext cx="7783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 </a:t>
            </a:r>
            <a:r>
              <a:rPr lang="en-CA" u="sng" dirty="0">
                <a:hlinkClick r:id="rId2"/>
              </a:rPr>
              <a:t>https://kcniconfluence.camh.ca/display/GEN/Tutorial+for+Polygenic+Risk+Score</a:t>
            </a: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165</Words>
  <Application>Microsoft Office PowerPoint</Application>
  <PresentationFormat>On-screen Show (4:3)</PresentationFormat>
  <Paragraphs>60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 Oliveira</dc:creator>
  <cp:lastModifiedBy>Clement Zai</cp:lastModifiedBy>
  <cp:revision>13</cp:revision>
  <dcterms:created xsi:type="dcterms:W3CDTF">2021-05-25T02:48:18Z</dcterms:created>
  <dcterms:modified xsi:type="dcterms:W3CDTF">2021-11-13T14:05:25Z</dcterms:modified>
</cp:coreProperties>
</file>