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77" r:id="rId2"/>
    <p:sldId id="401" r:id="rId3"/>
    <p:sldId id="402" r:id="rId4"/>
    <p:sldId id="403" r:id="rId5"/>
    <p:sldId id="404" r:id="rId6"/>
    <p:sldId id="39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E622A-767A-4B55-ACCD-09C13AEFB31F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7D5AD-933E-4D57-84DC-1CACEC4BBD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805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1</a:t>
            </a:fld>
            <a:endParaRPr lang="en-CA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7886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BA306-C7FA-873F-96D8-A876C64A6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CFD0FC-A12C-D446-76D0-2D8818DBA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7335A6-7871-A26C-95DD-5FD91AE6D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989958-82F3-14AA-30BF-D059AB9295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2</a:t>
            </a:fld>
            <a:endParaRPr lang="en-CA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1724105-5F3C-3EC8-1138-301426958EE1}"/>
              </a:ext>
            </a:extLst>
          </p:cNvPr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981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F31B5-2ED3-5D85-8BA0-CE6FF65BC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C3F68C-BF09-B98B-3AA3-89D54BB844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484DBA-85A3-3AA3-100A-FCA0EF7AA8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83A9F-2475-256A-7298-49D2B5AC8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3</a:t>
            </a:fld>
            <a:endParaRPr lang="en-CA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4775667-C56C-0E14-88D8-D0811087308E}"/>
              </a:ext>
            </a:extLst>
          </p:cNvPr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3721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DE1DD-E834-7EFD-B159-D55BC45D6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FE22BF-56A4-599D-759D-0E7FF1CD5E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CDB722-6C0A-2449-A32E-FBE48E017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0E7E2-1C47-FD95-825A-51F426C928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4</a:t>
            </a:fld>
            <a:endParaRPr lang="en-CA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B05464-4CF7-5896-AFE5-6D5FAB229780}"/>
              </a:ext>
            </a:extLst>
          </p:cNvPr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0544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2B995-5477-02F2-44D3-E63494760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9007AC-31F9-F884-3943-B690F21A7E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692236-92B7-C92A-8426-ACD2FE6DC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C35991-9242-F7FE-262C-AFE7FF63A2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5</a:t>
            </a:fld>
            <a:endParaRPr lang="en-CA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FB1E21-8060-AD4A-2E80-1218A0B70237}"/>
              </a:ext>
            </a:extLst>
          </p:cNvPr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9193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179CE-1167-B12B-CF0E-2861813EF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0CDF29-02AD-2F4D-C1A7-F4EF2662C6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3C355-9097-E821-E925-EC69C8B6C5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Identify SNPs from source GWAS (Base Data e.g., SCZ) surpassing a p-value threshold and their effect sizes</a:t>
            </a:r>
          </a:p>
          <a:p>
            <a:r>
              <a:rPr lang="en-CA" dirty="0"/>
              <a:t>Score each participant in target GWAS data (e.g., neuroticism) by summing the risk alleles they possess for SNPs weighted by their corresponding effect sizes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E84BE-97E7-6BAD-E1C9-92575B7CC8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EDECE-A104-4256-957C-A651540B91A4}" type="slidenum">
              <a:rPr lang="en-CA" smtClean="0"/>
              <a:t>6</a:t>
            </a:fld>
            <a:endParaRPr lang="en-CA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FBE406-7DF9-50FC-12C4-2945F28D717F}"/>
              </a:ext>
            </a:extLst>
          </p:cNvPr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6CE84A-5249-46C7-B3F1-2DC83C6EFC89}" type="datetime1">
              <a:rPr lang="en-US" smtClean="0"/>
              <a:t>2/23/2025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114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30EAB-0A35-E684-42BD-E61F15AA95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B906A-0861-D005-9C96-3C4024345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0C31C-67F8-ECF5-A4BD-75BF220B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A8BCE-2CD5-5FB3-B1F9-AE0B7E44B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5CC07-0E54-0CA1-4CF7-3D24D00D4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366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96922-3D50-DC56-DB1D-C60EF2A9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BF7E1-9B80-2DC2-CEBB-B305DB64C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77656-E5F2-9B95-479F-8B254821F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15693-B2FA-80FC-3AB1-3102582C1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D1CBE-77B1-C14D-1BAB-148011B50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165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9D8F33-9DAF-960A-1E4F-E4FA5277E5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267546-CB7F-F3A8-CEDA-7DEDAC673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BDB28-F080-9240-6FA8-4C4378D9E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DFDC9-0705-FC18-C1D4-EAB1D2893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5EA03-A296-4719-A50E-D8E02097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807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BF5A7-D550-C9E2-8911-10A1B6B3F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1E8FF-C830-0F62-F8A3-BF165D3C6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CA19F-03BC-8E7A-E668-2495A5E87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46987-7CF1-72A6-B928-B1308BBB7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CB087-DB1A-51DD-0C17-DEFA4CA9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310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CB6E9-2415-35E4-7873-9F57E3A7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6F60D-CD05-1425-15C7-EA9B7B228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CAC73-A180-D9C0-B617-9101EF820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11041-6D84-D404-4D54-BFADD898F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44289-0BE4-C2C7-5C40-0C102344A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5356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541E-6E47-70BA-FC17-B9D13739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2E4C1-3557-1477-E8FF-417669DFA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3165B-0504-4D19-73A4-FFA3CAD1F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CFC7E-4F40-3119-3C88-F3B8B1BB9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F85DC-3386-7FB7-FED8-F1AB5495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F70918-10A3-B624-20B9-3A1B3D288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737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C8F51-316E-8CAB-CA3B-52F292272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A8F19-4215-C2EC-2132-500C821B9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58167-83AF-BB0E-FFBF-612FDA2EB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2432B0-A508-4E05-315B-2603D717E0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DAE38A-B8E3-FCDB-143B-E03A83C681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FD478B-848A-4FE7-E809-CE2DB8DCA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B81FD3-D6E2-F7A0-5284-A99C09AE2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CB135-E735-B33D-23A7-35F09330E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596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6503A-697C-C03D-AEA9-85C99934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A6D2C-15E2-BE2F-9E32-6BA946E28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9F4379-178F-DB5A-60F2-6F23D392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C1C1F-9057-2728-903A-1C1DC6D33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028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B6BE54-751E-D41E-41F3-78E6A8107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9BB0F6-C325-63B8-CD74-017A83A1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9BA81-EC42-14DB-0CA6-11FC12F24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680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19A44-4CF3-2ABC-0699-BD6729601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9FA08-26A0-EB2B-6F9A-CC852845C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BE888-462B-FE30-4585-71A9880DF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1A1F2D-EFD5-F525-8F67-D03209D6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F07E4-C714-FDD0-DD16-4127A10C4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48F9E-6844-B515-D3D1-F15A5C557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811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E4DF-D0DC-D09F-70D2-7007BC610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C4094-10E5-696B-3E6E-97F1AE188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597C1-96DD-1BA9-E45D-508F9C322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9E22-AE9F-8D57-C475-45DDF1180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4D4E6-5E38-27CE-059F-CFE9EA4DD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3625BC-B94B-C5CB-CA57-9422CC061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8769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334A07-8AB2-F7C3-AB0F-7D5D2981A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C89CB-11DD-9070-F46F-5815F147C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262A9-0138-0257-7BA0-8A7602329E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B3A4F-AD02-4F98-82C3-C39C743B87AE}" type="datetimeFigureOut">
              <a:rPr lang="en-CA" smtClean="0"/>
              <a:t>2025-02-23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A5147-C598-BF34-C034-02DEB666C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05A4A-4AE6-F366-497A-4ECC35C3D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DC117-F7CC-4E94-98C8-21D1C6F0B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0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1058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3276600" y="1600201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68" name="Group 7167"/>
          <p:cNvGrpSpPr/>
          <p:nvPr/>
        </p:nvGrpSpPr>
        <p:grpSpPr>
          <a:xfrm>
            <a:off x="1852012" y="1981201"/>
            <a:ext cx="914400" cy="607219"/>
            <a:chOff x="301024" y="2187390"/>
            <a:chExt cx="914400" cy="607219"/>
          </a:xfrm>
        </p:grpSpPr>
        <p:pic>
          <p:nvPicPr>
            <p:cNvPr id="12" name="Picture 11" descr="File:Group people icon.jpg - Wikimedia Commons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70C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024" y="2187390"/>
              <a:ext cx="914400" cy="60721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23036" y="2306333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cases</a:t>
              </a:r>
            </a:p>
          </p:txBody>
        </p:sp>
      </p:grpSp>
      <p:grpSp>
        <p:nvGrpSpPr>
          <p:cNvPr id="7169" name="Group 7168"/>
          <p:cNvGrpSpPr/>
          <p:nvPr/>
        </p:nvGrpSpPr>
        <p:grpSpPr>
          <a:xfrm>
            <a:off x="1828800" y="2652703"/>
            <a:ext cx="956352" cy="607219"/>
            <a:chOff x="371707" y="3146631"/>
            <a:chExt cx="956352" cy="607219"/>
          </a:xfrm>
        </p:grpSpPr>
        <p:pic>
          <p:nvPicPr>
            <p:cNvPr id="26" name="Picture 25" descr="File:Group people icon.jpg - Wikimedia Commons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83" y="3146631"/>
              <a:ext cx="914400" cy="607219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371707" y="3265574"/>
              <a:ext cx="956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controls</a:t>
              </a:r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2819402" y="2209955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889152" y="1830948"/>
            <a:ext cx="258978" cy="681682"/>
            <a:chOff x="5365152" y="2080853"/>
            <a:chExt cx="258978" cy="681682"/>
          </a:xfrm>
        </p:grpSpPr>
        <p:pic>
          <p:nvPicPr>
            <p:cNvPr id="33" name="Picture 32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29" name="Oval 28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186808" y="1830948"/>
            <a:ext cx="258978" cy="681682"/>
            <a:chOff x="5365152" y="2080853"/>
            <a:chExt cx="258978" cy="681682"/>
          </a:xfrm>
        </p:grpSpPr>
        <p:pic>
          <p:nvPicPr>
            <p:cNvPr id="46" name="Picture 45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47" name="Oval 46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484464" y="1830948"/>
            <a:ext cx="258978" cy="681682"/>
            <a:chOff x="5365152" y="2080853"/>
            <a:chExt cx="258978" cy="681682"/>
          </a:xfrm>
        </p:grpSpPr>
        <p:pic>
          <p:nvPicPr>
            <p:cNvPr id="58" name="Picture 57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59" name="Oval 58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783960" y="1828800"/>
            <a:ext cx="258978" cy="681682"/>
            <a:chOff x="5365152" y="2080853"/>
            <a:chExt cx="258978" cy="681682"/>
          </a:xfrm>
        </p:grpSpPr>
        <p:pic>
          <p:nvPicPr>
            <p:cNvPr id="70" name="Picture 69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890679" y="2502303"/>
            <a:ext cx="258978" cy="681682"/>
            <a:chOff x="5365152" y="2080853"/>
            <a:chExt cx="258978" cy="681682"/>
          </a:xfrm>
        </p:grpSpPr>
        <p:pic>
          <p:nvPicPr>
            <p:cNvPr id="94" name="Picture 93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95" name="Oval 94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7188335" y="2502303"/>
            <a:ext cx="258978" cy="681682"/>
            <a:chOff x="5365152" y="2080853"/>
            <a:chExt cx="258978" cy="681682"/>
          </a:xfrm>
        </p:grpSpPr>
        <p:pic>
          <p:nvPicPr>
            <p:cNvPr id="106" name="Picture 105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07" name="Oval 106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5429211" y="2362333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7485991" y="2502303"/>
            <a:ext cx="258978" cy="681682"/>
            <a:chOff x="5365152" y="2080853"/>
            <a:chExt cx="258978" cy="681682"/>
          </a:xfrm>
        </p:grpSpPr>
        <p:pic>
          <p:nvPicPr>
            <p:cNvPr id="118" name="Picture 117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19" name="Oval 118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7785487" y="2500155"/>
            <a:ext cx="258978" cy="681682"/>
            <a:chOff x="5365152" y="2080853"/>
            <a:chExt cx="258978" cy="681682"/>
          </a:xfrm>
        </p:grpSpPr>
        <p:pic>
          <p:nvPicPr>
            <p:cNvPr id="130" name="Picture 129" descr="File:Group people icon.jpg - Wikimedia Commons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31" name="Oval 130"/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TextBox 140"/>
          <p:cNvSpPr txBox="1"/>
          <p:nvPr/>
        </p:nvSpPr>
        <p:spPr>
          <a:xfrm>
            <a:off x="6955366" y="3170634"/>
            <a:ext cx="10102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With risk allele</a:t>
            </a:r>
          </a:p>
        </p:txBody>
      </p:sp>
      <p:sp>
        <p:nvSpPr>
          <p:cNvPr id="142" name="Oval 141"/>
          <p:cNvSpPr/>
          <p:nvPr/>
        </p:nvSpPr>
        <p:spPr>
          <a:xfrm>
            <a:off x="6924149" y="3429342"/>
            <a:ext cx="57346" cy="5734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6924149" y="3263249"/>
            <a:ext cx="57346" cy="5734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6957240" y="3327484"/>
            <a:ext cx="1196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Without risk allele</a:t>
            </a:r>
          </a:p>
        </p:txBody>
      </p:sp>
      <p:sp>
        <p:nvSpPr>
          <p:cNvPr id="148" name="Right Arrow 147"/>
          <p:cNvSpPr/>
          <p:nvPr/>
        </p:nvSpPr>
        <p:spPr>
          <a:xfrm>
            <a:off x="6508602" y="2209800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/>
          <p:cNvSpPr txBox="1"/>
          <p:nvPr/>
        </p:nvSpPr>
        <p:spPr>
          <a:xfrm>
            <a:off x="5410542" y="1653390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pic>
        <p:nvPicPr>
          <p:cNvPr id="3078" name="Picture 6" descr="ASHG 2018 Recap: Polygenic Risk Scores - ASH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196464"/>
            <a:ext cx="2023118" cy="71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" name="Right Arrow 153"/>
          <p:cNvSpPr/>
          <p:nvPr/>
        </p:nvSpPr>
        <p:spPr>
          <a:xfrm rot="5400000">
            <a:off x="8852585" y="3141125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7" name="TextBox 7176"/>
          <p:cNvSpPr txBox="1"/>
          <p:nvPr/>
        </p:nvSpPr>
        <p:spPr>
          <a:xfrm>
            <a:off x="1845878" y="1628697"/>
            <a:ext cx="94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A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978513" y="1538598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544846A-B366-6A72-F89B-23966F8289B7}"/>
              </a:ext>
            </a:extLst>
          </p:cNvPr>
          <p:cNvGrpSpPr/>
          <p:nvPr/>
        </p:nvGrpSpPr>
        <p:grpSpPr>
          <a:xfrm>
            <a:off x="7923001" y="3871597"/>
            <a:ext cx="2156357" cy="2518558"/>
            <a:chOff x="7923001" y="3871597"/>
            <a:chExt cx="2156357" cy="2518558"/>
          </a:xfrm>
        </p:grpSpPr>
        <p:pic>
          <p:nvPicPr>
            <p:cNvPr id="7175" name="Picture 717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5405" y="4437573"/>
              <a:ext cx="1761897" cy="1755800"/>
            </a:xfrm>
            <a:prstGeom prst="ellipse">
              <a:avLst/>
            </a:prstGeom>
          </p:spPr>
        </p:pic>
        <p:sp>
          <p:nvSpPr>
            <p:cNvPr id="159" name="TextBox 158"/>
            <p:cNvSpPr txBox="1"/>
            <p:nvPr/>
          </p:nvSpPr>
          <p:spPr>
            <a:xfrm>
              <a:off x="8469184" y="3890643"/>
              <a:ext cx="9444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Sample B</a:t>
              </a:r>
            </a:p>
          </p:txBody>
        </p:sp>
        <p:sp>
          <p:nvSpPr>
            <p:cNvPr id="7184" name="Rectangle 7183"/>
            <p:cNvSpPr/>
            <p:nvPr/>
          </p:nvSpPr>
          <p:spPr>
            <a:xfrm>
              <a:off x="7923001" y="3871597"/>
              <a:ext cx="2156357" cy="251855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323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B1C9D-5854-8E79-B2B1-14AA231D9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A657B-F2CC-B2EB-7C1B-6E96B6AF3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F003BB-AC4A-D476-78D0-B93E2EA0A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75BBE8-775A-95D6-312E-0D3A39C5D28A}"/>
              </a:ext>
            </a:extLst>
          </p:cNvPr>
          <p:cNvSpPr txBox="1"/>
          <p:nvPr/>
        </p:nvSpPr>
        <p:spPr>
          <a:xfrm>
            <a:off x="452074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62694FCA-CFE2-1B86-FC7B-22810A4F78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228943" y="1502514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8" name="Right Arrow 147">
            <a:extLst>
              <a:ext uri="{FF2B5EF4-FFF2-40B4-BE49-F238E27FC236}">
                <a16:creationId xmlns:a16="http://schemas.microsoft.com/office/drawing/2014/main" id="{E6D97BB4-6AC7-F8D5-C6F7-DF73279ED098}"/>
              </a:ext>
            </a:extLst>
          </p:cNvPr>
          <p:cNvSpPr/>
          <p:nvPr/>
        </p:nvSpPr>
        <p:spPr>
          <a:xfrm>
            <a:off x="2711762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>
            <a:extLst>
              <a:ext uri="{FF2B5EF4-FFF2-40B4-BE49-F238E27FC236}">
                <a16:creationId xmlns:a16="http://schemas.microsoft.com/office/drawing/2014/main" id="{BDB6CFC0-2DF1-3379-A5CF-F985A6CC9D0C}"/>
              </a:ext>
            </a:extLst>
          </p:cNvPr>
          <p:cNvSpPr txBox="1"/>
          <p:nvPr/>
        </p:nvSpPr>
        <p:spPr>
          <a:xfrm>
            <a:off x="2362200" y="1527343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sp>
        <p:nvSpPr>
          <p:cNvPr id="154" name="Right Arrow 153">
            <a:extLst>
              <a:ext uri="{FF2B5EF4-FFF2-40B4-BE49-F238E27FC236}">
                <a16:creationId xmlns:a16="http://schemas.microsoft.com/office/drawing/2014/main" id="{C4E117DB-776F-F1DD-9B7E-3C1EC37478AD}"/>
              </a:ext>
            </a:extLst>
          </p:cNvPr>
          <p:cNvSpPr/>
          <p:nvPr/>
        </p:nvSpPr>
        <p:spPr>
          <a:xfrm rot="5400000">
            <a:off x="4174075" y="3241612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174">
            <a:extLst>
              <a:ext uri="{FF2B5EF4-FFF2-40B4-BE49-F238E27FC236}">
                <a16:creationId xmlns:a16="http://schemas.microsoft.com/office/drawing/2014/main" id="{5DC7E5E6-DD00-EC64-A7B9-5455A5A08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807" y="4428383"/>
            <a:ext cx="1761897" cy="1755800"/>
          </a:xfrm>
          <a:prstGeom prst="ellipse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8C11B464-10A2-6C6E-EE1A-A5815E34A9EC}"/>
              </a:ext>
            </a:extLst>
          </p:cNvPr>
          <p:cNvSpPr txBox="1"/>
          <p:nvPr/>
        </p:nvSpPr>
        <p:spPr>
          <a:xfrm>
            <a:off x="975555" y="3912371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sp>
        <p:nvSpPr>
          <p:cNvPr id="7184" name="Rectangle 7183">
            <a:extLst>
              <a:ext uri="{FF2B5EF4-FFF2-40B4-BE49-F238E27FC236}">
                <a16:creationId xmlns:a16="http://schemas.microsoft.com/office/drawing/2014/main" id="{2DAB1ACC-76DB-A08D-32F1-B6650F1614B9}"/>
              </a:ext>
            </a:extLst>
          </p:cNvPr>
          <p:cNvSpPr/>
          <p:nvPr/>
        </p:nvSpPr>
        <p:spPr>
          <a:xfrm>
            <a:off x="228943" y="3862407"/>
            <a:ext cx="11448817" cy="25185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A274466-A3D8-C087-3B30-2DC191360AF3}"/>
              </a:ext>
            </a:extLst>
          </p:cNvPr>
          <p:cNvGraphicFramePr>
            <a:graphicFrameLocks noGrp="1"/>
          </p:cNvGraphicFramePr>
          <p:nvPr/>
        </p:nvGraphicFramePr>
        <p:xfrm>
          <a:off x="3834942" y="1625744"/>
          <a:ext cx="5766257" cy="1628276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023392">
                  <a:extLst>
                    <a:ext uri="{9D8B030D-6E8A-4147-A177-3AD203B41FA5}">
                      <a16:colId xmlns:a16="http://schemas.microsoft.com/office/drawing/2014/main" val="3193017554"/>
                    </a:ext>
                  </a:extLst>
                </a:gridCol>
                <a:gridCol w="475667">
                  <a:extLst>
                    <a:ext uri="{9D8B030D-6E8A-4147-A177-3AD203B41FA5}">
                      <a16:colId xmlns:a16="http://schemas.microsoft.com/office/drawing/2014/main" val="169090738"/>
                    </a:ext>
                  </a:extLst>
                </a:gridCol>
                <a:gridCol w="939341">
                  <a:extLst>
                    <a:ext uri="{9D8B030D-6E8A-4147-A177-3AD203B41FA5}">
                      <a16:colId xmlns:a16="http://schemas.microsoft.com/office/drawing/2014/main" val="168990197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3195858585"/>
                    </a:ext>
                  </a:extLst>
                </a:gridCol>
                <a:gridCol w="341400">
                  <a:extLst>
                    <a:ext uri="{9D8B030D-6E8A-4147-A177-3AD203B41FA5}">
                      <a16:colId xmlns:a16="http://schemas.microsoft.com/office/drawing/2014/main" val="1329394354"/>
                    </a:ext>
                  </a:extLst>
                </a:gridCol>
                <a:gridCol w="728712">
                  <a:extLst>
                    <a:ext uri="{9D8B030D-6E8A-4147-A177-3AD203B41FA5}">
                      <a16:colId xmlns:a16="http://schemas.microsoft.com/office/drawing/2014/main" val="2067691269"/>
                    </a:ext>
                  </a:extLst>
                </a:gridCol>
                <a:gridCol w="557984">
                  <a:extLst>
                    <a:ext uri="{9D8B030D-6E8A-4147-A177-3AD203B41FA5}">
                      <a16:colId xmlns:a16="http://schemas.microsoft.com/office/drawing/2014/main" val="1660955123"/>
                    </a:ext>
                  </a:extLst>
                </a:gridCol>
                <a:gridCol w="697480">
                  <a:extLst>
                    <a:ext uri="{9D8B030D-6E8A-4147-A177-3AD203B41FA5}">
                      <a16:colId xmlns:a16="http://schemas.microsoft.com/office/drawing/2014/main" val="2334927113"/>
                    </a:ext>
                  </a:extLst>
                </a:gridCol>
                <a:gridCol w="697481">
                  <a:extLst>
                    <a:ext uri="{9D8B030D-6E8A-4147-A177-3AD203B41FA5}">
                      <a16:colId xmlns:a16="http://schemas.microsoft.com/office/drawing/2014/main" val="1958891844"/>
                    </a:ext>
                  </a:extLst>
                </a:gridCol>
              </a:tblGrid>
              <a:tr h="21133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SNP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CHR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POS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A1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BETA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SE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NEFF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79410516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rs1198591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98541836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3.54E-20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8003185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rs13195636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27509493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6.55E-40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7087964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rs10883760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104419465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3.91E-11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0242980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rs12628185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39248549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57150.34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82355853"/>
                  </a:ext>
                </a:extLst>
              </a:tr>
            </a:tbl>
          </a:graphicData>
        </a:graphic>
      </p:graphicFrame>
      <p:sp>
        <p:nvSpPr>
          <p:cNvPr id="7" name="Right Arrow 147">
            <a:extLst>
              <a:ext uri="{FF2B5EF4-FFF2-40B4-BE49-F238E27FC236}">
                <a16:creationId xmlns:a16="http://schemas.microsoft.com/office/drawing/2014/main" id="{8E3B8BD5-3AB6-EE65-D1DD-C58719FDEA79}"/>
              </a:ext>
            </a:extLst>
          </p:cNvPr>
          <p:cNvSpPr/>
          <p:nvPr/>
        </p:nvSpPr>
        <p:spPr>
          <a:xfrm>
            <a:off x="9328001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525175-B760-8ED9-B17B-C05B5A2AA8B8}"/>
              </a:ext>
            </a:extLst>
          </p:cNvPr>
          <p:cNvCxnSpPr/>
          <p:nvPr/>
        </p:nvCxnSpPr>
        <p:spPr>
          <a:xfrm flipH="1">
            <a:off x="685800" y="2057400"/>
            <a:ext cx="3149142" cy="152400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7B6B9A-F6AB-13C1-2B5A-4743C5256520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1447800" y="1527343"/>
            <a:ext cx="2387142" cy="912539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AEE334-BE95-88C1-53CF-F6BB47B1C7D1}"/>
              </a:ext>
            </a:extLst>
          </p:cNvPr>
          <p:cNvCxnSpPr>
            <a:cxnSpLocks/>
          </p:cNvCxnSpPr>
          <p:nvPr/>
        </p:nvCxnSpPr>
        <p:spPr>
          <a:xfrm flipH="1" flipV="1">
            <a:off x="1981200" y="2590800"/>
            <a:ext cx="1853742" cy="191835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2ECEA2-2F28-3362-9757-C0145542F6B6}"/>
              </a:ext>
            </a:extLst>
          </p:cNvPr>
          <p:cNvCxnSpPr>
            <a:cxnSpLocks/>
          </p:cNvCxnSpPr>
          <p:nvPr/>
        </p:nvCxnSpPr>
        <p:spPr>
          <a:xfrm flipH="1" flipV="1">
            <a:off x="2971800" y="2753441"/>
            <a:ext cx="863142" cy="398846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088B0FF-89EA-98F5-B52C-8C3D15DDC31F}"/>
              </a:ext>
            </a:extLst>
          </p:cNvPr>
          <p:cNvGraphicFramePr>
            <a:graphicFrameLocks noGrp="1"/>
          </p:cNvGraphicFramePr>
          <p:nvPr/>
        </p:nvGraphicFramePr>
        <p:xfrm>
          <a:off x="273705" y="4350200"/>
          <a:ext cx="2393295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27878">
                  <a:extLst>
                    <a:ext uri="{9D8B030D-6E8A-4147-A177-3AD203B41FA5}">
                      <a16:colId xmlns:a16="http://schemas.microsoft.com/office/drawing/2014/main" val="531760834"/>
                    </a:ext>
                  </a:extLst>
                </a:gridCol>
                <a:gridCol w="518553">
                  <a:extLst>
                    <a:ext uri="{9D8B030D-6E8A-4147-A177-3AD203B41FA5}">
                      <a16:colId xmlns:a16="http://schemas.microsoft.com/office/drawing/2014/main" val="2818060906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1571219186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2263129569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337104142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ID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rs119…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rs131…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rs108…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rs126…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884050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07547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98451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3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99298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4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179280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AA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1424717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DCDEFE4F-7BB8-89F3-2474-6F7EAEE7723A}"/>
              </a:ext>
            </a:extLst>
          </p:cNvPr>
          <p:cNvGraphicFramePr>
            <a:graphicFrameLocks noGrp="1"/>
          </p:cNvGraphicFramePr>
          <p:nvPr/>
        </p:nvGraphicFramePr>
        <p:xfrm>
          <a:off x="3124200" y="4350200"/>
          <a:ext cx="2735516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19583">
                  <a:extLst>
                    <a:ext uri="{9D8B030D-6E8A-4147-A177-3AD203B41FA5}">
                      <a16:colId xmlns:a16="http://schemas.microsoft.com/office/drawing/2014/main" val="787635774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84117390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923542938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3506812776"/>
                    </a:ext>
                  </a:extLst>
                </a:gridCol>
                <a:gridCol w="578984">
                  <a:extLst>
                    <a:ext uri="{9D8B030D-6E8A-4147-A177-3AD203B41FA5}">
                      <a16:colId xmlns:a16="http://schemas.microsoft.com/office/drawing/2014/main" val="333053765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#A1_rs119…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#A1_rs131…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#A1_rs108…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#A1_rs126…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77409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84891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728118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05825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6953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94604071"/>
                  </a:ext>
                </a:extLst>
              </a:tr>
            </a:tbl>
          </a:graphicData>
        </a:graphic>
      </p:graphicFrame>
      <p:sp>
        <p:nvSpPr>
          <p:cNvPr id="27" name="Right Arrow 147">
            <a:extLst>
              <a:ext uri="{FF2B5EF4-FFF2-40B4-BE49-F238E27FC236}">
                <a16:creationId xmlns:a16="http://schemas.microsoft.com/office/drawing/2014/main" id="{FBE749A6-0051-2FC6-4719-2F43D1B6D28C}"/>
              </a:ext>
            </a:extLst>
          </p:cNvPr>
          <p:cNvSpPr/>
          <p:nvPr/>
        </p:nvSpPr>
        <p:spPr>
          <a:xfrm>
            <a:off x="5927090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ED3B509B-C637-26E3-F42E-2708D3BE9552}"/>
              </a:ext>
            </a:extLst>
          </p:cNvPr>
          <p:cNvGraphicFramePr>
            <a:graphicFrameLocks noGrp="1"/>
          </p:cNvGraphicFramePr>
          <p:nvPr/>
        </p:nvGraphicFramePr>
        <p:xfrm>
          <a:off x="6343864" y="4317776"/>
          <a:ext cx="2800136" cy="141732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45615">
                  <a:extLst>
                    <a:ext uri="{9D8B030D-6E8A-4147-A177-3AD203B41FA5}">
                      <a16:colId xmlns:a16="http://schemas.microsoft.com/office/drawing/2014/main" val="3885178151"/>
                    </a:ext>
                  </a:extLst>
                </a:gridCol>
                <a:gridCol w="509627">
                  <a:extLst>
                    <a:ext uri="{9D8B030D-6E8A-4147-A177-3AD203B41FA5}">
                      <a16:colId xmlns:a16="http://schemas.microsoft.com/office/drawing/2014/main" val="93863097"/>
                    </a:ext>
                  </a:extLst>
                </a:gridCol>
                <a:gridCol w="497094">
                  <a:extLst>
                    <a:ext uri="{9D8B030D-6E8A-4147-A177-3AD203B41FA5}">
                      <a16:colId xmlns:a16="http://schemas.microsoft.com/office/drawing/2014/main" val="1226259988"/>
                    </a:ext>
                  </a:extLst>
                </a:gridCol>
                <a:gridCol w="502385">
                  <a:extLst>
                    <a:ext uri="{9D8B030D-6E8A-4147-A177-3AD203B41FA5}">
                      <a16:colId xmlns:a16="http://schemas.microsoft.com/office/drawing/2014/main" val="3894635241"/>
                    </a:ext>
                  </a:extLst>
                </a:gridCol>
                <a:gridCol w="488215">
                  <a:extLst>
                    <a:ext uri="{9D8B030D-6E8A-4147-A177-3AD203B41FA5}">
                      <a16:colId xmlns:a16="http://schemas.microsoft.com/office/drawing/2014/main" val="123715164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42226532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SCORE_rs119…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SCORE_rs131…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SCORE_rs108…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SCORE_rs126…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PRS_4SNPs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70184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57679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46775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4358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55399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845285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FBA322C0-0B54-A3FD-07AC-8E75DC89D31B}"/>
              </a:ext>
            </a:extLst>
          </p:cNvPr>
          <p:cNvSpPr txBox="1"/>
          <p:nvPr/>
        </p:nvSpPr>
        <p:spPr>
          <a:xfrm>
            <a:off x="9670264" y="2221462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/>
              <a:t>Summary Statistics</a:t>
            </a:r>
          </a:p>
        </p:txBody>
      </p:sp>
    </p:spTree>
    <p:extLst>
      <p:ext uri="{BB962C8B-B14F-4D97-AF65-F5344CB8AC3E}">
        <p14:creationId xmlns:p14="http://schemas.microsoft.com/office/powerpoint/2010/main" val="1920624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73BC7-B9C9-1894-0C10-C66DAA14B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0462A-444F-1C4E-5B6A-07FCE16BC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17E44C-7FAD-ABDF-9C99-723371F2B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5D17D-CDC1-C54D-5F9F-A2C994726CBD}"/>
              </a:ext>
            </a:extLst>
          </p:cNvPr>
          <p:cNvSpPr txBox="1"/>
          <p:nvPr/>
        </p:nvSpPr>
        <p:spPr>
          <a:xfrm>
            <a:off x="450042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EF3BAD3D-27A0-14D7-499A-EF595723B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228943" y="1502514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8" name="Right Arrow 147">
            <a:extLst>
              <a:ext uri="{FF2B5EF4-FFF2-40B4-BE49-F238E27FC236}">
                <a16:creationId xmlns:a16="http://schemas.microsoft.com/office/drawing/2014/main" id="{61191E26-7B9D-3118-7021-F162EA352401}"/>
              </a:ext>
            </a:extLst>
          </p:cNvPr>
          <p:cNvSpPr/>
          <p:nvPr/>
        </p:nvSpPr>
        <p:spPr>
          <a:xfrm>
            <a:off x="2711762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>
            <a:extLst>
              <a:ext uri="{FF2B5EF4-FFF2-40B4-BE49-F238E27FC236}">
                <a16:creationId xmlns:a16="http://schemas.microsoft.com/office/drawing/2014/main" id="{124C8094-7F09-B253-E3A6-36F29C1E61EE}"/>
              </a:ext>
            </a:extLst>
          </p:cNvPr>
          <p:cNvSpPr txBox="1"/>
          <p:nvPr/>
        </p:nvSpPr>
        <p:spPr>
          <a:xfrm>
            <a:off x="2362200" y="1527343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sp>
        <p:nvSpPr>
          <p:cNvPr id="154" name="Right Arrow 153">
            <a:extLst>
              <a:ext uri="{FF2B5EF4-FFF2-40B4-BE49-F238E27FC236}">
                <a16:creationId xmlns:a16="http://schemas.microsoft.com/office/drawing/2014/main" id="{B92ED575-611E-4206-22EA-3AA1D6688D07}"/>
              </a:ext>
            </a:extLst>
          </p:cNvPr>
          <p:cNvSpPr/>
          <p:nvPr/>
        </p:nvSpPr>
        <p:spPr>
          <a:xfrm rot="5400000">
            <a:off x="4174075" y="3241612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174">
            <a:extLst>
              <a:ext uri="{FF2B5EF4-FFF2-40B4-BE49-F238E27FC236}">
                <a16:creationId xmlns:a16="http://schemas.microsoft.com/office/drawing/2014/main" id="{F68689ED-9F0E-5A06-1F4E-A1BA70FBE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807" y="4428383"/>
            <a:ext cx="1761897" cy="1755800"/>
          </a:xfrm>
          <a:prstGeom prst="ellipse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915F9F29-1449-7834-83AF-9AA007DD2FB1}"/>
              </a:ext>
            </a:extLst>
          </p:cNvPr>
          <p:cNvSpPr txBox="1"/>
          <p:nvPr/>
        </p:nvSpPr>
        <p:spPr>
          <a:xfrm>
            <a:off x="975555" y="3912371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sp>
        <p:nvSpPr>
          <p:cNvPr id="7184" name="Rectangle 7183">
            <a:extLst>
              <a:ext uri="{FF2B5EF4-FFF2-40B4-BE49-F238E27FC236}">
                <a16:creationId xmlns:a16="http://schemas.microsoft.com/office/drawing/2014/main" id="{326D027C-6B01-D3C1-ECC4-262F18625201}"/>
              </a:ext>
            </a:extLst>
          </p:cNvPr>
          <p:cNvSpPr/>
          <p:nvPr/>
        </p:nvSpPr>
        <p:spPr>
          <a:xfrm>
            <a:off x="228943" y="3862407"/>
            <a:ext cx="11448817" cy="25185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147">
            <a:extLst>
              <a:ext uri="{FF2B5EF4-FFF2-40B4-BE49-F238E27FC236}">
                <a16:creationId xmlns:a16="http://schemas.microsoft.com/office/drawing/2014/main" id="{158005B0-6A91-2756-961A-1A0FA13CADC5}"/>
              </a:ext>
            </a:extLst>
          </p:cNvPr>
          <p:cNvSpPr/>
          <p:nvPr/>
        </p:nvSpPr>
        <p:spPr>
          <a:xfrm>
            <a:off x="9328001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E26C1C-2A7B-8C6F-6371-E1B6948EFFB1}"/>
              </a:ext>
            </a:extLst>
          </p:cNvPr>
          <p:cNvCxnSpPr/>
          <p:nvPr/>
        </p:nvCxnSpPr>
        <p:spPr>
          <a:xfrm flipH="1">
            <a:off x="685800" y="2057400"/>
            <a:ext cx="3149142" cy="152400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57A7A3-46DA-D011-88E3-BCFB6F4D637B}"/>
              </a:ext>
            </a:extLst>
          </p:cNvPr>
          <p:cNvCxnSpPr>
            <a:cxnSpLocks/>
          </p:cNvCxnSpPr>
          <p:nvPr/>
        </p:nvCxnSpPr>
        <p:spPr>
          <a:xfrm flipH="1" flipV="1">
            <a:off x="1447800" y="1527343"/>
            <a:ext cx="2387142" cy="912539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134CCE-BB86-990C-0F98-9A31F0F299D1}"/>
              </a:ext>
            </a:extLst>
          </p:cNvPr>
          <p:cNvCxnSpPr>
            <a:cxnSpLocks/>
          </p:cNvCxnSpPr>
          <p:nvPr/>
        </p:nvCxnSpPr>
        <p:spPr>
          <a:xfrm flipH="1" flipV="1">
            <a:off x="1981200" y="2590800"/>
            <a:ext cx="1853742" cy="191835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01E703-C2F9-F41D-6B57-E265FFDA48CE}"/>
              </a:ext>
            </a:extLst>
          </p:cNvPr>
          <p:cNvCxnSpPr>
            <a:cxnSpLocks/>
          </p:cNvCxnSpPr>
          <p:nvPr/>
        </p:nvCxnSpPr>
        <p:spPr>
          <a:xfrm flipH="1" flipV="1">
            <a:off x="2971800" y="2753441"/>
            <a:ext cx="863142" cy="398846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5BC6876-8FD9-E703-9FB3-19C4AF98DA49}"/>
              </a:ext>
            </a:extLst>
          </p:cNvPr>
          <p:cNvGraphicFramePr>
            <a:graphicFrameLocks noGrp="1"/>
          </p:cNvGraphicFramePr>
          <p:nvPr/>
        </p:nvGraphicFramePr>
        <p:xfrm>
          <a:off x="273705" y="4350200"/>
          <a:ext cx="2393295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27878">
                  <a:extLst>
                    <a:ext uri="{9D8B030D-6E8A-4147-A177-3AD203B41FA5}">
                      <a16:colId xmlns:a16="http://schemas.microsoft.com/office/drawing/2014/main" val="531760834"/>
                    </a:ext>
                  </a:extLst>
                </a:gridCol>
                <a:gridCol w="518553">
                  <a:extLst>
                    <a:ext uri="{9D8B030D-6E8A-4147-A177-3AD203B41FA5}">
                      <a16:colId xmlns:a16="http://schemas.microsoft.com/office/drawing/2014/main" val="2818060906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1571219186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2263129569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337104142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ID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rs119…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rs131…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rs108…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rs126…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884050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07547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98451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3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99298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4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179280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AA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1424717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BFE8107-D17C-E103-EB5E-D286DD37F415}"/>
              </a:ext>
            </a:extLst>
          </p:cNvPr>
          <p:cNvGraphicFramePr>
            <a:graphicFrameLocks noGrp="1"/>
          </p:cNvGraphicFramePr>
          <p:nvPr/>
        </p:nvGraphicFramePr>
        <p:xfrm>
          <a:off x="3124200" y="4350200"/>
          <a:ext cx="2735516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19583">
                  <a:extLst>
                    <a:ext uri="{9D8B030D-6E8A-4147-A177-3AD203B41FA5}">
                      <a16:colId xmlns:a16="http://schemas.microsoft.com/office/drawing/2014/main" val="787635774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84117390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923542938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3506812776"/>
                    </a:ext>
                  </a:extLst>
                </a:gridCol>
                <a:gridCol w="578984">
                  <a:extLst>
                    <a:ext uri="{9D8B030D-6E8A-4147-A177-3AD203B41FA5}">
                      <a16:colId xmlns:a16="http://schemas.microsoft.com/office/drawing/2014/main" val="333053765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#A1_rs119…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#A1_rs131…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#A1_rs108…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#A1_rs126…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77409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84891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728118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05825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6953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94604071"/>
                  </a:ext>
                </a:extLst>
              </a:tr>
            </a:tbl>
          </a:graphicData>
        </a:graphic>
      </p:graphicFrame>
      <p:sp>
        <p:nvSpPr>
          <p:cNvPr id="27" name="Right Arrow 147">
            <a:extLst>
              <a:ext uri="{FF2B5EF4-FFF2-40B4-BE49-F238E27FC236}">
                <a16:creationId xmlns:a16="http://schemas.microsoft.com/office/drawing/2014/main" id="{D5C42E02-0FC6-D4EE-7F2D-D3F0380A551F}"/>
              </a:ext>
            </a:extLst>
          </p:cNvPr>
          <p:cNvSpPr/>
          <p:nvPr/>
        </p:nvSpPr>
        <p:spPr>
          <a:xfrm>
            <a:off x="5927090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A21CCA06-7E18-06C3-75A0-B58A918266C0}"/>
              </a:ext>
            </a:extLst>
          </p:cNvPr>
          <p:cNvGraphicFramePr>
            <a:graphicFrameLocks noGrp="1"/>
          </p:cNvGraphicFramePr>
          <p:nvPr/>
        </p:nvGraphicFramePr>
        <p:xfrm>
          <a:off x="6343864" y="4317776"/>
          <a:ext cx="2800136" cy="141732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45615">
                  <a:extLst>
                    <a:ext uri="{9D8B030D-6E8A-4147-A177-3AD203B41FA5}">
                      <a16:colId xmlns:a16="http://schemas.microsoft.com/office/drawing/2014/main" val="3885178151"/>
                    </a:ext>
                  </a:extLst>
                </a:gridCol>
                <a:gridCol w="509627">
                  <a:extLst>
                    <a:ext uri="{9D8B030D-6E8A-4147-A177-3AD203B41FA5}">
                      <a16:colId xmlns:a16="http://schemas.microsoft.com/office/drawing/2014/main" val="93863097"/>
                    </a:ext>
                  </a:extLst>
                </a:gridCol>
                <a:gridCol w="497094">
                  <a:extLst>
                    <a:ext uri="{9D8B030D-6E8A-4147-A177-3AD203B41FA5}">
                      <a16:colId xmlns:a16="http://schemas.microsoft.com/office/drawing/2014/main" val="1226259988"/>
                    </a:ext>
                  </a:extLst>
                </a:gridCol>
                <a:gridCol w="502385">
                  <a:extLst>
                    <a:ext uri="{9D8B030D-6E8A-4147-A177-3AD203B41FA5}">
                      <a16:colId xmlns:a16="http://schemas.microsoft.com/office/drawing/2014/main" val="3894635241"/>
                    </a:ext>
                  </a:extLst>
                </a:gridCol>
                <a:gridCol w="488215">
                  <a:extLst>
                    <a:ext uri="{9D8B030D-6E8A-4147-A177-3AD203B41FA5}">
                      <a16:colId xmlns:a16="http://schemas.microsoft.com/office/drawing/2014/main" val="123715164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42226532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SCORE_rs119…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SCORE_rs131…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SCORE_rs108…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SCORE_rs126…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PRS_4SNPs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70184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57679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46775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4358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55399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845285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413ECF21-BF74-5547-482B-9A778B852039}"/>
              </a:ext>
            </a:extLst>
          </p:cNvPr>
          <p:cNvSpPr txBox="1"/>
          <p:nvPr/>
        </p:nvSpPr>
        <p:spPr>
          <a:xfrm>
            <a:off x="9670264" y="2221462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/>
              <a:t>Summary Statistics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5300DBC-F568-2BF2-DE8E-0C6CAC2C3F15}"/>
              </a:ext>
            </a:extLst>
          </p:cNvPr>
          <p:cNvGraphicFramePr>
            <a:graphicFrameLocks noGrp="1"/>
          </p:cNvGraphicFramePr>
          <p:nvPr/>
        </p:nvGraphicFramePr>
        <p:xfrm>
          <a:off x="3834942" y="1625744"/>
          <a:ext cx="5766257" cy="1628276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023392">
                  <a:extLst>
                    <a:ext uri="{9D8B030D-6E8A-4147-A177-3AD203B41FA5}">
                      <a16:colId xmlns:a16="http://schemas.microsoft.com/office/drawing/2014/main" val="3193017554"/>
                    </a:ext>
                  </a:extLst>
                </a:gridCol>
                <a:gridCol w="475667">
                  <a:extLst>
                    <a:ext uri="{9D8B030D-6E8A-4147-A177-3AD203B41FA5}">
                      <a16:colId xmlns:a16="http://schemas.microsoft.com/office/drawing/2014/main" val="169090738"/>
                    </a:ext>
                  </a:extLst>
                </a:gridCol>
                <a:gridCol w="939341">
                  <a:extLst>
                    <a:ext uri="{9D8B030D-6E8A-4147-A177-3AD203B41FA5}">
                      <a16:colId xmlns:a16="http://schemas.microsoft.com/office/drawing/2014/main" val="168990197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3195858585"/>
                    </a:ext>
                  </a:extLst>
                </a:gridCol>
                <a:gridCol w="341400">
                  <a:extLst>
                    <a:ext uri="{9D8B030D-6E8A-4147-A177-3AD203B41FA5}">
                      <a16:colId xmlns:a16="http://schemas.microsoft.com/office/drawing/2014/main" val="1329394354"/>
                    </a:ext>
                  </a:extLst>
                </a:gridCol>
                <a:gridCol w="728712">
                  <a:extLst>
                    <a:ext uri="{9D8B030D-6E8A-4147-A177-3AD203B41FA5}">
                      <a16:colId xmlns:a16="http://schemas.microsoft.com/office/drawing/2014/main" val="2067691269"/>
                    </a:ext>
                  </a:extLst>
                </a:gridCol>
                <a:gridCol w="557984">
                  <a:extLst>
                    <a:ext uri="{9D8B030D-6E8A-4147-A177-3AD203B41FA5}">
                      <a16:colId xmlns:a16="http://schemas.microsoft.com/office/drawing/2014/main" val="1660955123"/>
                    </a:ext>
                  </a:extLst>
                </a:gridCol>
                <a:gridCol w="697480">
                  <a:extLst>
                    <a:ext uri="{9D8B030D-6E8A-4147-A177-3AD203B41FA5}">
                      <a16:colId xmlns:a16="http://schemas.microsoft.com/office/drawing/2014/main" val="2334927113"/>
                    </a:ext>
                  </a:extLst>
                </a:gridCol>
                <a:gridCol w="697481">
                  <a:extLst>
                    <a:ext uri="{9D8B030D-6E8A-4147-A177-3AD203B41FA5}">
                      <a16:colId xmlns:a16="http://schemas.microsoft.com/office/drawing/2014/main" val="1958891844"/>
                    </a:ext>
                  </a:extLst>
                </a:gridCol>
              </a:tblGrid>
              <a:tr h="21133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SNP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CHR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POS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A1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BETA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SE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NEFF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79410516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rs1198591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98541836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3.54E-20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8003185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rs13195636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27509493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6.55E-40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7087964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rs10883760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104419465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3.91E-11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0242980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rs12628185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39248549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57150.34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82355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96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073FE-D55D-4414-2183-928DF3835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4FD20-1D4F-AED3-6416-91D10E127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B420CE-11DC-D282-D811-DC46B1E4D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0D7241-4838-6F16-0449-E250A9961F40}"/>
              </a:ext>
            </a:extLst>
          </p:cNvPr>
          <p:cNvSpPr txBox="1"/>
          <p:nvPr/>
        </p:nvSpPr>
        <p:spPr>
          <a:xfrm>
            <a:off x="450042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4CF8891E-3D05-0E26-8A5A-932F544465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228943" y="1502514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8" name="Right Arrow 147">
            <a:extLst>
              <a:ext uri="{FF2B5EF4-FFF2-40B4-BE49-F238E27FC236}">
                <a16:creationId xmlns:a16="http://schemas.microsoft.com/office/drawing/2014/main" id="{2EBBCFBF-FCBC-0105-B992-0167D4B14CE2}"/>
              </a:ext>
            </a:extLst>
          </p:cNvPr>
          <p:cNvSpPr/>
          <p:nvPr/>
        </p:nvSpPr>
        <p:spPr>
          <a:xfrm>
            <a:off x="2711762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>
            <a:extLst>
              <a:ext uri="{FF2B5EF4-FFF2-40B4-BE49-F238E27FC236}">
                <a16:creationId xmlns:a16="http://schemas.microsoft.com/office/drawing/2014/main" id="{92463EFF-BB3E-2B52-8131-09C2387CA219}"/>
              </a:ext>
            </a:extLst>
          </p:cNvPr>
          <p:cNvSpPr txBox="1"/>
          <p:nvPr/>
        </p:nvSpPr>
        <p:spPr>
          <a:xfrm>
            <a:off x="2362200" y="1527343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sp>
        <p:nvSpPr>
          <p:cNvPr id="154" name="Right Arrow 153">
            <a:extLst>
              <a:ext uri="{FF2B5EF4-FFF2-40B4-BE49-F238E27FC236}">
                <a16:creationId xmlns:a16="http://schemas.microsoft.com/office/drawing/2014/main" id="{EEE752A4-2176-0354-8ED9-CEA23A251F71}"/>
              </a:ext>
            </a:extLst>
          </p:cNvPr>
          <p:cNvSpPr/>
          <p:nvPr/>
        </p:nvSpPr>
        <p:spPr>
          <a:xfrm rot="5400000">
            <a:off x="4174075" y="3241612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174">
            <a:extLst>
              <a:ext uri="{FF2B5EF4-FFF2-40B4-BE49-F238E27FC236}">
                <a16:creationId xmlns:a16="http://schemas.microsoft.com/office/drawing/2014/main" id="{D0FE1C94-9786-07F2-96C2-8A846E820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807" y="4428383"/>
            <a:ext cx="1761897" cy="1755800"/>
          </a:xfrm>
          <a:prstGeom prst="ellipse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E959B86B-A209-29E6-A9A4-0424134960EA}"/>
              </a:ext>
            </a:extLst>
          </p:cNvPr>
          <p:cNvSpPr txBox="1"/>
          <p:nvPr/>
        </p:nvSpPr>
        <p:spPr>
          <a:xfrm>
            <a:off x="975555" y="3912371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sp>
        <p:nvSpPr>
          <p:cNvPr id="7184" name="Rectangle 7183">
            <a:extLst>
              <a:ext uri="{FF2B5EF4-FFF2-40B4-BE49-F238E27FC236}">
                <a16:creationId xmlns:a16="http://schemas.microsoft.com/office/drawing/2014/main" id="{27CE8754-AB9E-4148-20C5-6765A998A024}"/>
              </a:ext>
            </a:extLst>
          </p:cNvPr>
          <p:cNvSpPr/>
          <p:nvPr/>
        </p:nvSpPr>
        <p:spPr>
          <a:xfrm>
            <a:off x="228943" y="3862407"/>
            <a:ext cx="11448817" cy="25185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147">
            <a:extLst>
              <a:ext uri="{FF2B5EF4-FFF2-40B4-BE49-F238E27FC236}">
                <a16:creationId xmlns:a16="http://schemas.microsoft.com/office/drawing/2014/main" id="{97817F18-2ADF-225C-761A-771DC40BB02D}"/>
              </a:ext>
            </a:extLst>
          </p:cNvPr>
          <p:cNvSpPr/>
          <p:nvPr/>
        </p:nvSpPr>
        <p:spPr>
          <a:xfrm>
            <a:off x="9328001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53DEC0-22A1-A26C-8BB6-2FEA2F1FB35E}"/>
              </a:ext>
            </a:extLst>
          </p:cNvPr>
          <p:cNvCxnSpPr/>
          <p:nvPr/>
        </p:nvCxnSpPr>
        <p:spPr>
          <a:xfrm flipH="1">
            <a:off x="685800" y="2057400"/>
            <a:ext cx="3149142" cy="152400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73CE7F-D563-3DAC-DCD2-DACFABFA5707}"/>
              </a:ext>
            </a:extLst>
          </p:cNvPr>
          <p:cNvCxnSpPr>
            <a:cxnSpLocks/>
          </p:cNvCxnSpPr>
          <p:nvPr/>
        </p:nvCxnSpPr>
        <p:spPr>
          <a:xfrm flipH="1" flipV="1">
            <a:off x="1447800" y="1527343"/>
            <a:ext cx="2387142" cy="912539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48BBDE-3E4D-08BD-7D41-62FFEC83D9D7}"/>
              </a:ext>
            </a:extLst>
          </p:cNvPr>
          <p:cNvCxnSpPr>
            <a:cxnSpLocks/>
          </p:cNvCxnSpPr>
          <p:nvPr/>
        </p:nvCxnSpPr>
        <p:spPr>
          <a:xfrm flipH="1" flipV="1">
            <a:off x="1981200" y="2590800"/>
            <a:ext cx="1853742" cy="191835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F8885C-6884-6D02-312D-DDD7A4B1281D}"/>
              </a:ext>
            </a:extLst>
          </p:cNvPr>
          <p:cNvCxnSpPr>
            <a:cxnSpLocks/>
          </p:cNvCxnSpPr>
          <p:nvPr/>
        </p:nvCxnSpPr>
        <p:spPr>
          <a:xfrm flipH="1" flipV="1">
            <a:off x="2971800" y="2753441"/>
            <a:ext cx="863142" cy="398846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15C91888-9DAB-E05E-585A-B840B21A702B}"/>
              </a:ext>
            </a:extLst>
          </p:cNvPr>
          <p:cNvGraphicFramePr>
            <a:graphicFrameLocks noGrp="1"/>
          </p:cNvGraphicFramePr>
          <p:nvPr/>
        </p:nvGraphicFramePr>
        <p:xfrm>
          <a:off x="273705" y="4350200"/>
          <a:ext cx="2393295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27878">
                  <a:extLst>
                    <a:ext uri="{9D8B030D-6E8A-4147-A177-3AD203B41FA5}">
                      <a16:colId xmlns:a16="http://schemas.microsoft.com/office/drawing/2014/main" val="531760834"/>
                    </a:ext>
                  </a:extLst>
                </a:gridCol>
                <a:gridCol w="518553">
                  <a:extLst>
                    <a:ext uri="{9D8B030D-6E8A-4147-A177-3AD203B41FA5}">
                      <a16:colId xmlns:a16="http://schemas.microsoft.com/office/drawing/2014/main" val="2818060906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1571219186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2263129569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337104142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ID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rs119…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rs131…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rs108…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rs126…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884050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07547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98451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3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99298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4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179280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AA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1424717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F8078D5-AE2F-67A6-E5D8-0DA6EF0888AD}"/>
              </a:ext>
            </a:extLst>
          </p:cNvPr>
          <p:cNvGraphicFramePr>
            <a:graphicFrameLocks noGrp="1"/>
          </p:cNvGraphicFramePr>
          <p:nvPr/>
        </p:nvGraphicFramePr>
        <p:xfrm>
          <a:off x="3124200" y="4350200"/>
          <a:ext cx="2735516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19583">
                  <a:extLst>
                    <a:ext uri="{9D8B030D-6E8A-4147-A177-3AD203B41FA5}">
                      <a16:colId xmlns:a16="http://schemas.microsoft.com/office/drawing/2014/main" val="787635774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84117390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923542938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3506812776"/>
                    </a:ext>
                  </a:extLst>
                </a:gridCol>
                <a:gridCol w="578984">
                  <a:extLst>
                    <a:ext uri="{9D8B030D-6E8A-4147-A177-3AD203B41FA5}">
                      <a16:colId xmlns:a16="http://schemas.microsoft.com/office/drawing/2014/main" val="333053765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#A1_rs119…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#A1_rs131…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#A1_rs108…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#A1_rs126…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77409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84891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728118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05825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6953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94604071"/>
                  </a:ext>
                </a:extLst>
              </a:tr>
            </a:tbl>
          </a:graphicData>
        </a:graphic>
      </p:graphicFrame>
      <p:sp>
        <p:nvSpPr>
          <p:cNvPr id="27" name="Right Arrow 147">
            <a:extLst>
              <a:ext uri="{FF2B5EF4-FFF2-40B4-BE49-F238E27FC236}">
                <a16:creationId xmlns:a16="http://schemas.microsoft.com/office/drawing/2014/main" id="{D6850D9A-5B80-DEB1-1151-CBF4F1F9BD56}"/>
              </a:ext>
            </a:extLst>
          </p:cNvPr>
          <p:cNvSpPr/>
          <p:nvPr/>
        </p:nvSpPr>
        <p:spPr>
          <a:xfrm>
            <a:off x="5927090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61FFB3EC-6D48-3DC2-92E1-2BBE61956BF7}"/>
              </a:ext>
            </a:extLst>
          </p:cNvPr>
          <p:cNvGraphicFramePr>
            <a:graphicFrameLocks noGrp="1"/>
          </p:cNvGraphicFramePr>
          <p:nvPr/>
        </p:nvGraphicFramePr>
        <p:xfrm>
          <a:off x="6343864" y="4317776"/>
          <a:ext cx="2800136" cy="141732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45615">
                  <a:extLst>
                    <a:ext uri="{9D8B030D-6E8A-4147-A177-3AD203B41FA5}">
                      <a16:colId xmlns:a16="http://schemas.microsoft.com/office/drawing/2014/main" val="3885178151"/>
                    </a:ext>
                  </a:extLst>
                </a:gridCol>
                <a:gridCol w="509627">
                  <a:extLst>
                    <a:ext uri="{9D8B030D-6E8A-4147-A177-3AD203B41FA5}">
                      <a16:colId xmlns:a16="http://schemas.microsoft.com/office/drawing/2014/main" val="93863097"/>
                    </a:ext>
                  </a:extLst>
                </a:gridCol>
                <a:gridCol w="497094">
                  <a:extLst>
                    <a:ext uri="{9D8B030D-6E8A-4147-A177-3AD203B41FA5}">
                      <a16:colId xmlns:a16="http://schemas.microsoft.com/office/drawing/2014/main" val="1226259988"/>
                    </a:ext>
                  </a:extLst>
                </a:gridCol>
                <a:gridCol w="502385">
                  <a:extLst>
                    <a:ext uri="{9D8B030D-6E8A-4147-A177-3AD203B41FA5}">
                      <a16:colId xmlns:a16="http://schemas.microsoft.com/office/drawing/2014/main" val="3894635241"/>
                    </a:ext>
                  </a:extLst>
                </a:gridCol>
                <a:gridCol w="488215">
                  <a:extLst>
                    <a:ext uri="{9D8B030D-6E8A-4147-A177-3AD203B41FA5}">
                      <a16:colId xmlns:a16="http://schemas.microsoft.com/office/drawing/2014/main" val="123715164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42226532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SCORE_rs119…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SCORE_rs131…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SCORE_rs108…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SCORE_rs126…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PRS_4SNPs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70184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-0.2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>
                          <a:effectLst/>
                        </a:rPr>
                        <a:t>0.1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57679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46775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4358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55399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845285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D90A66E3-F97B-E885-CE49-1FC5B3BAA7A7}"/>
              </a:ext>
            </a:extLst>
          </p:cNvPr>
          <p:cNvSpPr txBox="1"/>
          <p:nvPr/>
        </p:nvSpPr>
        <p:spPr>
          <a:xfrm>
            <a:off x="9670264" y="2221462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/>
              <a:t>Summary Statistics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AC9355-035D-2AA1-8F41-D1F815168FAF}"/>
              </a:ext>
            </a:extLst>
          </p:cNvPr>
          <p:cNvGraphicFramePr>
            <a:graphicFrameLocks noGrp="1"/>
          </p:cNvGraphicFramePr>
          <p:nvPr/>
        </p:nvGraphicFramePr>
        <p:xfrm>
          <a:off x="3834942" y="1625744"/>
          <a:ext cx="5766257" cy="1628276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023392">
                  <a:extLst>
                    <a:ext uri="{9D8B030D-6E8A-4147-A177-3AD203B41FA5}">
                      <a16:colId xmlns:a16="http://schemas.microsoft.com/office/drawing/2014/main" val="3193017554"/>
                    </a:ext>
                  </a:extLst>
                </a:gridCol>
                <a:gridCol w="475667">
                  <a:extLst>
                    <a:ext uri="{9D8B030D-6E8A-4147-A177-3AD203B41FA5}">
                      <a16:colId xmlns:a16="http://schemas.microsoft.com/office/drawing/2014/main" val="169090738"/>
                    </a:ext>
                  </a:extLst>
                </a:gridCol>
                <a:gridCol w="939341">
                  <a:extLst>
                    <a:ext uri="{9D8B030D-6E8A-4147-A177-3AD203B41FA5}">
                      <a16:colId xmlns:a16="http://schemas.microsoft.com/office/drawing/2014/main" val="168990197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3195858585"/>
                    </a:ext>
                  </a:extLst>
                </a:gridCol>
                <a:gridCol w="341400">
                  <a:extLst>
                    <a:ext uri="{9D8B030D-6E8A-4147-A177-3AD203B41FA5}">
                      <a16:colId xmlns:a16="http://schemas.microsoft.com/office/drawing/2014/main" val="1329394354"/>
                    </a:ext>
                  </a:extLst>
                </a:gridCol>
                <a:gridCol w="728712">
                  <a:extLst>
                    <a:ext uri="{9D8B030D-6E8A-4147-A177-3AD203B41FA5}">
                      <a16:colId xmlns:a16="http://schemas.microsoft.com/office/drawing/2014/main" val="2067691269"/>
                    </a:ext>
                  </a:extLst>
                </a:gridCol>
                <a:gridCol w="557984">
                  <a:extLst>
                    <a:ext uri="{9D8B030D-6E8A-4147-A177-3AD203B41FA5}">
                      <a16:colId xmlns:a16="http://schemas.microsoft.com/office/drawing/2014/main" val="1660955123"/>
                    </a:ext>
                  </a:extLst>
                </a:gridCol>
                <a:gridCol w="697480">
                  <a:extLst>
                    <a:ext uri="{9D8B030D-6E8A-4147-A177-3AD203B41FA5}">
                      <a16:colId xmlns:a16="http://schemas.microsoft.com/office/drawing/2014/main" val="2334927113"/>
                    </a:ext>
                  </a:extLst>
                </a:gridCol>
                <a:gridCol w="697481">
                  <a:extLst>
                    <a:ext uri="{9D8B030D-6E8A-4147-A177-3AD203B41FA5}">
                      <a16:colId xmlns:a16="http://schemas.microsoft.com/office/drawing/2014/main" val="1958891844"/>
                    </a:ext>
                  </a:extLst>
                </a:gridCol>
              </a:tblGrid>
              <a:tr h="21133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SNP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CHR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POS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A1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BETA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SE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NEFF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79410516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rs1198591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98541836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3.54E-20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8003185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rs13195636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27509493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6.55E-40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7087964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rs10883760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104419465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3.91E-11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0242980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rs12628185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39248549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57150.34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82355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22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42C9D-BE51-EB6F-6BFE-C8494B49B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60D43-822E-B481-36E9-B1D6CBE3C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7914D2-FBAE-BCA2-933F-07999DB3C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9E0E47-F50D-1467-D1B5-98BDC9876194}"/>
              </a:ext>
            </a:extLst>
          </p:cNvPr>
          <p:cNvSpPr txBox="1"/>
          <p:nvPr/>
        </p:nvSpPr>
        <p:spPr>
          <a:xfrm>
            <a:off x="450042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A099688-4685-5CD7-BFD2-ED8A51C3B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228943" y="1502514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8" name="Right Arrow 147">
            <a:extLst>
              <a:ext uri="{FF2B5EF4-FFF2-40B4-BE49-F238E27FC236}">
                <a16:creationId xmlns:a16="http://schemas.microsoft.com/office/drawing/2014/main" id="{D3172AD5-CC55-A9A3-81D4-0B1291E7CE65}"/>
              </a:ext>
            </a:extLst>
          </p:cNvPr>
          <p:cNvSpPr/>
          <p:nvPr/>
        </p:nvSpPr>
        <p:spPr>
          <a:xfrm>
            <a:off x="2711762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>
            <a:extLst>
              <a:ext uri="{FF2B5EF4-FFF2-40B4-BE49-F238E27FC236}">
                <a16:creationId xmlns:a16="http://schemas.microsoft.com/office/drawing/2014/main" id="{AE40E235-B1D5-9F34-C951-6E95CA814492}"/>
              </a:ext>
            </a:extLst>
          </p:cNvPr>
          <p:cNvSpPr txBox="1"/>
          <p:nvPr/>
        </p:nvSpPr>
        <p:spPr>
          <a:xfrm>
            <a:off x="2362200" y="1527343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sp>
        <p:nvSpPr>
          <p:cNvPr id="154" name="Right Arrow 153">
            <a:extLst>
              <a:ext uri="{FF2B5EF4-FFF2-40B4-BE49-F238E27FC236}">
                <a16:creationId xmlns:a16="http://schemas.microsoft.com/office/drawing/2014/main" id="{7540B2E4-06E5-0F67-38E4-360BEC16F935}"/>
              </a:ext>
            </a:extLst>
          </p:cNvPr>
          <p:cNvSpPr/>
          <p:nvPr/>
        </p:nvSpPr>
        <p:spPr>
          <a:xfrm rot="5400000">
            <a:off x="4174075" y="3241612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174">
            <a:extLst>
              <a:ext uri="{FF2B5EF4-FFF2-40B4-BE49-F238E27FC236}">
                <a16:creationId xmlns:a16="http://schemas.microsoft.com/office/drawing/2014/main" id="{E47221D8-D34C-4743-49AD-250F862D5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807" y="4428383"/>
            <a:ext cx="1761897" cy="1755800"/>
          </a:xfrm>
          <a:prstGeom prst="ellipse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FBC8E053-3BB9-6E6E-0059-8F202F84FF70}"/>
              </a:ext>
            </a:extLst>
          </p:cNvPr>
          <p:cNvSpPr txBox="1"/>
          <p:nvPr/>
        </p:nvSpPr>
        <p:spPr>
          <a:xfrm>
            <a:off x="975555" y="3912371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sp>
        <p:nvSpPr>
          <p:cNvPr id="7184" name="Rectangle 7183">
            <a:extLst>
              <a:ext uri="{FF2B5EF4-FFF2-40B4-BE49-F238E27FC236}">
                <a16:creationId xmlns:a16="http://schemas.microsoft.com/office/drawing/2014/main" id="{719258F1-20F7-17B9-53CA-5A870B678C16}"/>
              </a:ext>
            </a:extLst>
          </p:cNvPr>
          <p:cNvSpPr/>
          <p:nvPr/>
        </p:nvSpPr>
        <p:spPr>
          <a:xfrm>
            <a:off x="228943" y="3862407"/>
            <a:ext cx="11448817" cy="25185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147">
            <a:extLst>
              <a:ext uri="{FF2B5EF4-FFF2-40B4-BE49-F238E27FC236}">
                <a16:creationId xmlns:a16="http://schemas.microsoft.com/office/drawing/2014/main" id="{F6FE1649-A126-D476-3D09-7984D58CFA48}"/>
              </a:ext>
            </a:extLst>
          </p:cNvPr>
          <p:cNvSpPr/>
          <p:nvPr/>
        </p:nvSpPr>
        <p:spPr>
          <a:xfrm>
            <a:off x="9328001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9739432-95B2-46F5-4A6F-D92B3E519DAA}"/>
              </a:ext>
            </a:extLst>
          </p:cNvPr>
          <p:cNvCxnSpPr/>
          <p:nvPr/>
        </p:nvCxnSpPr>
        <p:spPr>
          <a:xfrm flipH="1">
            <a:off x="685800" y="2057400"/>
            <a:ext cx="3149142" cy="152400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AEFC0D9-A0BF-FD08-51DC-89985F1EB026}"/>
              </a:ext>
            </a:extLst>
          </p:cNvPr>
          <p:cNvCxnSpPr>
            <a:cxnSpLocks/>
          </p:cNvCxnSpPr>
          <p:nvPr/>
        </p:nvCxnSpPr>
        <p:spPr>
          <a:xfrm flipH="1" flipV="1">
            <a:off x="1447800" y="1527343"/>
            <a:ext cx="2387142" cy="912539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44518C7-431E-DC1F-0BD2-84522B867305}"/>
              </a:ext>
            </a:extLst>
          </p:cNvPr>
          <p:cNvCxnSpPr>
            <a:cxnSpLocks/>
          </p:cNvCxnSpPr>
          <p:nvPr/>
        </p:nvCxnSpPr>
        <p:spPr>
          <a:xfrm flipH="1" flipV="1">
            <a:off x="1981200" y="2590800"/>
            <a:ext cx="1853742" cy="191835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DB7702-472A-93A6-F384-B02D74D90A03}"/>
              </a:ext>
            </a:extLst>
          </p:cNvPr>
          <p:cNvCxnSpPr>
            <a:cxnSpLocks/>
          </p:cNvCxnSpPr>
          <p:nvPr/>
        </p:nvCxnSpPr>
        <p:spPr>
          <a:xfrm flipH="1" flipV="1">
            <a:off x="2971800" y="2753441"/>
            <a:ext cx="863142" cy="398846"/>
          </a:xfrm>
          <a:prstGeom prst="straightConnector1">
            <a:avLst/>
          </a:prstGeom>
          <a:ln w="12700">
            <a:solidFill>
              <a:srgbClr val="00808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E8BDFF38-040D-4FDE-4D90-6C6B0F274B32}"/>
              </a:ext>
            </a:extLst>
          </p:cNvPr>
          <p:cNvGraphicFramePr>
            <a:graphicFrameLocks noGrp="1"/>
          </p:cNvGraphicFramePr>
          <p:nvPr/>
        </p:nvGraphicFramePr>
        <p:xfrm>
          <a:off x="273705" y="4350200"/>
          <a:ext cx="2393295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27878">
                  <a:extLst>
                    <a:ext uri="{9D8B030D-6E8A-4147-A177-3AD203B41FA5}">
                      <a16:colId xmlns:a16="http://schemas.microsoft.com/office/drawing/2014/main" val="531760834"/>
                    </a:ext>
                  </a:extLst>
                </a:gridCol>
                <a:gridCol w="518553">
                  <a:extLst>
                    <a:ext uri="{9D8B030D-6E8A-4147-A177-3AD203B41FA5}">
                      <a16:colId xmlns:a16="http://schemas.microsoft.com/office/drawing/2014/main" val="2818060906"/>
                    </a:ext>
                  </a:extLst>
                </a:gridCol>
                <a:gridCol w="526132">
                  <a:extLst>
                    <a:ext uri="{9D8B030D-6E8A-4147-A177-3AD203B41FA5}">
                      <a16:colId xmlns:a16="http://schemas.microsoft.com/office/drawing/2014/main" val="1571219186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2263129569"/>
                    </a:ext>
                  </a:extLst>
                </a:gridCol>
                <a:gridCol w="460366">
                  <a:extLst>
                    <a:ext uri="{9D8B030D-6E8A-4147-A177-3AD203B41FA5}">
                      <a16:colId xmlns:a16="http://schemas.microsoft.com/office/drawing/2014/main" val="337104142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ID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rs119…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rs131…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rs108…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rs126…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884050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1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07547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98451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3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99298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4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GG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AA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179280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GG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CC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TT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AA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1424717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18C446FC-3852-2A88-BCD5-E0B1A9C64DB7}"/>
              </a:ext>
            </a:extLst>
          </p:cNvPr>
          <p:cNvGraphicFramePr>
            <a:graphicFrameLocks noGrp="1"/>
          </p:cNvGraphicFramePr>
          <p:nvPr/>
        </p:nvGraphicFramePr>
        <p:xfrm>
          <a:off x="3124200" y="4350200"/>
          <a:ext cx="2735516" cy="15392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19583">
                  <a:extLst>
                    <a:ext uri="{9D8B030D-6E8A-4147-A177-3AD203B41FA5}">
                      <a16:colId xmlns:a16="http://schemas.microsoft.com/office/drawing/2014/main" val="787635774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84117390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1923542938"/>
                    </a:ext>
                  </a:extLst>
                </a:gridCol>
                <a:gridCol w="578983">
                  <a:extLst>
                    <a:ext uri="{9D8B030D-6E8A-4147-A177-3AD203B41FA5}">
                      <a16:colId xmlns:a16="http://schemas.microsoft.com/office/drawing/2014/main" val="3506812776"/>
                    </a:ext>
                  </a:extLst>
                </a:gridCol>
                <a:gridCol w="578984">
                  <a:extLst>
                    <a:ext uri="{9D8B030D-6E8A-4147-A177-3AD203B41FA5}">
                      <a16:colId xmlns:a16="http://schemas.microsoft.com/office/drawing/2014/main" val="333053765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#A1_rs119…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#A1_rs131…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#A1_rs108…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#A1_rs126…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77409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84891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728118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05825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6953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94604071"/>
                  </a:ext>
                </a:extLst>
              </a:tr>
            </a:tbl>
          </a:graphicData>
        </a:graphic>
      </p:graphicFrame>
      <p:sp>
        <p:nvSpPr>
          <p:cNvPr id="27" name="Right Arrow 147">
            <a:extLst>
              <a:ext uri="{FF2B5EF4-FFF2-40B4-BE49-F238E27FC236}">
                <a16:creationId xmlns:a16="http://schemas.microsoft.com/office/drawing/2014/main" id="{CE905653-AF4B-7C1A-B6ED-DD251D9E433F}"/>
              </a:ext>
            </a:extLst>
          </p:cNvPr>
          <p:cNvSpPr/>
          <p:nvPr/>
        </p:nvSpPr>
        <p:spPr>
          <a:xfrm>
            <a:off x="5927090" y="4875313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8EC90C94-924D-97FC-14AC-11E0A8CE7676}"/>
              </a:ext>
            </a:extLst>
          </p:cNvPr>
          <p:cNvGraphicFramePr>
            <a:graphicFrameLocks noGrp="1"/>
          </p:cNvGraphicFramePr>
          <p:nvPr/>
        </p:nvGraphicFramePr>
        <p:xfrm>
          <a:off x="6343864" y="4317776"/>
          <a:ext cx="2800136" cy="141732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345615">
                  <a:extLst>
                    <a:ext uri="{9D8B030D-6E8A-4147-A177-3AD203B41FA5}">
                      <a16:colId xmlns:a16="http://schemas.microsoft.com/office/drawing/2014/main" val="3885178151"/>
                    </a:ext>
                  </a:extLst>
                </a:gridCol>
                <a:gridCol w="509627">
                  <a:extLst>
                    <a:ext uri="{9D8B030D-6E8A-4147-A177-3AD203B41FA5}">
                      <a16:colId xmlns:a16="http://schemas.microsoft.com/office/drawing/2014/main" val="93863097"/>
                    </a:ext>
                  </a:extLst>
                </a:gridCol>
                <a:gridCol w="497094">
                  <a:extLst>
                    <a:ext uri="{9D8B030D-6E8A-4147-A177-3AD203B41FA5}">
                      <a16:colId xmlns:a16="http://schemas.microsoft.com/office/drawing/2014/main" val="1226259988"/>
                    </a:ext>
                  </a:extLst>
                </a:gridCol>
                <a:gridCol w="502385">
                  <a:extLst>
                    <a:ext uri="{9D8B030D-6E8A-4147-A177-3AD203B41FA5}">
                      <a16:colId xmlns:a16="http://schemas.microsoft.com/office/drawing/2014/main" val="3894635241"/>
                    </a:ext>
                  </a:extLst>
                </a:gridCol>
                <a:gridCol w="488215">
                  <a:extLst>
                    <a:ext uri="{9D8B030D-6E8A-4147-A177-3AD203B41FA5}">
                      <a16:colId xmlns:a16="http://schemas.microsoft.com/office/drawing/2014/main" val="123715164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42226532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ID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SCORE_rs119…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SCORE_rs131…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SCORE_rs108…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>
                          <a:effectLst/>
                        </a:rPr>
                        <a:t>SCORE_rs126…</a:t>
                      </a:r>
                      <a:endParaRPr lang="en-C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PRS_4SNPs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70184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-0.2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>
                          <a:effectLst/>
                        </a:rPr>
                        <a:t>0.1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57679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-0.4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>
                          <a:effectLst/>
                        </a:rPr>
                        <a:t>0.4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46775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-0.1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-0.2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>
                          <a:effectLst/>
                        </a:rPr>
                        <a:t>-0.3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4358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>
                          <a:effectLst/>
                        </a:rPr>
                        <a:t>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0.2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0.4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>
                          <a:effectLst/>
                        </a:rPr>
                        <a:t>0.6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955399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5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0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400" u="none" strike="noStrike" dirty="0">
                          <a:effectLst/>
                        </a:rPr>
                        <a:t>0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845285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ABF69C35-5673-1DDE-CD2D-A5C467ABB630}"/>
              </a:ext>
            </a:extLst>
          </p:cNvPr>
          <p:cNvSpPr txBox="1"/>
          <p:nvPr/>
        </p:nvSpPr>
        <p:spPr>
          <a:xfrm>
            <a:off x="9670264" y="2221462"/>
            <a:ext cx="211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/>
              <a:t>Summary Statistics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B88E90-81E6-4712-C12A-71144C267D3F}"/>
              </a:ext>
            </a:extLst>
          </p:cNvPr>
          <p:cNvGraphicFramePr>
            <a:graphicFrameLocks noGrp="1"/>
          </p:cNvGraphicFramePr>
          <p:nvPr/>
        </p:nvGraphicFramePr>
        <p:xfrm>
          <a:off x="3834942" y="1625744"/>
          <a:ext cx="5766257" cy="1628276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023392">
                  <a:extLst>
                    <a:ext uri="{9D8B030D-6E8A-4147-A177-3AD203B41FA5}">
                      <a16:colId xmlns:a16="http://schemas.microsoft.com/office/drawing/2014/main" val="3193017554"/>
                    </a:ext>
                  </a:extLst>
                </a:gridCol>
                <a:gridCol w="475667">
                  <a:extLst>
                    <a:ext uri="{9D8B030D-6E8A-4147-A177-3AD203B41FA5}">
                      <a16:colId xmlns:a16="http://schemas.microsoft.com/office/drawing/2014/main" val="169090738"/>
                    </a:ext>
                  </a:extLst>
                </a:gridCol>
                <a:gridCol w="939341">
                  <a:extLst>
                    <a:ext uri="{9D8B030D-6E8A-4147-A177-3AD203B41FA5}">
                      <a16:colId xmlns:a16="http://schemas.microsoft.com/office/drawing/2014/main" val="168990197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3195858585"/>
                    </a:ext>
                  </a:extLst>
                </a:gridCol>
                <a:gridCol w="341400">
                  <a:extLst>
                    <a:ext uri="{9D8B030D-6E8A-4147-A177-3AD203B41FA5}">
                      <a16:colId xmlns:a16="http://schemas.microsoft.com/office/drawing/2014/main" val="1329394354"/>
                    </a:ext>
                  </a:extLst>
                </a:gridCol>
                <a:gridCol w="728712">
                  <a:extLst>
                    <a:ext uri="{9D8B030D-6E8A-4147-A177-3AD203B41FA5}">
                      <a16:colId xmlns:a16="http://schemas.microsoft.com/office/drawing/2014/main" val="2067691269"/>
                    </a:ext>
                  </a:extLst>
                </a:gridCol>
                <a:gridCol w="557984">
                  <a:extLst>
                    <a:ext uri="{9D8B030D-6E8A-4147-A177-3AD203B41FA5}">
                      <a16:colId xmlns:a16="http://schemas.microsoft.com/office/drawing/2014/main" val="1660955123"/>
                    </a:ext>
                  </a:extLst>
                </a:gridCol>
                <a:gridCol w="697480">
                  <a:extLst>
                    <a:ext uri="{9D8B030D-6E8A-4147-A177-3AD203B41FA5}">
                      <a16:colId xmlns:a16="http://schemas.microsoft.com/office/drawing/2014/main" val="2334927113"/>
                    </a:ext>
                  </a:extLst>
                </a:gridCol>
                <a:gridCol w="697481">
                  <a:extLst>
                    <a:ext uri="{9D8B030D-6E8A-4147-A177-3AD203B41FA5}">
                      <a16:colId xmlns:a16="http://schemas.microsoft.com/office/drawing/2014/main" val="1958891844"/>
                    </a:ext>
                  </a:extLst>
                </a:gridCol>
              </a:tblGrid>
              <a:tr h="21133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SNP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CHR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effectLst/>
                        </a:rPr>
                        <a:t>POS</a:t>
                      </a:r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A1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A2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BETA</a:t>
                      </a:r>
                      <a:endParaRPr lang="en-CA" sz="14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SE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P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effectLst/>
                        </a:rPr>
                        <a:t>NEFF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79410516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rs1198591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98541836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3.54E-20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38003185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rs13195636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27509493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6.55E-40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7087964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rs10883760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104419465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3.91E-11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58749.13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0242980"/>
                  </a:ext>
                </a:extLst>
              </a:tr>
              <a:tr h="352354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rs12628185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39248549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-0.2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57150.34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82355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924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2C7A0-3580-AE3A-2B6E-0602C21AF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1D86D-CB61-7EF1-3EAB-7F8DF0296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8328"/>
            <a:ext cx="8229600" cy="1033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Polygenic Risk Scores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4F4FE0-309D-F73B-D8EC-05B5CFD57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979D6-FA05-40C2-B75A-E7C79971E10A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693141-8F50-B67F-17DC-DA61420A2087}"/>
              </a:ext>
            </a:extLst>
          </p:cNvPr>
          <p:cNvSpPr txBox="1"/>
          <p:nvPr/>
        </p:nvSpPr>
        <p:spPr>
          <a:xfrm>
            <a:off x="4500426" y="6556248"/>
            <a:ext cx="769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Trubetskoy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</a:rPr>
              <a:t>Ahanghari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</a:rPr>
              <a:t> et al, 2022; ASHG, 2018; Wikipedia; Ebrahimi et al.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3FEFE85-F2B7-AECD-D9F3-D7EA5615AF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/>
          <a:stretch/>
        </p:blipFill>
        <p:spPr bwMode="auto">
          <a:xfrm>
            <a:off x="3276600" y="1600201"/>
            <a:ext cx="3048000" cy="189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68" name="Group 7167">
            <a:extLst>
              <a:ext uri="{FF2B5EF4-FFF2-40B4-BE49-F238E27FC236}">
                <a16:creationId xmlns:a16="http://schemas.microsoft.com/office/drawing/2014/main" id="{3AEB13C1-87D0-FE3A-6474-CB709816AC6B}"/>
              </a:ext>
            </a:extLst>
          </p:cNvPr>
          <p:cNvGrpSpPr/>
          <p:nvPr/>
        </p:nvGrpSpPr>
        <p:grpSpPr>
          <a:xfrm>
            <a:off x="1852012" y="1981201"/>
            <a:ext cx="914400" cy="607219"/>
            <a:chOff x="301024" y="2187390"/>
            <a:chExt cx="914400" cy="607219"/>
          </a:xfrm>
        </p:grpSpPr>
        <p:pic>
          <p:nvPicPr>
            <p:cNvPr id="12" name="Picture 11" descr="File:Group people icon.jpg - Wikimedia Commons">
              <a:extLst>
                <a:ext uri="{FF2B5EF4-FFF2-40B4-BE49-F238E27FC236}">
                  <a16:creationId xmlns:a16="http://schemas.microsoft.com/office/drawing/2014/main" id="{704FEB11-FEC1-DF09-C4E7-12311BFAB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70C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024" y="2187390"/>
              <a:ext cx="914400" cy="60721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951CDB6-9576-21F9-EA47-33BEB2EF044F}"/>
                </a:ext>
              </a:extLst>
            </p:cNvPr>
            <p:cNvSpPr txBox="1"/>
            <p:nvPr/>
          </p:nvSpPr>
          <p:spPr>
            <a:xfrm>
              <a:off x="423036" y="2306333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cases</a:t>
              </a:r>
            </a:p>
          </p:txBody>
        </p:sp>
      </p:grpSp>
      <p:grpSp>
        <p:nvGrpSpPr>
          <p:cNvPr id="7169" name="Group 7168">
            <a:extLst>
              <a:ext uri="{FF2B5EF4-FFF2-40B4-BE49-F238E27FC236}">
                <a16:creationId xmlns:a16="http://schemas.microsoft.com/office/drawing/2014/main" id="{2D0B0E6C-DC86-0A06-D9A9-182DF4BAB45D}"/>
              </a:ext>
            </a:extLst>
          </p:cNvPr>
          <p:cNvGrpSpPr/>
          <p:nvPr/>
        </p:nvGrpSpPr>
        <p:grpSpPr>
          <a:xfrm>
            <a:off x="1828800" y="2652703"/>
            <a:ext cx="956352" cy="607219"/>
            <a:chOff x="371707" y="3146631"/>
            <a:chExt cx="956352" cy="607219"/>
          </a:xfrm>
        </p:grpSpPr>
        <p:pic>
          <p:nvPicPr>
            <p:cNvPr id="26" name="Picture 25" descr="File:Group people icon.jpg - Wikimedia Commons">
              <a:extLst>
                <a:ext uri="{FF2B5EF4-FFF2-40B4-BE49-F238E27FC236}">
                  <a16:creationId xmlns:a16="http://schemas.microsoft.com/office/drawing/2014/main" id="{A482CB62-C0B3-2E2A-D722-C70B84E38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83" y="3146631"/>
              <a:ext cx="914400" cy="607219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6C8407-5C6C-EE6E-7F1D-D0D8B3355FA6}"/>
                </a:ext>
              </a:extLst>
            </p:cNvPr>
            <p:cNvSpPr txBox="1"/>
            <p:nvPr/>
          </p:nvSpPr>
          <p:spPr>
            <a:xfrm>
              <a:off x="371707" y="3265574"/>
              <a:ext cx="956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controls</a:t>
              </a:r>
            </a:p>
          </p:txBody>
        </p:sp>
      </p:grpSp>
      <p:sp>
        <p:nvSpPr>
          <p:cNvPr id="25" name="Right Arrow 24">
            <a:extLst>
              <a:ext uri="{FF2B5EF4-FFF2-40B4-BE49-F238E27FC236}">
                <a16:creationId xmlns:a16="http://schemas.microsoft.com/office/drawing/2014/main" id="{68CF7E24-3AC9-BDAE-F4CD-D69F2D07AD59}"/>
              </a:ext>
            </a:extLst>
          </p:cNvPr>
          <p:cNvSpPr/>
          <p:nvPr/>
        </p:nvSpPr>
        <p:spPr>
          <a:xfrm>
            <a:off x="2819402" y="2209955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EEF8FF-1B74-0B6E-329C-EDDDE9008467}"/>
              </a:ext>
            </a:extLst>
          </p:cNvPr>
          <p:cNvGrpSpPr/>
          <p:nvPr/>
        </p:nvGrpSpPr>
        <p:grpSpPr>
          <a:xfrm>
            <a:off x="6889152" y="1830948"/>
            <a:ext cx="258978" cy="681682"/>
            <a:chOff x="5365152" y="2080853"/>
            <a:chExt cx="258978" cy="681682"/>
          </a:xfrm>
        </p:grpSpPr>
        <p:pic>
          <p:nvPicPr>
            <p:cNvPr id="33" name="Picture 32" descr="File:Group people icon.jpg - Wikimedia Commons">
              <a:extLst>
                <a:ext uri="{FF2B5EF4-FFF2-40B4-BE49-F238E27FC236}">
                  <a16:creationId xmlns:a16="http://schemas.microsoft.com/office/drawing/2014/main" id="{013B814C-41C3-68A3-308A-01C07B950C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86AF57A-C266-00DE-129F-1B2AA193C5FA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85D34C8-48CF-6E64-7FCF-BC1F4DF8DD1A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98F4DFB-D8CF-737B-D113-D740F4939E8D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F6749BA-D46B-4D9D-C60C-383AD0C20089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4ECE411-B74C-2ED8-F1FD-BFB1FD8F8746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8263449-9B70-C790-0FCD-0053442FBEE0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D8330F5-0E11-96B0-1AC0-58929058B23D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7271367-4F65-2750-31A0-2A89FC64F2E2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72A9673-A76F-E262-56D4-F86D0DF5E266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242DDF9-4669-AF06-E357-E1E87B3B99FE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FB55C9-A536-FDEB-E0B1-797823C799C0}"/>
              </a:ext>
            </a:extLst>
          </p:cNvPr>
          <p:cNvGrpSpPr/>
          <p:nvPr/>
        </p:nvGrpSpPr>
        <p:grpSpPr>
          <a:xfrm>
            <a:off x="7186808" y="1830948"/>
            <a:ext cx="258978" cy="681682"/>
            <a:chOff x="5365152" y="2080853"/>
            <a:chExt cx="258978" cy="681682"/>
          </a:xfrm>
        </p:grpSpPr>
        <p:pic>
          <p:nvPicPr>
            <p:cNvPr id="46" name="Picture 45" descr="File:Group people icon.jpg - Wikimedia Commons">
              <a:extLst>
                <a:ext uri="{FF2B5EF4-FFF2-40B4-BE49-F238E27FC236}">
                  <a16:creationId xmlns:a16="http://schemas.microsoft.com/office/drawing/2014/main" id="{98CF0BAC-8ECE-BC14-DE6C-8CC0794FA3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AF492D-1CE2-FBFC-222B-D5EA2233D4A3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47F044-C605-58A6-13D0-B82DDD62205A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9CA9F42-EDC4-BE02-317D-9EAC369C000B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5F4C12E-0D6D-4DFF-5F60-8CEE1EA05A1C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FDB0A69-8799-AD56-6C84-84B79DE5AD0A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1A80BE5-A9B8-3DB8-F479-DC4B7A5DAE93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77382A3-AC13-E228-CB29-5B5F62E7C1F5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33F12C5-4CC2-0A3B-637C-C5F002F3729D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F402CF3-1DEF-D71F-4187-0153B9D0B4A2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D369F0-E7AC-E331-75C7-E7C4FC23E91F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E2BA3D-0588-9343-4D92-5191DFB5AC58}"/>
              </a:ext>
            </a:extLst>
          </p:cNvPr>
          <p:cNvGrpSpPr/>
          <p:nvPr/>
        </p:nvGrpSpPr>
        <p:grpSpPr>
          <a:xfrm>
            <a:off x="7484464" y="1830948"/>
            <a:ext cx="258978" cy="681682"/>
            <a:chOff x="5365152" y="2080853"/>
            <a:chExt cx="258978" cy="681682"/>
          </a:xfrm>
        </p:grpSpPr>
        <p:pic>
          <p:nvPicPr>
            <p:cNvPr id="58" name="Picture 57" descr="File:Group people icon.jpg - Wikimedia Commons">
              <a:extLst>
                <a:ext uri="{FF2B5EF4-FFF2-40B4-BE49-F238E27FC236}">
                  <a16:creationId xmlns:a16="http://schemas.microsoft.com/office/drawing/2014/main" id="{EE748412-9393-8917-D67F-E0DDE796B6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4BDD2BC-AC5D-7238-3A3C-0662E37FC430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EE5ACAF-E83F-B1C1-9AE2-0545A3D82896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F5DD9BA-8F25-E600-F5DA-8365671FA53F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B7A8B69-BBB3-87A3-2156-258384EB19DC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9B2E46-BB94-AC96-956C-D0AB59F1A9B0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197944A-3788-7801-DAC8-3C4A7111E1BA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980E72F-AD66-5247-4F91-68818084C3ED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72BED2F2-A126-8782-9AE0-6C713EE3FAA6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8EA9993-3FE7-B8D1-0EA6-7B3A31FED631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E70FF863-BFF2-F9CD-0B9A-99C74F4CBD36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DA6CCB-4E5F-92DC-1A31-F5CF2FCB8B97}"/>
              </a:ext>
            </a:extLst>
          </p:cNvPr>
          <p:cNvGrpSpPr/>
          <p:nvPr/>
        </p:nvGrpSpPr>
        <p:grpSpPr>
          <a:xfrm>
            <a:off x="7783960" y="1828800"/>
            <a:ext cx="258978" cy="681682"/>
            <a:chOff x="5365152" y="2080853"/>
            <a:chExt cx="258978" cy="681682"/>
          </a:xfrm>
        </p:grpSpPr>
        <p:pic>
          <p:nvPicPr>
            <p:cNvPr id="70" name="Picture 69" descr="File:Group people icon.jpg - Wikimedia Commons">
              <a:extLst>
                <a:ext uri="{FF2B5EF4-FFF2-40B4-BE49-F238E27FC236}">
                  <a16:creationId xmlns:a16="http://schemas.microsoft.com/office/drawing/2014/main" id="{196EA94A-98AB-2D86-6795-5753FFED2A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7853EF9-FBA9-BCEF-5C69-67805B2A7945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E4EE1E6-513D-EA9B-D66F-929BC2D4E627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9ACB8A4-EDEE-182B-21DB-620B8A4759B0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BEA5E85-4238-F425-AFB1-FAAACD7CE109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6A81095-E5E7-84C2-8AB1-C70A23C6B1FF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28C21EA-B07B-7E43-0AFA-669BD83D2780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E36CF1E-2B38-9BE6-62B4-36A776D2EF58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BA44CDD-FCB3-9E45-B0F7-4A81618F0034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A4985702-8480-2A39-BBC8-9A876B3FA9E5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6D801D9-C20A-7538-68DE-1EBB26E58242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E7A2718-B5FD-656A-E53B-F70BFAB45135}"/>
              </a:ext>
            </a:extLst>
          </p:cNvPr>
          <p:cNvGrpSpPr/>
          <p:nvPr/>
        </p:nvGrpSpPr>
        <p:grpSpPr>
          <a:xfrm>
            <a:off x="6890679" y="2502303"/>
            <a:ext cx="258978" cy="681682"/>
            <a:chOff x="5365152" y="2080853"/>
            <a:chExt cx="258978" cy="681682"/>
          </a:xfrm>
        </p:grpSpPr>
        <p:pic>
          <p:nvPicPr>
            <p:cNvPr id="94" name="Picture 93" descr="File:Group people icon.jpg - Wikimedia Commons">
              <a:extLst>
                <a:ext uri="{FF2B5EF4-FFF2-40B4-BE49-F238E27FC236}">
                  <a16:creationId xmlns:a16="http://schemas.microsoft.com/office/drawing/2014/main" id="{0BB34F17-B13A-4732-226A-DE498781CF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C99E9C1-7E63-CF33-A5E9-81681B4806EF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F63D6323-2819-4138-14CC-CD93FB2A4397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9E8ABDB0-561C-7345-E3B6-23746EEB8DAD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087BE60-9A24-203F-9CC1-012D30FBFD3B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36A25C4-840F-0D01-747F-FD80D8904CAA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AC44317-5EFA-E3A4-3689-CFF5EC4BAA0A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786E5CB-E3BA-178B-C57D-9D15E24EE02B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201B6D34-9AB0-8A86-93FA-C24C6EEBD273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BE26069F-9CB7-6273-A11F-B294B407C373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67200EC9-4C85-675A-916A-B599187222FC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0147F74-ACB3-D923-12E4-5E04165D6405}"/>
              </a:ext>
            </a:extLst>
          </p:cNvPr>
          <p:cNvGrpSpPr/>
          <p:nvPr/>
        </p:nvGrpSpPr>
        <p:grpSpPr>
          <a:xfrm>
            <a:off x="7188335" y="2502303"/>
            <a:ext cx="258978" cy="681682"/>
            <a:chOff x="5365152" y="2080853"/>
            <a:chExt cx="258978" cy="681682"/>
          </a:xfrm>
        </p:grpSpPr>
        <p:pic>
          <p:nvPicPr>
            <p:cNvPr id="106" name="Picture 105" descr="File:Group people icon.jpg - Wikimedia Commons">
              <a:extLst>
                <a:ext uri="{FF2B5EF4-FFF2-40B4-BE49-F238E27FC236}">
                  <a16:creationId xmlns:a16="http://schemas.microsoft.com/office/drawing/2014/main" id="{B9601D20-9662-4C81-E085-58E140D8C9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DDB1E56-1B67-9884-A707-6CF7CAA203AB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703CBEB2-0037-E871-DCDA-432DDE92A9C6}"/>
                </a:ext>
              </a:extLst>
            </p:cNvPr>
            <p:cNvSpPr/>
            <p:nvPr/>
          </p:nvSpPr>
          <p:spPr>
            <a:xfrm>
              <a:off x="5429211" y="2362333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D59B61E-04E8-D2F4-A7BA-A0F2FF8FC532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70DD891-50C8-F1AB-55A5-64E003B2DA9C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4EBE117-6C14-FD1A-A3FC-71BB3A3E89B9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7D6AAC56-9295-F16C-4CD2-7CFF456A5156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5CE17E45-21F4-9D81-B05B-9A8E11F54AFA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B0B8129-0BF7-2099-6FCF-DF48D4224742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CCE08294-1A1F-1931-0E1C-4C6C9ADC6832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04BD21-9299-A458-FA8A-F4EE34E79D8B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68C2AF1-6B8B-CE1E-B742-7EB7936F019D}"/>
              </a:ext>
            </a:extLst>
          </p:cNvPr>
          <p:cNvGrpSpPr/>
          <p:nvPr/>
        </p:nvGrpSpPr>
        <p:grpSpPr>
          <a:xfrm>
            <a:off x="7485991" y="2502303"/>
            <a:ext cx="258978" cy="681682"/>
            <a:chOff x="5365152" y="2080853"/>
            <a:chExt cx="258978" cy="681682"/>
          </a:xfrm>
        </p:grpSpPr>
        <p:pic>
          <p:nvPicPr>
            <p:cNvPr id="118" name="Picture 117" descr="File:Group people icon.jpg - Wikimedia Commons">
              <a:extLst>
                <a:ext uri="{FF2B5EF4-FFF2-40B4-BE49-F238E27FC236}">
                  <a16:creationId xmlns:a16="http://schemas.microsoft.com/office/drawing/2014/main" id="{19923F05-6946-8EC0-A128-CB8C6E3EED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3F1C5DB-2C49-2878-4791-C8314A73CAD4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BEBE4FEE-0FC1-B64B-50D3-3518C540BA72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88ADF598-D5D1-59C3-10F0-947ACEDCFB4E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11BF1D70-C5A6-A082-61AA-1C34DEC9995A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806CD69B-6DE7-C695-D4E8-4D9B731A6934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B701B04-7DBF-C344-27C8-996BC813AAB5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29BC344-9453-FFCD-1D11-A7B38DBE9C45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DC8F9D1-292D-084A-69D2-D44C4CEE3425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7A815A6D-3DCB-ACF0-5187-71422FF3111D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94ABB6D0-B737-2291-2305-FC5D624924FD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FEDAB48-80F5-7456-4B9D-3B9A2EFD72BD}"/>
              </a:ext>
            </a:extLst>
          </p:cNvPr>
          <p:cNvGrpSpPr/>
          <p:nvPr/>
        </p:nvGrpSpPr>
        <p:grpSpPr>
          <a:xfrm>
            <a:off x="7785487" y="2500155"/>
            <a:ext cx="258978" cy="681682"/>
            <a:chOff x="5365152" y="2080853"/>
            <a:chExt cx="258978" cy="681682"/>
          </a:xfrm>
        </p:grpSpPr>
        <p:pic>
          <p:nvPicPr>
            <p:cNvPr id="130" name="Picture 129" descr="File:Group people icon.jpg - Wikimedia Commons">
              <a:extLst>
                <a:ext uri="{FF2B5EF4-FFF2-40B4-BE49-F238E27FC236}">
                  <a16:creationId xmlns:a16="http://schemas.microsoft.com/office/drawing/2014/main" id="{A3EEE343-E34F-8B59-B50D-2B28B2F2F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bg1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3" r="37750"/>
            <a:stretch/>
          </p:blipFill>
          <p:spPr>
            <a:xfrm>
              <a:off x="5365152" y="2080853"/>
              <a:ext cx="258978" cy="681682"/>
            </a:xfrm>
            <a:prstGeom prst="rect">
              <a:avLst/>
            </a:prstGeom>
          </p:spPr>
        </p:pic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9422361F-A8EC-808A-8C04-402E765D689C}"/>
                </a:ext>
              </a:extLst>
            </p:cNvPr>
            <p:cNvSpPr/>
            <p:nvPr/>
          </p:nvSpPr>
          <p:spPr>
            <a:xfrm>
              <a:off x="5430738" y="228947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3381077F-2DDD-097A-D29E-7D511FBAE227}"/>
                </a:ext>
              </a:extLst>
            </p:cNvPr>
            <p:cNvSpPr/>
            <p:nvPr/>
          </p:nvSpPr>
          <p:spPr>
            <a:xfrm>
              <a:off x="5430738" y="23622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23768B72-841F-8E13-C022-A8D4733D6B83}"/>
                </a:ext>
              </a:extLst>
            </p:cNvPr>
            <p:cNvSpPr/>
            <p:nvPr/>
          </p:nvSpPr>
          <p:spPr>
            <a:xfrm>
              <a:off x="5430738" y="24384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C3B352D-C661-1D84-30A0-0FA84AA6F943}"/>
                </a:ext>
              </a:extLst>
            </p:cNvPr>
            <p:cNvSpPr/>
            <p:nvPr/>
          </p:nvSpPr>
          <p:spPr>
            <a:xfrm>
              <a:off x="5430738" y="2514600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874278D-D10E-30E4-FD25-D80010AE7A31}"/>
                </a:ext>
              </a:extLst>
            </p:cNvPr>
            <p:cNvSpPr/>
            <p:nvPr/>
          </p:nvSpPr>
          <p:spPr>
            <a:xfrm>
              <a:off x="5430738" y="259080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C3657947-FBBA-9020-B82D-CE212117E34E}"/>
                </a:ext>
              </a:extLst>
            </p:cNvPr>
            <p:cNvSpPr/>
            <p:nvPr/>
          </p:nvSpPr>
          <p:spPr>
            <a:xfrm>
              <a:off x="5505254" y="2290890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0E4B07C1-D58F-EBF0-672D-8A85EFEDE5D2}"/>
                </a:ext>
              </a:extLst>
            </p:cNvPr>
            <p:cNvSpPr/>
            <p:nvPr/>
          </p:nvSpPr>
          <p:spPr>
            <a:xfrm>
              <a:off x="5505254" y="23636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883E6D14-A534-E2D5-92AF-284838DB9A7C}"/>
                </a:ext>
              </a:extLst>
            </p:cNvPr>
            <p:cNvSpPr/>
            <p:nvPr/>
          </p:nvSpPr>
          <p:spPr>
            <a:xfrm>
              <a:off x="5505254" y="24398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B8A8F8E5-E8E0-8159-1C0C-C9115ABBE485}"/>
                </a:ext>
              </a:extLst>
            </p:cNvPr>
            <p:cNvSpPr/>
            <p:nvPr/>
          </p:nvSpPr>
          <p:spPr>
            <a:xfrm>
              <a:off x="5505254" y="2516015"/>
              <a:ext cx="57346" cy="573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377A298-7E26-CDFC-9495-457BDF0A8E16}"/>
                </a:ext>
              </a:extLst>
            </p:cNvPr>
            <p:cNvSpPr/>
            <p:nvPr/>
          </p:nvSpPr>
          <p:spPr>
            <a:xfrm>
              <a:off x="5505254" y="2592215"/>
              <a:ext cx="57346" cy="573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4016D031-C8E4-3D94-0888-E03A42108F80}"/>
              </a:ext>
            </a:extLst>
          </p:cNvPr>
          <p:cNvSpPr txBox="1"/>
          <p:nvPr/>
        </p:nvSpPr>
        <p:spPr>
          <a:xfrm>
            <a:off x="6955366" y="3170634"/>
            <a:ext cx="10102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With risk allele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8ECEB7D1-101C-70CE-7AC5-F437E2FAFAB9}"/>
              </a:ext>
            </a:extLst>
          </p:cNvPr>
          <p:cNvSpPr/>
          <p:nvPr/>
        </p:nvSpPr>
        <p:spPr>
          <a:xfrm>
            <a:off x="6924149" y="3429342"/>
            <a:ext cx="57346" cy="5734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631760C0-724B-EF25-BB03-C68A088571A0}"/>
              </a:ext>
            </a:extLst>
          </p:cNvPr>
          <p:cNvSpPr/>
          <p:nvPr/>
        </p:nvSpPr>
        <p:spPr>
          <a:xfrm>
            <a:off x="6924149" y="3263249"/>
            <a:ext cx="57346" cy="5734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E5E2AEA-69D5-BD67-EF38-B5E3ABBB48DD}"/>
              </a:ext>
            </a:extLst>
          </p:cNvPr>
          <p:cNvSpPr txBox="1"/>
          <p:nvPr/>
        </p:nvSpPr>
        <p:spPr>
          <a:xfrm>
            <a:off x="6957240" y="3327484"/>
            <a:ext cx="1196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Without risk allele</a:t>
            </a:r>
          </a:p>
        </p:txBody>
      </p:sp>
      <p:sp>
        <p:nvSpPr>
          <p:cNvPr id="148" name="Right Arrow 147">
            <a:extLst>
              <a:ext uri="{FF2B5EF4-FFF2-40B4-BE49-F238E27FC236}">
                <a16:creationId xmlns:a16="http://schemas.microsoft.com/office/drawing/2014/main" id="{24B921F2-F552-D276-F14B-13D6496372F1}"/>
              </a:ext>
            </a:extLst>
          </p:cNvPr>
          <p:cNvSpPr/>
          <p:nvPr/>
        </p:nvSpPr>
        <p:spPr>
          <a:xfrm>
            <a:off x="6508602" y="2209800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extBox 7169">
            <a:extLst>
              <a:ext uri="{FF2B5EF4-FFF2-40B4-BE49-F238E27FC236}">
                <a16:creationId xmlns:a16="http://schemas.microsoft.com/office/drawing/2014/main" id="{E50B05B1-1360-75F1-91A3-8D333EB841BF}"/>
              </a:ext>
            </a:extLst>
          </p:cNvPr>
          <p:cNvSpPr txBox="1"/>
          <p:nvPr/>
        </p:nvSpPr>
        <p:spPr>
          <a:xfrm>
            <a:off x="5410542" y="1653390"/>
            <a:ext cx="83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GWAS</a:t>
            </a:r>
          </a:p>
        </p:txBody>
      </p:sp>
      <p:pic>
        <p:nvPicPr>
          <p:cNvPr id="3078" name="Picture 6" descr="ASHG 2018 Recap: Polygenic Risk Scores - ASHG">
            <a:extLst>
              <a:ext uri="{FF2B5EF4-FFF2-40B4-BE49-F238E27FC236}">
                <a16:creationId xmlns:a16="http://schemas.microsoft.com/office/drawing/2014/main" id="{E92B8D7E-EE77-BC8F-766F-744561333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196464"/>
            <a:ext cx="2023118" cy="71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" name="Right Arrow 153">
            <a:extLst>
              <a:ext uri="{FF2B5EF4-FFF2-40B4-BE49-F238E27FC236}">
                <a16:creationId xmlns:a16="http://schemas.microsoft.com/office/drawing/2014/main" id="{A1E9ACF8-F968-8E2A-FFC3-6DA2EA827EAA}"/>
              </a:ext>
            </a:extLst>
          </p:cNvPr>
          <p:cNvSpPr/>
          <p:nvPr/>
        </p:nvSpPr>
        <p:spPr>
          <a:xfrm rot="5400000">
            <a:off x="8852585" y="3141125"/>
            <a:ext cx="349399" cy="620350"/>
          </a:xfrm>
          <a:prstGeom prst="rightArrow">
            <a:avLst>
              <a:gd name="adj1" fmla="val 50000"/>
              <a:gd name="adj2" fmla="val 57191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7" name="TextBox 7176">
            <a:extLst>
              <a:ext uri="{FF2B5EF4-FFF2-40B4-BE49-F238E27FC236}">
                <a16:creationId xmlns:a16="http://schemas.microsoft.com/office/drawing/2014/main" id="{3A6DC048-A187-7431-60A2-8014A932E8BA}"/>
              </a:ext>
            </a:extLst>
          </p:cNvPr>
          <p:cNvSpPr txBox="1"/>
          <p:nvPr/>
        </p:nvSpPr>
        <p:spPr>
          <a:xfrm>
            <a:off x="1845878" y="1628697"/>
            <a:ext cx="94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ABDC094B-5F71-6488-B851-70EF7FD55B4D}"/>
              </a:ext>
            </a:extLst>
          </p:cNvPr>
          <p:cNvSpPr txBox="1"/>
          <p:nvPr/>
        </p:nvSpPr>
        <p:spPr>
          <a:xfrm>
            <a:off x="6978513" y="1538598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B</a:t>
            </a:r>
          </a:p>
        </p:txBody>
      </p:sp>
      <p:grpSp>
        <p:nvGrpSpPr>
          <p:cNvPr id="7185" name="Group 7184">
            <a:extLst>
              <a:ext uri="{FF2B5EF4-FFF2-40B4-BE49-F238E27FC236}">
                <a16:creationId xmlns:a16="http://schemas.microsoft.com/office/drawing/2014/main" id="{F9A6FCB6-8366-6539-9558-650F80E27C61}"/>
              </a:ext>
            </a:extLst>
          </p:cNvPr>
          <p:cNvGrpSpPr/>
          <p:nvPr/>
        </p:nvGrpSpPr>
        <p:grpSpPr>
          <a:xfrm>
            <a:off x="2569841" y="3871597"/>
            <a:ext cx="7509518" cy="2518558"/>
            <a:chOff x="1066800" y="4037690"/>
            <a:chExt cx="7509518" cy="2518558"/>
          </a:xfrm>
        </p:grpSpPr>
        <p:pic>
          <p:nvPicPr>
            <p:cNvPr id="7175" name="Picture 7174">
              <a:extLst>
                <a:ext uri="{FF2B5EF4-FFF2-40B4-BE49-F238E27FC236}">
                  <a16:creationId xmlns:a16="http://schemas.microsoft.com/office/drawing/2014/main" id="{F3032875-DC88-B953-9D2D-4F0935C8C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12364" y="4603666"/>
              <a:ext cx="1761897" cy="1755800"/>
            </a:xfrm>
            <a:prstGeom prst="ellipse">
              <a:avLst/>
            </a:prstGeom>
          </p:spPr>
        </p:pic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F39B7936-E390-A8C6-EC6C-D67B5413FDB5}"/>
                </a:ext>
              </a:extLst>
            </p:cNvPr>
            <p:cNvSpPr txBox="1"/>
            <p:nvPr/>
          </p:nvSpPr>
          <p:spPr>
            <a:xfrm>
              <a:off x="6966143" y="4056736"/>
              <a:ext cx="9444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Sample B</a:t>
              </a:r>
            </a:p>
          </p:txBody>
        </p:sp>
        <p:grpSp>
          <p:nvGrpSpPr>
            <p:cNvPr id="7179" name="Group 7178">
              <a:extLst>
                <a:ext uri="{FF2B5EF4-FFF2-40B4-BE49-F238E27FC236}">
                  <a16:creationId xmlns:a16="http://schemas.microsoft.com/office/drawing/2014/main" id="{2CF06C34-377A-B159-5095-312994A8C6C2}"/>
                </a:ext>
              </a:extLst>
            </p:cNvPr>
            <p:cNvGrpSpPr/>
            <p:nvPr/>
          </p:nvGrpSpPr>
          <p:grpSpPr>
            <a:xfrm>
              <a:off x="4070091" y="4114800"/>
              <a:ext cx="2103054" cy="2388508"/>
              <a:chOff x="4233278" y="4065401"/>
              <a:chExt cx="1895961" cy="2153306"/>
            </a:xfrm>
          </p:grpSpPr>
          <p:pic>
            <p:nvPicPr>
              <p:cNvPr id="7171" name="Picture 2" descr="Polygenic score - Wikipedia">
                <a:extLst>
                  <a:ext uri="{FF2B5EF4-FFF2-40B4-BE49-F238E27FC236}">
                    <a16:creationId xmlns:a16="http://schemas.microsoft.com/office/drawing/2014/main" id="{89D53CED-DE11-6484-98A9-2491679B50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2722"/>
              <a:stretch/>
            </p:blipFill>
            <p:spPr bwMode="auto">
              <a:xfrm>
                <a:off x="4233278" y="4065401"/>
                <a:ext cx="1895961" cy="2153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D6A64452-F5D4-7599-52E9-4E5A6AF87AC4}"/>
                  </a:ext>
                </a:extLst>
              </p:cNvPr>
              <p:cNvSpPr txBox="1"/>
              <p:nvPr/>
            </p:nvSpPr>
            <p:spPr>
              <a:xfrm>
                <a:off x="4493608" y="4523107"/>
                <a:ext cx="548002" cy="471697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Non-</a:t>
                </a:r>
              </a:p>
              <a:p>
                <a:r>
                  <a:rPr lang="en-US" sz="1400" b="1" dirty="0"/>
                  <a:t>TRS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E56ADE39-B3E4-E70E-F8E6-99B06A3D2215}"/>
                  </a:ext>
                </a:extLst>
              </p:cNvPr>
              <p:cNvSpPr txBox="1"/>
              <p:nvPr/>
            </p:nvSpPr>
            <p:spPr>
              <a:xfrm>
                <a:off x="5484482" y="4591512"/>
                <a:ext cx="491641" cy="27746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TRS</a:t>
                </a:r>
              </a:p>
            </p:txBody>
          </p:sp>
        </p:grpSp>
        <p:sp>
          <p:nvSpPr>
            <p:cNvPr id="7180" name="TextBox 7179">
              <a:extLst>
                <a:ext uri="{FF2B5EF4-FFF2-40B4-BE49-F238E27FC236}">
                  <a16:creationId xmlns:a16="http://schemas.microsoft.com/office/drawing/2014/main" id="{3BEA79CE-EE37-C8AA-EEE8-6D3E4B0B7036}"/>
                </a:ext>
              </a:extLst>
            </p:cNvPr>
            <p:cNvSpPr txBox="1"/>
            <p:nvPr/>
          </p:nvSpPr>
          <p:spPr>
            <a:xfrm>
              <a:off x="4509310" y="6165069"/>
              <a:ext cx="1298753" cy="307777"/>
            </a:xfrm>
            <a:prstGeom prst="rect">
              <a:avLst/>
            </a:prstGeom>
            <a:solidFill>
              <a:srgbClr val="99CC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Std</a:t>
              </a:r>
              <a:r>
                <a:rPr lang="en-US" sz="1400" b="1" dirty="0"/>
                <a:t> SCZ-PRS</a:t>
              </a:r>
            </a:p>
          </p:txBody>
        </p:sp>
        <p:grpSp>
          <p:nvGrpSpPr>
            <p:cNvPr id="7183" name="Group 7182">
              <a:extLst>
                <a:ext uri="{FF2B5EF4-FFF2-40B4-BE49-F238E27FC236}">
                  <a16:creationId xmlns:a16="http://schemas.microsoft.com/office/drawing/2014/main" id="{FE8981FE-1DFB-B834-7F18-8350D473337A}"/>
                </a:ext>
              </a:extLst>
            </p:cNvPr>
            <p:cNvGrpSpPr/>
            <p:nvPr/>
          </p:nvGrpSpPr>
          <p:grpSpPr>
            <a:xfrm>
              <a:off x="1143000" y="4114800"/>
              <a:ext cx="2798424" cy="2388795"/>
              <a:chOff x="1240176" y="4167453"/>
              <a:chExt cx="2798424" cy="2388795"/>
            </a:xfrm>
          </p:grpSpPr>
          <p:sp>
            <p:nvSpPr>
              <p:cNvPr id="7182" name="Rectangle 7181">
                <a:extLst>
                  <a:ext uri="{FF2B5EF4-FFF2-40B4-BE49-F238E27FC236}">
                    <a16:creationId xmlns:a16="http://schemas.microsoft.com/office/drawing/2014/main" id="{6506EB58-C910-C0CC-4F64-64CEAC1441E0}"/>
                  </a:ext>
                </a:extLst>
              </p:cNvPr>
              <p:cNvSpPr/>
              <p:nvPr/>
            </p:nvSpPr>
            <p:spPr>
              <a:xfrm>
                <a:off x="1240176" y="4167453"/>
                <a:ext cx="2798424" cy="238879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178" name="Picture 7177">
                <a:extLst>
                  <a:ext uri="{FF2B5EF4-FFF2-40B4-BE49-F238E27FC236}">
                    <a16:creationId xmlns:a16="http://schemas.microsoft.com/office/drawing/2014/main" id="{A7D30390-D534-054F-CE05-9D27115FF4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 t="57992" r="49587"/>
              <a:stretch/>
            </p:blipFill>
            <p:spPr>
              <a:xfrm>
                <a:off x="1353275" y="4185059"/>
                <a:ext cx="2617259" cy="2135699"/>
              </a:xfrm>
              <a:prstGeom prst="rect">
                <a:avLst/>
              </a:prstGeom>
            </p:spPr>
          </p:pic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6053E738-91FD-47FE-0BF7-C62CE1AA47D5}"/>
                  </a:ext>
                </a:extLst>
              </p:cNvPr>
              <p:cNvSpPr txBox="1"/>
              <p:nvPr/>
            </p:nvSpPr>
            <p:spPr>
              <a:xfrm>
                <a:off x="2082086" y="6130726"/>
                <a:ext cx="1298753" cy="307777"/>
              </a:xfrm>
              <a:prstGeom prst="rect">
                <a:avLst/>
              </a:prstGeom>
              <a:solidFill>
                <a:srgbClr val="99CC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/>
                  <a:t>Std</a:t>
                </a:r>
                <a:r>
                  <a:rPr lang="en-US" sz="1400" b="1" dirty="0"/>
                  <a:t> SCZ-PRS</a:t>
                </a:r>
              </a:p>
            </p:txBody>
          </p:sp>
          <p:sp>
            <p:nvSpPr>
              <p:cNvPr id="7181" name="TextBox 7180">
                <a:extLst>
                  <a:ext uri="{FF2B5EF4-FFF2-40B4-BE49-F238E27FC236}">
                    <a16:creationId xmlns:a16="http://schemas.microsoft.com/office/drawing/2014/main" id="{299D6109-495F-9DDE-15BE-46256AEAC2AC}"/>
                  </a:ext>
                </a:extLst>
              </p:cNvPr>
              <p:cNvSpPr txBox="1"/>
              <p:nvPr/>
            </p:nvSpPr>
            <p:spPr>
              <a:xfrm rot="16200000">
                <a:off x="410513" y="5074082"/>
                <a:ext cx="2022157" cy="292388"/>
              </a:xfrm>
              <a:prstGeom prst="rect">
                <a:avLst/>
              </a:prstGeom>
              <a:solidFill>
                <a:srgbClr val="99CC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300" dirty="0"/>
                  <a:t>Negative symptom severity</a:t>
                </a:r>
              </a:p>
            </p:txBody>
          </p:sp>
        </p:grpSp>
        <p:sp>
          <p:nvSpPr>
            <p:cNvPr id="7184" name="Rectangle 7183">
              <a:extLst>
                <a:ext uri="{FF2B5EF4-FFF2-40B4-BE49-F238E27FC236}">
                  <a16:creationId xmlns:a16="http://schemas.microsoft.com/office/drawing/2014/main" id="{E7F5BF0E-620A-7AB7-370F-F69B94AA0AB2}"/>
                </a:ext>
              </a:extLst>
            </p:cNvPr>
            <p:cNvSpPr/>
            <p:nvPr/>
          </p:nvSpPr>
          <p:spPr>
            <a:xfrm>
              <a:off x="1066800" y="4037690"/>
              <a:ext cx="7509518" cy="251855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4518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1168</Words>
  <Application>Microsoft Office PowerPoint</Application>
  <PresentationFormat>Widescreen</PresentationFormat>
  <Paragraphs>554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Polygenic Risk Scores</vt:lpstr>
      <vt:lpstr>Polygenic Risk Scores</vt:lpstr>
      <vt:lpstr>Polygenic Risk Scores</vt:lpstr>
      <vt:lpstr>Polygenic Risk Scores</vt:lpstr>
      <vt:lpstr>Polygenic Risk Scores</vt:lpstr>
      <vt:lpstr>Polygenic Risk Scores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 Z</dc:creator>
  <cp:lastModifiedBy>C Z</cp:lastModifiedBy>
  <cp:revision>3</cp:revision>
  <dcterms:created xsi:type="dcterms:W3CDTF">2025-02-24T03:02:08Z</dcterms:created>
  <dcterms:modified xsi:type="dcterms:W3CDTF">2025-02-24T03:06:10Z</dcterms:modified>
</cp:coreProperties>
</file>