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68" r:id="rId2"/>
    <p:sldId id="375" r:id="rId3"/>
    <p:sldId id="369" r:id="rId4"/>
    <p:sldId id="370" r:id="rId5"/>
    <p:sldId id="376" r:id="rId6"/>
    <p:sldId id="371" r:id="rId7"/>
    <p:sldId id="372" r:id="rId8"/>
    <p:sldId id="373" r:id="rId9"/>
    <p:sldId id="374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50F21F-5E34-4978-9211-6F6FC431AC50}" v="2" dt="2021-10-04T17:23:03.99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26" autoAdjust="0"/>
    <p:restoredTop sz="78003" autoAdjust="0"/>
  </p:normalViewPr>
  <p:slideViewPr>
    <p:cSldViewPr>
      <p:cViewPr varScale="1">
        <p:scale>
          <a:sx n="69" d="100"/>
          <a:sy n="69" d="100"/>
        </p:scale>
        <p:origin x="1011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s Sanches" userId="8f0ac95acaec4b33" providerId="LiveId" clId="{3A50F21F-5E34-4978-9211-6F6FC431AC50}"/>
    <pc:docChg chg="custSel addSld modSld">
      <pc:chgData name="Marcos Sanches" userId="8f0ac95acaec4b33" providerId="LiveId" clId="{3A50F21F-5E34-4978-9211-6F6FC431AC50}" dt="2021-10-04T17:24:00.763" v="304" actId="20577"/>
      <pc:docMkLst>
        <pc:docMk/>
      </pc:docMkLst>
      <pc:sldChg chg="modSp mod">
        <pc:chgData name="Marcos Sanches" userId="8f0ac95acaec4b33" providerId="LiveId" clId="{3A50F21F-5E34-4978-9211-6F6FC431AC50}" dt="2021-10-04T17:14:55.763" v="62" actId="20577"/>
        <pc:sldMkLst>
          <pc:docMk/>
          <pc:sldMk cId="1700533014" sldId="368"/>
        </pc:sldMkLst>
        <pc:spChg chg="mod">
          <ac:chgData name="Marcos Sanches" userId="8f0ac95acaec4b33" providerId="LiveId" clId="{3A50F21F-5E34-4978-9211-6F6FC431AC50}" dt="2021-10-04T17:14:55.763" v="62" actId="20577"/>
          <ac:spMkLst>
            <pc:docMk/>
            <pc:sldMk cId="1700533014" sldId="368"/>
            <ac:spMk id="5" creationId="{00000000-0000-0000-0000-000000000000}"/>
          </ac:spMkLst>
        </pc:spChg>
      </pc:sldChg>
      <pc:sldChg chg="modSp mod">
        <pc:chgData name="Marcos Sanches" userId="8f0ac95acaec4b33" providerId="LiveId" clId="{3A50F21F-5E34-4978-9211-6F6FC431AC50}" dt="2021-10-04T17:15:31.411" v="77" actId="20577"/>
        <pc:sldMkLst>
          <pc:docMk/>
          <pc:sldMk cId="3941859798" sldId="369"/>
        </pc:sldMkLst>
        <pc:spChg chg="mod">
          <ac:chgData name="Marcos Sanches" userId="8f0ac95acaec4b33" providerId="LiveId" clId="{3A50F21F-5E34-4978-9211-6F6FC431AC50}" dt="2021-10-04T17:15:31.411" v="77" actId="20577"/>
          <ac:spMkLst>
            <pc:docMk/>
            <pc:sldMk cId="3941859798" sldId="369"/>
            <ac:spMk id="5" creationId="{00000000-0000-0000-0000-000000000000}"/>
          </ac:spMkLst>
        </pc:spChg>
      </pc:sldChg>
      <pc:sldChg chg="modSp mod">
        <pc:chgData name="Marcos Sanches" userId="8f0ac95acaec4b33" providerId="LiveId" clId="{3A50F21F-5E34-4978-9211-6F6FC431AC50}" dt="2021-10-04T17:17:55.525" v="181" actId="20577"/>
        <pc:sldMkLst>
          <pc:docMk/>
          <pc:sldMk cId="2953275037" sldId="370"/>
        </pc:sldMkLst>
        <pc:spChg chg="mod">
          <ac:chgData name="Marcos Sanches" userId="8f0ac95acaec4b33" providerId="LiveId" clId="{3A50F21F-5E34-4978-9211-6F6FC431AC50}" dt="2021-10-04T17:17:55.525" v="181" actId="20577"/>
          <ac:spMkLst>
            <pc:docMk/>
            <pc:sldMk cId="2953275037" sldId="370"/>
            <ac:spMk id="3" creationId="{00000000-0000-0000-0000-000000000000}"/>
          </ac:spMkLst>
        </pc:spChg>
      </pc:sldChg>
      <pc:sldChg chg="modSp mod">
        <pc:chgData name="Marcos Sanches" userId="8f0ac95acaec4b33" providerId="LiveId" clId="{3A50F21F-5E34-4978-9211-6F6FC431AC50}" dt="2021-10-04T17:24:00.763" v="304" actId="20577"/>
        <pc:sldMkLst>
          <pc:docMk/>
          <pc:sldMk cId="2120910141" sldId="373"/>
        </pc:sldMkLst>
        <pc:spChg chg="mod">
          <ac:chgData name="Marcos Sanches" userId="8f0ac95acaec4b33" providerId="LiveId" clId="{3A50F21F-5E34-4978-9211-6F6FC431AC50}" dt="2021-10-04T17:24:00.763" v="304" actId="20577"/>
          <ac:spMkLst>
            <pc:docMk/>
            <pc:sldMk cId="2120910141" sldId="373"/>
            <ac:spMk id="3" creationId="{00000000-0000-0000-0000-000000000000}"/>
          </ac:spMkLst>
        </pc:spChg>
      </pc:sldChg>
      <pc:sldChg chg="add">
        <pc:chgData name="Marcos Sanches" userId="8f0ac95acaec4b33" providerId="LiveId" clId="{3A50F21F-5E34-4978-9211-6F6FC431AC50}" dt="2021-10-04T17:16:35.061" v="78"/>
        <pc:sldMkLst>
          <pc:docMk/>
          <pc:sldMk cId="1804029923" sldId="37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3C53CF7-D0E0-41A7-A8F1-FE241D350158}" type="datetimeFigureOut">
              <a:rPr lang="en-CA" smtClean="0"/>
              <a:t>2022-04-15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690CEE-A6C3-4B38-B277-1EE61315EB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932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0657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31786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0657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02553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18497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431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529896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2911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93AD-9771-4362-B0FF-F479334987D2}" type="datetime10">
              <a:rPr lang="en-US" smtClean="0"/>
              <a:t>11:08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1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E7473-1604-40D0-B35B-AA465DC5AA32}" type="datetime10">
              <a:rPr lang="en-US" smtClean="0"/>
              <a:t>11:08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B7DBC-7FB8-4F97-B9DF-91166FC2E09E}" type="datetime10">
              <a:rPr lang="en-US" smtClean="0"/>
              <a:t>11:08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02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3454401" y="0"/>
            <a:ext cx="5689600" cy="6858000"/>
          </a:xfrm>
          <a:prstGeom prst="rect">
            <a:avLst/>
          </a:prstGeom>
          <a:solidFill>
            <a:srgbClr val="7030A0"/>
          </a:solid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254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746500" y="55811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759202" y="3539865"/>
            <a:ext cx="5114779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32B06ED-7212-4F1C-954E-72257CD3C436}" type="datetime10">
              <a:rPr lang="en-US" smtClean="0"/>
              <a:t>11:08</a:t>
            </a:fld>
            <a:endParaRPr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2" y="6557946"/>
            <a:ext cx="2927723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0815417-AFA8-475B-8B55-A2A48875D1F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07077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2800" b="0"/>
            </a:lvl1pPr>
          </a:lstStyle>
          <a:p>
            <a:fld id="{30846141-31C0-4E1D-9E73-A6997272D66F}" type="datetime10">
              <a:rPr lang="en-US" smtClean="0"/>
              <a:pPr/>
              <a:t>11:08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487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9D11-08FE-47EC-9F9E-0B12829D33FC}" type="datetime10">
              <a:rPr lang="en-US" smtClean="0"/>
              <a:t>11:08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14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57AEF-861E-4D10-9D93-86C51A60FCA7}" type="datetime10">
              <a:rPr lang="en-US" smtClean="0"/>
              <a:t>11:08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15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44AB2-D104-4215-989F-07F5FE44CC5B}" type="datetime10">
              <a:rPr lang="en-US" smtClean="0"/>
              <a:t>11:08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7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1566-AAE8-483E-9837-1CA36FD45A38}" type="datetime10">
              <a:rPr lang="en-US" smtClean="0"/>
              <a:t>11:08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88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32CE3-1642-43C0-BBE0-7D0AA71A5F1D}" type="datetime10">
              <a:rPr lang="en-US" smtClean="0"/>
              <a:t>11:08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2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B3F1-0C94-4698-8810-C0E3716BE179}" type="datetime10">
              <a:rPr lang="en-US" smtClean="0"/>
              <a:t>11:08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41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0D1C-3C27-46AF-A913-20EBFAA406B4}" type="datetime10">
              <a:rPr lang="en-US" smtClean="0"/>
              <a:t>11:08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722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41BE5-A128-4221-9EF8-F04E8DA73BCA}" type="datetime10">
              <a:rPr lang="en-US" smtClean="0"/>
              <a:t>11:08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272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c.camhx.ca/redcap/surveys/?s=DJXLNWANJD7P7LWE" TargetMode="External"/><Relationship Id="rId7" Type="http://schemas.openxmlformats.org/officeDocument/2006/relationships/hyperlink" Target="mailto:clement.ma@camh.c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wei.wang@camh.ca" TargetMode="External"/><Relationship Id="rId5" Type="http://schemas.openxmlformats.org/officeDocument/2006/relationships/hyperlink" Target="mailto:sheng.shung@camh.ca" TargetMode="External"/><Relationship Id="rId4" Type="http://schemas.openxmlformats.org/officeDocument/2006/relationships/hyperlink" Target="mailto:Marcos.sanches@camh.ca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amh.webex.com/meet/marcos.sanche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kcniconfluence.camh.ca/pages/viewpage.action?pageId=29295801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Who am I?</a:t>
            </a:r>
            <a:br>
              <a:rPr lang="en-US" sz="2800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endParaRPr lang="en-US" sz="28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838200"/>
            <a:ext cx="800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Marcos </a:t>
            </a:r>
            <a:r>
              <a:rPr lang="en-US" sz="3600" dirty="0" err="1"/>
              <a:t>Sancches</a:t>
            </a:r>
            <a:endParaRPr lang="en-US" sz="3600" dirty="0"/>
          </a:p>
          <a:p>
            <a:r>
              <a:rPr lang="en-US" sz="3600" dirty="0"/>
              <a:t>Biostatistician at </a:t>
            </a:r>
            <a:r>
              <a:rPr lang="en-US" sz="3600" u="sng" dirty="0"/>
              <a:t>Biostatistics Core</a:t>
            </a:r>
            <a:r>
              <a:rPr lang="en-US" sz="3600" dirty="0"/>
              <a:t>, CAMH</a:t>
            </a:r>
          </a:p>
          <a:p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Working at CAMH since 2011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Job: to help you, CAMH researcher, to improve the statistical quality of the science you do!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Expertise in Biostatistics in general (a range of study designs, statistical techniques and software)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533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Biostats Support </a:t>
            </a:r>
            <a:br>
              <a:rPr lang="en-US" sz="2800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endParaRPr lang="en-US" sz="28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101634"/>
            <a:ext cx="8001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Project Lifecycle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Grant Application (Study Design, Sample Size, Analysis Plan)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Data Collection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Data Analysis (a fee may apply)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Manuscript Writing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Statistical software use and output interpretation</a:t>
            </a:r>
          </a:p>
          <a:p>
            <a:r>
              <a:rPr lang="en-US" sz="3600" dirty="0"/>
              <a:t>Collaboration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Add statistical skills to your grant application &amp; manuscript!</a:t>
            </a:r>
            <a:endParaRPr lang="en-US" sz="3600" dirty="0"/>
          </a:p>
          <a:p>
            <a:r>
              <a:rPr lang="en-US" sz="3600" dirty="0"/>
              <a:t>Education &amp; Training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Workshops and seminars related to statistics and statistical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044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6000" dirty="0">
                <a:latin typeface="Comic Sans MS" panose="030F0702030302020204" pitchFamily="66" charset="0"/>
              </a:rPr>
              <a:t>Contact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" y="1371600"/>
            <a:ext cx="8763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Biostatistical</a:t>
            </a:r>
            <a:r>
              <a:rPr lang="en-US" sz="2800" dirty="0"/>
              <a:t> Consulting Request Form</a:t>
            </a:r>
          </a:p>
          <a:p>
            <a:r>
              <a:rPr lang="en-US" sz="2400" dirty="0">
                <a:solidFill>
                  <a:srgbClr val="FFC000"/>
                </a:solidFill>
                <a:hlinkClick r:id="rId3"/>
              </a:rPr>
              <a:t>https://edc.camhx.ca/redcap/surveys/?s=DJXLNWANJD7P7LWE</a:t>
            </a:r>
            <a:r>
              <a:rPr lang="en-US" sz="2400" dirty="0">
                <a:solidFill>
                  <a:srgbClr val="FFC000"/>
                </a:solidFill>
              </a:rPr>
              <a:t> </a:t>
            </a:r>
          </a:p>
          <a:p>
            <a:r>
              <a:rPr lang="en-US" sz="2000" dirty="0">
                <a:solidFill>
                  <a:srgbClr val="FFC000"/>
                </a:solidFill>
              </a:rPr>
              <a:t>(If possible, describe your issue, give us some background information. We will get back to you as soon as possible)</a:t>
            </a:r>
          </a:p>
          <a:p>
            <a:endParaRPr lang="en-US" sz="2000" dirty="0">
              <a:solidFill>
                <a:srgbClr val="00B050"/>
              </a:solidFill>
            </a:endParaRPr>
          </a:p>
          <a:p>
            <a:r>
              <a:rPr lang="en-US" sz="2800" dirty="0"/>
              <a:t>Feel free to contact me!</a:t>
            </a:r>
          </a:p>
          <a:p>
            <a:r>
              <a:rPr lang="en-US" sz="2800" dirty="0">
                <a:hlinkClick r:id="rId4"/>
              </a:rPr>
              <a:t>marcos.sanches@camh.ca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Or anyone in my team:</a:t>
            </a:r>
          </a:p>
          <a:p>
            <a:r>
              <a:rPr lang="en-US" sz="2800" dirty="0"/>
              <a:t>Sheng Chen (</a:t>
            </a:r>
            <a:r>
              <a:rPr lang="en-US" sz="2800" dirty="0">
                <a:hlinkClick r:id="rId5"/>
              </a:rPr>
              <a:t>sheng.chen@camh.ca</a:t>
            </a:r>
            <a:r>
              <a:rPr lang="en-US" sz="2800" dirty="0"/>
              <a:t>)</a:t>
            </a:r>
          </a:p>
          <a:p>
            <a:r>
              <a:rPr lang="en-US" sz="2800" dirty="0"/>
              <a:t>Wei Wang (</a:t>
            </a:r>
            <a:r>
              <a:rPr lang="en-US" sz="2800" dirty="0">
                <a:hlinkClick r:id="rId6"/>
              </a:rPr>
              <a:t>wei.wang@camh.ca</a:t>
            </a:r>
            <a:r>
              <a:rPr lang="en-US" sz="2800" dirty="0"/>
              <a:t>)</a:t>
            </a:r>
          </a:p>
          <a:p>
            <a:r>
              <a:rPr lang="en-US" sz="2800" dirty="0"/>
              <a:t>Clement Ma (</a:t>
            </a:r>
            <a:r>
              <a:rPr lang="en-US" sz="2800" dirty="0">
                <a:hlinkClick r:id="rId7"/>
              </a:rPr>
              <a:t>clement.ma@camh.ca</a:t>
            </a:r>
            <a:r>
              <a:rPr lang="en-US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41859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1219200"/>
            <a:ext cx="8686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SPSS at CAMH</a:t>
            </a:r>
          </a:p>
          <a:p>
            <a:endParaRPr lang="en-US" sz="3200" dirty="0"/>
          </a:p>
          <a:p>
            <a:pPr marL="457200" indent="-457200">
              <a:buFontTx/>
              <a:buChar char="-"/>
            </a:pPr>
            <a:r>
              <a:rPr lang="en-US" sz="3200" dirty="0"/>
              <a:t>CAMH offers SPSS to all researchers. </a:t>
            </a:r>
          </a:p>
          <a:p>
            <a:pPr marL="457200" indent="-457200">
              <a:buFontTx/>
              <a:buChar char="-"/>
            </a:pPr>
            <a:r>
              <a:rPr lang="en-US" sz="3200" dirty="0"/>
              <a:t>Ask for it to be installed in your CAMH machine.</a:t>
            </a:r>
          </a:p>
        </p:txBody>
      </p:sp>
    </p:spTree>
    <p:extLst>
      <p:ext uri="{BB962C8B-B14F-4D97-AF65-F5344CB8AC3E}">
        <p14:creationId xmlns:p14="http://schemas.microsoft.com/office/powerpoint/2010/main" val="2953275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9100" y="1219200"/>
            <a:ext cx="8305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Why SPSS?</a:t>
            </a:r>
          </a:p>
          <a:p>
            <a:endParaRPr lang="en-US" sz="3200" dirty="0"/>
          </a:p>
          <a:p>
            <a:pPr marL="457200" indent="-457200">
              <a:buFontTx/>
              <a:buChar char="-"/>
            </a:pPr>
            <a:r>
              <a:rPr lang="en-US" sz="3200" dirty="0"/>
              <a:t>Explore and understand your data</a:t>
            </a:r>
          </a:p>
          <a:p>
            <a:pPr marL="457200" indent="-457200">
              <a:buFontTx/>
              <a:buChar char="-"/>
            </a:pPr>
            <a:r>
              <a:rPr lang="en-US" sz="3200" dirty="0"/>
              <a:t>Statistical Analyses</a:t>
            </a:r>
          </a:p>
          <a:p>
            <a:endParaRPr lang="en-US" sz="3200" dirty="0"/>
          </a:p>
          <a:p>
            <a:endParaRPr lang="en-US" sz="32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04029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533400"/>
            <a:ext cx="83058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/>
              <a:t>Exploring your data</a:t>
            </a:r>
          </a:p>
          <a:p>
            <a:endParaRPr lang="en-US" sz="3200" dirty="0"/>
          </a:p>
          <a:p>
            <a:r>
              <a:rPr lang="en-US" sz="3200" dirty="0"/>
              <a:t>SPSS is useful to anyone with a dataset and minimal data skills. </a:t>
            </a:r>
          </a:p>
          <a:p>
            <a:pPr marL="457200" indent="-457200">
              <a:buFontTx/>
              <a:buChar char="-"/>
            </a:pPr>
            <a:r>
              <a:rPr lang="en-US" sz="2400" dirty="0"/>
              <a:t>How many subjects we have? From how many </a:t>
            </a:r>
            <a:r>
              <a:rPr lang="en-US" sz="2400" dirty="0" err="1"/>
              <a:t>centres</a:t>
            </a:r>
            <a:r>
              <a:rPr lang="en-US" sz="2400" dirty="0"/>
              <a:t>?</a:t>
            </a:r>
          </a:p>
          <a:p>
            <a:pPr marL="457200" indent="-457200">
              <a:buFontTx/>
              <a:buChar char="-"/>
            </a:pPr>
            <a:r>
              <a:rPr lang="en-US" sz="2400" dirty="0"/>
              <a:t>How old are the subjects?</a:t>
            </a:r>
          </a:p>
          <a:p>
            <a:pPr marL="457200" indent="-457200">
              <a:buFontTx/>
              <a:buChar char="-"/>
            </a:pPr>
            <a:r>
              <a:rPr lang="en-US" sz="2400" dirty="0"/>
              <a:t>What is the proportion with high QIDS score?</a:t>
            </a:r>
          </a:p>
          <a:p>
            <a:pPr marL="457200" indent="-457200">
              <a:buFontTx/>
              <a:buChar char="-"/>
            </a:pPr>
            <a:r>
              <a:rPr lang="en-US" sz="2400" dirty="0"/>
              <a:t>How many subjects were using Cannabis?</a:t>
            </a:r>
          </a:p>
          <a:p>
            <a:pPr marL="457200" indent="-457200">
              <a:buFontTx/>
              <a:buChar char="-"/>
            </a:pPr>
            <a:r>
              <a:rPr lang="en-US" sz="2400" dirty="0"/>
              <a:t>What is the average QIDS score?</a:t>
            </a:r>
          </a:p>
          <a:p>
            <a:pPr marL="457200" indent="-457200">
              <a:buFontTx/>
              <a:buChar char="-"/>
            </a:pPr>
            <a:r>
              <a:rPr lang="en-US" sz="2400" dirty="0"/>
              <a:t>What information we have in the data?</a:t>
            </a:r>
          </a:p>
          <a:p>
            <a:pPr marL="457200" indent="-457200">
              <a:buFontTx/>
              <a:buChar char="-"/>
            </a:pPr>
            <a:r>
              <a:rPr lang="en-US" sz="2400" dirty="0"/>
              <a:t>What proportion has valid information?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39372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6700" y="381000"/>
            <a:ext cx="8610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/>
              <a:t>Statistical Analyses</a:t>
            </a:r>
          </a:p>
          <a:p>
            <a:endParaRPr lang="en-US" sz="3200" dirty="0"/>
          </a:p>
          <a:p>
            <a:r>
              <a:rPr lang="en-US" sz="3200" dirty="0"/>
              <a:t>SPSS can perform advanced statistical analyses. You don’t need to be a statistician, but you do need some skills to perform, interpret and report statistical analyses properly. </a:t>
            </a:r>
          </a:p>
          <a:p>
            <a:pPr marL="457200" indent="-457200">
              <a:buFontTx/>
              <a:buChar char="-"/>
            </a:pPr>
            <a:r>
              <a:rPr lang="en-US" sz="2400" dirty="0"/>
              <a:t>Does the treatment work?</a:t>
            </a:r>
          </a:p>
          <a:p>
            <a:pPr marL="457200" indent="-457200">
              <a:buFontTx/>
              <a:buChar char="-"/>
            </a:pPr>
            <a:r>
              <a:rPr lang="en-US" sz="2400" dirty="0"/>
              <a:t>Are males more depressed than females?</a:t>
            </a:r>
          </a:p>
          <a:p>
            <a:pPr marL="457200" indent="-457200">
              <a:buFontTx/>
              <a:buChar char="-"/>
            </a:pPr>
            <a:r>
              <a:rPr lang="en-US" sz="2400" dirty="0"/>
              <a:t>What is the effect of smoking on lung cancer?</a:t>
            </a:r>
          </a:p>
          <a:p>
            <a:pPr marL="457200" indent="-457200">
              <a:buFontTx/>
              <a:buChar char="-"/>
            </a:pPr>
            <a:r>
              <a:rPr lang="en-US" sz="2400" dirty="0"/>
              <a:t>How subjects in group in relation to their conditions?</a:t>
            </a:r>
          </a:p>
          <a:p>
            <a:pPr marL="457200" indent="-457200">
              <a:buFontTx/>
              <a:buChar char="-"/>
            </a:pPr>
            <a:r>
              <a:rPr lang="en-US" sz="2400" dirty="0"/>
              <a:t>Is my scale reliable?</a:t>
            </a:r>
          </a:p>
          <a:p>
            <a:pPr marL="457200" indent="-457200">
              <a:buFontTx/>
              <a:buChar char="-"/>
            </a:pPr>
            <a:r>
              <a:rPr lang="en-US" sz="2400" dirty="0"/>
              <a:t>What is the correlation structure in my data?</a:t>
            </a:r>
          </a:p>
          <a:p>
            <a:pPr marL="457200" indent="-457200">
              <a:buFontTx/>
              <a:buChar char="-"/>
            </a:pPr>
            <a:r>
              <a:rPr lang="en-US" sz="2400" dirty="0"/>
              <a:t>Should I control fox sex and age?</a:t>
            </a:r>
          </a:p>
        </p:txBody>
      </p:sp>
    </p:spTree>
    <p:extLst>
      <p:ext uri="{BB962C8B-B14F-4D97-AF65-F5344CB8AC3E}">
        <p14:creationId xmlns:p14="http://schemas.microsoft.com/office/powerpoint/2010/main" val="1619197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381000"/>
            <a:ext cx="8534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Our SPSS Workshop</a:t>
            </a:r>
          </a:p>
          <a:p>
            <a:pPr marL="514350" indent="-514350">
              <a:buAutoNum type="arabicPeriod"/>
            </a:pPr>
            <a:r>
              <a:rPr lang="en-US" sz="2400" dirty="0"/>
              <a:t>We will </a:t>
            </a:r>
            <a:r>
              <a:rPr lang="en-US" sz="2400" u="sng" dirty="0"/>
              <a:t>start with the basics </a:t>
            </a:r>
            <a:r>
              <a:rPr lang="en-US" sz="2400" dirty="0"/>
              <a:t>of exploring the data and later move into statistical analysis.</a:t>
            </a:r>
            <a:r>
              <a:rPr lang="en-US" sz="2800" dirty="0"/>
              <a:t> There will be 11 workshops.</a:t>
            </a:r>
          </a:p>
          <a:p>
            <a:pPr marL="514350" indent="-514350">
              <a:buAutoNum type="arabicPeriod"/>
            </a:pPr>
            <a:r>
              <a:rPr lang="en-US" sz="2400" dirty="0"/>
              <a:t>Workshops </a:t>
            </a:r>
            <a:r>
              <a:rPr lang="en-US" sz="2400" u="sng" dirty="0"/>
              <a:t>every week</a:t>
            </a:r>
            <a:r>
              <a:rPr lang="en-US" sz="2400" dirty="0"/>
              <a:t>, on Tuesdays, from 12 to 1pm.</a:t>
            </a:r>
          </a:p>
          <a:p>
            <a:pPr marL="514350" indent="-514350">
              <a:buAutoNum type="arabicPeriod"/>
            </a:pPr>
            <a:r>
              <a:rPr lang="en-US" sz="2400" dirty="0"/>
              <a:t>We will give you </a:t>
            </a:r>
            <a:r>
              <a:rPr lang="en-US" sz="2400" u="sng" dirty="0"/>
              <a:t>optional assignments</a:t>
            </a:r>
            <a:r>
              <a:rPr lang="en-US" sz="2400" dirty="0"/>
              <a:t> for you to practice.</a:t>
            </a:r>
          </a:p>
          <a:p>
            <a:pPr marL="514350" indent="-514350">
              <a:buFontTx/>
              <a:buAutoNum type="arabicPeriod"/>
            </a:pPr>
            <a:r>
              <a:rPr lang="en-US" sz="2400" u="sng" dirty="0"/>
              <a:t>Webex link for all workshops</a:t>
            </a:r>
            <a:r>
              <a:rPr lang="en-US" sz="2400" dirty="0"/>
              <a:t>: </a:t>
            </a:r>
            <a:r>
              <a:rPr lang="en-US" sz="2400" dirty="0">
                <a:hlinkClick r:id="rId3"/>
              </a:rPr>
              <a:t>https://camh.webex.com/meet/marcos.sanches</a:t>
            </a:r>
            <a:endParaRPr lang="en-US" sz="2400" dirty="0"/>
          </a:p>
          <a:p>
            <a:pPr marL="514350" indent="-514350">
              <a:buFontTx/>
              <a:buAutoNum type="arabicPeriod"/>
            </a:pPr>
            <a:r>
              <a:rPr lang="en-US" sz="2400" dirty="0"/>
              <a:t>We will try to </a:t>
            </a:r>
            <a:r>
              <a:rPr lang="en-US" sz="2400" u="sng" dirty="0"/>
              <a:t>record and make available </a:t>
            </a:r>
            <a:r>
              <a:rPr lang="en-US" sz="2400" dirty="0"/>
              <a:t>the workshop videos.</a:t>
            </a:r>
          </a:p>
          <a:p>
            <a:pPr marL="514350" indent="-514350">
              <a:buFontTx/>
              <a:buAutoNum type="arabicPeriod"/>
            </a:pPr>
            <a:r>
              <a:rPr lang="en-US" sz="2400" dirty="0"/>
              <a:t>Material for the workshops will be in </a:t>
            </a:r>
            <a:r>
              <a:rPr lang="en-US" sz="2400" u="sng" dirty="0"/>
              <a:t>our Confluence page</a:t>
            </a:r>
            <a:r>
              <a:rPr lang="en-US" sz="2400" dirty="0"/>
              <a:t>:</a:t>
            </a:r>
          </a:p>
          <a:p>
            <a:r>
              <a:rPr lang="en-US" sz="2400" dirty="0">
                <a:hlinkClick r:id="rId4"/>
              </a:rPr>
              <a:t>https://kcniconfluence.camh.ca/pages/viewpage.action?pageId=29295801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20910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0" y="2743200"/>
            <a:ext cx="58674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Have a good workshop!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3897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13635</TotalTime>
  <Words>520</Words>
  <Application>Microsoft Office PowerPoint</Application>
  <PresentationFormat>On-screen Show (4:3)</PresentationFormat>
  <Paragraphs>77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Comic Sans MS</vt:lpstr>
      <vt:lpstr>Wingdings</vt:lpstr>
      <vt:lpstr>Office Theme</vt:lpstr>
      <vt:lpstr>Who am I? </vt:lpstr>
      <vt:lpstr>Biostats Support  </vt:lpstr>
      <vt:lpstr>Contact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CAMH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Statistical Evidence in Medical Research</dc:title>
  <dc:creator>Marcos Sanches</dc:creator>
  <cp:lastModifiedBy>Marcos Sanches</cp:lastModifiedBy>
  <cp:revision>354</cp:revision>
  <cp:lastPrinted>2017-04-26T15:54:19Z</cp:lastPrinted>
  <dcterms:created xsi:type="dcterms:W3CDTF">2016-12-14T14:16:49Z</dcterms:created>
  <dcterms:modified xsi:type="dcterms:W3CDTF">2022-04-15T15:45:23Z</dcterms:modified>
</cp:coreProperties>
</file>