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39" r:id="rId2"/>
    <p:sldId id="341" r:id="rId3"/>
    <p:sldId id="345" r:id="rId4"/>
    <p:sldId id="359" r:id="rId5"/>
    <p:sldId id="346" r:id="rId6"/>
    <p:sldId id="347" r:id="rId7"/>
    <p:sldId id="348" r:id="rId8"/>
    <p:sldId id="360" r:id="rId9"/>
    <p:sldId id="361" r:id="rId10"/>
    <p:sldId id="349" r:id="rId11"/>
    <p:sldId id="351" r:id="rId12"/>
    <p:sldId id="357" r:id="rId13"/>
    <p:sldId id="330" r:id="rId14"/>
    <p:sldId id="358" r:id="rId15"/>
    <p:sldId id="356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26" autoAdjust="0"/>
    <p:restoredTop sz="78003" autoAdjust="0"/>
  </p:normalViewPr>
  <p:slideViewPr>
    <p:cSldViewPr>
      <p:cViewPr varScale="1">
        <p:scale>
          <a:sx n="69" d="100"/>
          <a:sy n="69" d="100"/>
        </p:scale>
        <p:origin x="1011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3C53CF7-D0E0-41A7-A8F1-FE241D350158}" type="datetimeFigureOut">
              <a:rPr lang="en-CA" smtClean="0"/>
              <a:t>2021-11-02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690CEE-A6C3-4B38-B277-1EE61315EB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932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1825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0879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1237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776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5503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4639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8407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8435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3498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9109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93AD-9771-4362-B0FF-F479334987D2}" type="datetime10">
              <a:rPr lang="en-US" smtClean="0"/>
              <a:t>08:54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1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7473-1604-40D0-B35B-AA465DC5AA32}" type="datetime10">
              <a:rPr lang="en-US" smtClean="0"/>
              <a:t>08:54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B7DBC-7FB8-4F97-B9DF-91166FC2E09E}" type="datetime10">
              <a:rPr lang="en-US" smtClean="0"/>
              <a:t>08:54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02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3454401" y="0"/>
            <a:ext cx="5689600" cy="6858000"/>
          </a:xfrm>
          <a:prstGeom prst="rect">
            <a:avLst/>
          </a:prstGeom>
          <a:solidFill>
            <a:srgbClr val="7030A0"/>
          </a:solid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254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746500" y="55811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759202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2B06ED-7212-4F1C-954E-72257CD3C436}" type="datetime10">
              <a:rPr lang="en-US" smtClean="0"/>
              <a:t>08:54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2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815417-AFA8-475B-8B55-A2A48875D1F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707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2800" b="0"/>
            </a:lvl1pPr>
          </a:lstStyle>
          <a:p>
            <a:fld id="{30846141-31C0-4E1D-9E73-A6997272D66F}" type="datetime10">
              <a:rPr lang="en-US" smtClean="0"/>
              <a:pPr/>
              <a:t>08:53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8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9D11-08FE-47EC-9F9E-0B12829D33FC}" type="datetime10">
              <a:rPr lang="en-US" smtClean="0"/>
              <a:t>08:54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1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57AEF-861E-4D10-9D93-86C51A60FCA7}" type="datetime10">
              <a:rPr lang="en-US" smtClean="0"/>
              <a:t>08:54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1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4AB2-D104-4215-989F-07F5FE44CC5B}" type="datetime10">
              <a:rPr lang="en-US" smtClean="0"/>
              <a:t>08:54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1566-AAE8-483E-9837-1CA36FD45A38}" type="datetime10">
              <a:rPr lang="en-US" smtClean="0"/>
              <a:t>08:54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8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32CE3-1642-43C0-BBE0-7D0AA71A5F1D}" type="datetime10">
              <a:rPr lang="en-US" smtClean="0"/>
              <a:t>08:54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2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B3F1-0C94-4698-8810-C0E3716BE179}" type="datetime10">
              <a:rPr lang="en-US" smtClean="0"/>
              <a:t>08:54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4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0D1C-3C27-46AF-A913-20EBFAA406B4}" type="datetime10">
              <a:rPr lang="en-US" smtClean="0"/>
              <a:t>08:54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2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41BE5-A128-4221-9EF8-F04E8DA73BCA}" type="datetime10">
              <a:rPr lang="en-US" smtClean="0"/>
              <a:t>08:53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27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5638800"/>
          </a:xfrm>
        </p:spPr>
        <p:txBody>
          <a:bodyPr>
            <a:noAutofit/>
          </a:bodyPr>
          <a:lstStyle/>
          <a:p>
            <a:r>
              <a:rPr lang="en-US" sz="6000" dirty="0">
                <a:latin typeface="Comic Sans MS" panose="030F0702030302020204" pitchFamily="66" charset="0"/>
              </a:rPr>
              <a:t>Statistical Inference</a:t>
            </a:r>
            <a:br>
              <a:rPr lang="en-US" sz="6000" dirty="0">
                <a:latin typeface="Comic Sans MS" panose="030F0702030302020204" pitchFamily="66" charset="0"/>
              </a:rPr>
            </a:br>
            <a:r>
              <a:rPr lang="en-US" sz="3600" dirty="0">
                <a:latin typeface="Comic Sans MS" panose="030F0702030302020204" pitchFamily="66" charset="0"/>
              </a:rPr>
              <a:t>Super Short Introduction to Statistical Tests and P-values</a:t>
            </a:r>
            <a:endParaRPr lang="en-US" sz="6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743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52615"/>
            <a:ext cx="6781800" cy="628144"/>
          </a:xfrm>
        </p:spPr>
        <p:txBody>
          <a:bodyPr>
            <a:noAutofit/>
          </a:bodyPr>
          <a:lstStyle/>
          <a:p>
            <a:pPr algn="l"/>
            <a:r>
              <a:rPr lang="en-US" sz="2400" u="sng" dirty="0"/>
              <a:t>A measure of evidence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FA9B176A-C5F5-4870-B398-5B979924FA8D}"/>
              </a:ext>
            </a:extLst>
          </p:cNvPr>
          <p:cNvSpPr txBox="1">
            <a:spLocks/>
          </p:cNvSpPr>
          <p:nvPr/>
        </p:nvSpPr>
        <p:spPr>
          <a:xfrm>
            <a:off x="420329" y="11041"/>
            <a:ext cx="8079167" cy="8170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P-value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548101-275F-44FE-BA05-C688813B8139}"/>
              </a:ext>
            </a:extLst>
          </p:cNvPr>
          <p:cNvSpPr txBox="1"/>
          <p:nvPr/>
        </p:nvSpPr>
        <p:spPr>
          <a:xfrm>
            <a:off x="228600" y="1752600"/>
            <a:ext cx="89916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 found that pets improves depression score by 5 points relative to no Pet. </a:t>
            </a:r>
          </a:p>
          <a:p>
            <a:r>
              <a:rPr lang="en-US" sz="2400" i="1" dirty="0">
                <a:solidFill>
                  <a:srgbClr val="FFC000"/>
                </a:solidFill>
              </a:rPr>
              <a:t>Question: How likely is it that this 5 points are just noise and if I collect new data, I will not find it again?</a:t>
            </a:r>
          </a:p>
          <a:p>
            <a:r>
              <a:rPr lang="en-US" sz="2800" dirty="0"/>
              <a:t>P-value = 0.02</a:t>
            </a:r>
          </a:p>
          <a:p>
            <a:endParaRPr lang="en-US" sz="2800" dirty="0"/>
          </a:p>
          <a:p>
            <a:r>
              <a:rPr lang="en-US" sz="2800" dirty="0"/>
              <a:t>P-value is the probability that the effect I found in the data is just usual noise. Low p-value is evidence that is it not just noise, it is a real effect in the population.</a:t>
            </a:r>
          </a:p>
        </p:txBody>
      </p:sp>
    </p:spTree>
    <p:extLst>
      <p:ext uri="{BB962C8B-B14F-4D97-AF65-F5344CB8AC3E}">
        <p14:creationId xmlns:p14="http://schemas.microsoft.com/office/powerpoint/2010/main" val="352498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615"/>
            <a:ext cx="8079167" cy="628144"/>
          </a:xfrm>
        </p:spPr>
        <p:txBody>
          <a:bodyPr>
            <a:noAutofit/>
          </a:bodyPr>
          <a:lstStyle/>
          <a:p>
            <a:pPr algn="l"/>
            <a:r>
              <a:rPr lang="en-US" sz="2400" u="sng" dirty="0"/>
              <a:t>0.05 is arbitrary, but should depend on costs of mistake.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FA9B176A-C5F5-4870-B398-5B979924FA8D}"/>
              </a:ext>
            </a:extLst>
          </p:cNvPr>
          <p:cNvSpPr txBox="1">
            <a:spLocks/>
          </p:cNvSpPr>
          <p:nvPr/>
        </p:nvSpPr>
        <p:spPr>
          <a:xfrm>
            <a:off x="420329" y="11041"/>
            <a:ext cx="8079167" cy="8170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The 0.05 threshold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548101-275F-44FE-BA05-C688813B8139}"/>
              </a:ext>
            </a:extLst>
          </p:cNvPr>
          <p:cNvSpPr txBox="1"/>
          <p:nvPr/>
        </p:nvSpPr>
        <p:spPr>
          <a:xfrm>
            <a:off x="228600" y="1752600"/>
            <a:ext cx="8991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Would you fly if the probability that the airplane will fall out of the sky was 0.0001? I am pretty sure </a:t>
            </a:r>
            <a:r>
              <a:rPr lang="en-US" sz="2400" u="sng" dirty="0"/>
              <a:t>you would not</a:t>
            </a:r>
            <a:r>
              <a:rPr lang="en-US" sz="2400" dirty="0"/>
              <a:t>! This would </a:t>
            </a:r>
            <a:r>
              <a:rPr lang="en-US" sz="2400" u="sng" dirty="0"/>
              <a:t>not be low enough</a:t>
            </a:r>
            <a:r>
              <a:rPr lang="en-US" sz="2400" dirty="0"/>
              <a:t> because there is too much at stake (your life)!</a:t>
            </a:r>
          </a:p>
          <a:p>
            <a:endParaRPr lang="en-US" sz="2400" dirty="0"/>
          </a:p>
          <a:p>
            <a:r>
              <a:rPr lang="en-US" sz="2400" dirty="0"/>
              <a:t>Would you leave your umbrella at home if the probability of rain was 0.20? I would. It </a:t>
            </a:r>
            <a:r>
              <a:rPr lang="en-US" sz="2400" u="sng" dirty="0"/>
              <a:t>is low enough </a:t>
            </a:r>
            <a:r>
              <a:rPr lang="en-US" sz="2400" dirty="0"/>
              <a:t>to me!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Same for the pets, what is at stake? If lots, then maybe you should use a threshold &lt; 0.05. If not a lot, maybe it should be larger. But these are not always easy questions.</a:t>
            </a:r>
          </a:p>
        </p:txBody>
      </p:sp>
    </p:spTree>
    <p:extLst>
      <p:ext uri="{BB962C8B-B14F-4D97-AF65-F5344CB8AC3E}">
        <p14:creationId xmlns:p14="http://schemas.microsoft.com/office/powerpoint/2010/main" val="2492469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62195"/>
            <a:ext cx="6781800" cy="628144"/>
          </a:xfrm>
        </p:spPr>
        <p:txBody>
          <a:bodyPr>
            <a:noAutofit/>
          </a:bodyPr>
          <a:lstStyle/>
          <a:p>
            <a:pPr algn="l"/>
            <a:r>
              <a:rPr lang="en-US" sz="2400" u="sng" dirty="0"/>
              <a:t>Significant = Enough Evidence.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FA9B176A-C5F5-4870-B398-5B979924FA8D}"/>
              </a:ext>
            </a:extLst>
          </p:cNvPr>
          <p:cNvSpPr txBox="1">
            <a:spLocks/>
          </p:cNvSpPr>
          <p:nvPr/>
        </p:nvSpPr>
        <p:spPr>
          <a:xfrm>
            <a:off x="420329" y="11041"/>
            <a:ext cx="8079167" cy="8170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Interpretation: Significant/Not Significant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548101-275F-44FE-BA05-C688813B8139}"/>
              </a:ext>
            </a:extLst>
          </p:cNvPr>
          <p:cNvSpPr txBox="1"/>
          <p:nvPr/>
        </p:nvSpPr>
        <p:spPr>
          <a:xfrm>
            <a:off x="228600" y="1290339"/>
            <a:ext cx="86868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If p-value &lt;= Threshold (Significant p-value)</a:t>
            </a:r>
          </a:p>
          <a:p>
            <a:endParaRPr lang="en-US" sz="2400" dirty="0"/>
          </a:p>
          <a:p>
            <a:r>
              <a:rPr lang="en-US" sz="2400" dirty="0"/>
              <a:t>“I have enough evidence that pets improve depression”</a:t>
            </a:r>
          </a:p>
          <a:p>
            <a:endParaRPr lang="en-US" sz="2400" dirty="0"/>
          </a:p>
          <a:p>
            <a:r>
              <a:rPr lang="en-US" sz="2800" dirty="0"/>
              <a:t>If p-value &gt; Threshold (non-significant p-value)</a:t>
            </a:r>
          </a:p>
          <a:p>
            <a:endParaRPr lang="en-US" sz="2400" dirty="0"/>
          </a:p>
          <a:p>
            <a:r>
              <a:rPr lang="en-US" sz="2400" dirty="0"/>
              <a:t>“I </a:t>
            </a:r>
            <a:r>
              <a:rPr lang="en-US" sz="2400" u="sng" dirty="0"/>
              <a:t>don’t have enough evidence </a:t>
            </a:r>
            <a:r>
              <a:rPr lang="en-US" sz="2400" dirty="0"/>
              <a:t>that pets improve depression”</a:t>
            </a:r>
          </a:p>
          <a:p>
            <a:r>
              <a:rPr lang="en-US" sz="2400" dirty="0"/>
              <a:t>Incorrect:</a:t>
            </a:r>
          </a:p>
          <a:p>
            <a:r>
              <a:rPr lang="en-US" sz="2400" dirty="0"/>
              <a:t>“Pets don’t improve depression” </a:t>
            </a:r>
          </a:p>
          <a:p>
            <a:r>
              <a:rPr lang="en-US" sz="2400" dirty="0"/>
              <a:t>“We found evidence that pets don’t improve depression”</a:t>
            </a:r>
          </a:p>
          <a:p>
            <a:r>
              <a:rPr lang="en-US" sz="2400" dirty="0"/>
              <a:t>“Pets are not associated with depression” </a:t>
            </a:r>
          </a:p>
          <a:p>
            <a:endParaRPr lang="en-US" sz="2400" dirty="0"/>
          </a:p>
          <a:p>
            <a:r>
              <a:rPr lang="en-US" dirty="0"/>
              <a:t>You either have or don’t have enough evidence. Think about a court trial: you either have evidence enough to convict someone or you don’t. If you don’t, that is not evidence the defendant is innocent. </a:t>
            </a:r>
          </a:p>
        </p:txBody>
      </p:sp>
    </p:spTree>
    <p:extLst>
      <p:ext uri="{BB962C8B-B14F-4D97-AF65-F5344CB8AC3E}">
        <p14:creationId xmlns:p14="http://schemas.microsoft.com/office/powerpoint/2010/main" val="1018119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 p-value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763000" cy="5486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dirty="0"/>
              <a:t>Scenario 1 –  Incorrect calculation of p-value (look at the data first)</a:t>
            </a:r>
          </a:p>
          <a:p>
            <a:pPr marL="0" indent="0">
              <a:buNone/>
            </a:pPr>
            <a:r>
              <a:rPr lang="en-US" sz="2800" dirty="0"/>
              <a:t>You are casually flipping coins and you flip it many </a:t>
            </a:r>
            <a:r>
              <a:rPr lang="en-US" sz="2800" dirty="0" err="1"/>
              <a:t>tiems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At some point you notice that you got head 4 consecutive times. </a:t>
            </a:r>
          </a:p>
          <a:p>
            <a:pPr marL="0" indent="0">
              <a:buNone/>
            </a:pPr>
            <a:r>
              <a:rPr lang="en-US" sz="2800" dirty="0"/>
              <a:t>You hypothesize that the coin is biased.</a:t>
            </a:r>
          </a:p>
          <a:p>
            <a:pPr marL="0" indent="0">
              <a:buNone/>
            </a:pPr>
            <a:r>
              <a:rPr lang="en-US" sz="2800" dirty="0"/>
              <a:t>P-value = 0.06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Scenario 2 – Correct calculation of p-value (looking at the data last)</a:t>
            </a:r>
          </a:p>
          <a:p>
            <a:pPr marL="0" indent="0">
              <a:buNone/>
            </a:pPr>
            <a:r>
              <a:rPr lang="en-US" sz="2800" dirty="0"/>
              <a:t>You notice that a coin always turns up head when flipped. </a:t>
            </a:r>
          </a:p>
          <a:p>
            <a:pPr marL="0" indent="0">
              <a:buNone/>
            </a:pPr>
            <a:r>
              <a:rPr lang="en-US" sz="2800" dirty="0"/>
              <a:t>You find that a paper studied that same coin and found that it was highly biased towards head when flipped. </a:t>
            </a:r>
          </a:p>
          <a:p>
            <a:pPr marL="0" indent="0">
              <a:buNone/>
            </a:pPr>
            <a:r>
              <a:rPr lang="en-US" sz="2800" dirty="0"/>
              <a:t>You plan an experiment: flip the coin only 4 times </a:t>
            </a:r>
          </a:p>
          <a:p>
            <a:pPr marL="0" indent="0">
              <a:buNone/>
            </a:pPr>
            <a:r>
              <a:rPr lang="en-US" sz="2800" dirty="0"/>
              <a:t>You got 4 heads. </a:t>
            </a:r>
          </a:p>
          <a:p>
            <a:pPr marL="0" indent="0">
              <a:buNone/>
            </a:pPr>
            <a:r>
              <a:rPr lang="en-US" sz="2800" dirty="0"/>
              <a:t>P-value = 0.06.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Scenario 1: Just a large noise that you will get if you keep flipping coins.</a:t>
            </a:r>
          </a:p>
          <a:p>
            <a:pPr marL="0" indent="0">
              <a:buNone/>
            </a:pPr>
            <a:r>
              <a:rPr lang="en-US" sz="2800" dirty="0"/>
              <a:t>Scenario 2: Smoking gun.</a:t>
            </a:r>
          </a:p>
        </p:txBody>
      </p:sp>
    </p:spTree>
    <p:extLst>
      <p:ext uri="{BB962C8B-B14F-4D97-AF65-F5344CB8AC3E}">
        <p14:creationId xmlns:p14="http://schemas.microsoft.com/office/powerpoint/2010/main" val="389317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Key take-ways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763000" cy="54864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dirty="0"/>
              <a:t>The 0.05 threshold for p-values is arbitrary.</a:t>
            </a:r>
          </a:p>
          <a:p>
            <a:pPr marL="514350" indent="-514350">
              <a:buAutoNum type="arabicPeriod"/>
            </a:pPr>
            <a:r>
              <a:rPr lang="en-US" sz="2800" dirty="0"/>
              <a:t>P-value is the probability that I would find my effect in random data (data with no effect).</a:t>
            </a:r>
          </a:p>
          <a:p>
            <a:pPr marL="514350" indent="-514350">
              <a:buAutoNum type="arabicPeriod"/>
            </a:pPr>
            <a:r>
              <a:rPr lang="en-US" sz="2800" dirty="0"/>
              <a:t>The smaller the p-value the larger the evidence – this is always valid.</a:t>
            </a:r>
          </a:p>
          <a:p>
            <a:pPr marL="514350" indent="-514350">
              <a:buAutoNum type="arabicPeriod"/>
            </a:pPr>
            <a:r>
              <a:rPr lang="en-US" sz="2800" dirty="0"/>
              <a:t>P-value &lt; 0.05 is good evidence only when scientific method is followed: hypothesis -&gt; sample -&gt; p-value.</a:t>
            </a:r>
          </a:p>
          <a:p>
            <a:pPr marL="514350" indent="-514350">
              <a:buAutoNum type="arabicPeriod"/>
            </a:pPr>
            <a:r>
              <a:rPr lang="en-US" sz="2800" dirty="0"/>
              <a:t>You use p-values when you want to make a decision.</a:t>
            </a:r>
          </a:p>
          <a:p>
            <a:pPr marL="514350" indent="-514350">
              <a:buAutoNum type="arabicPeriod"/>
            </a:pPr>
            <a:r>
              <a:rPr lang="en-US" sz="2800" dirty="0"/>
              <a:t>Confidence intervals are alternatives to p-values. Instead of deciding if the effect exist or not, you estimate the effect and its precision.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766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FA9B176A-C5F5-4870-B398-5B979924FA8D}"/>
              </a:ext>
            </a:extLst>
          </p:cNvPr>
          <p:cNvSpPr txBox="1">
            <a:spLocks/>
          </p:cNvSpPr>
          <p:nvPr/>
        </p:nvSpPr>
        <p:spPr>
          <a:xfrm>
            <a:off x="381000" y="2971800"/>
            <a:ext cx="8079167" cy="8170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Let’s do some Inference!</a:t>
            </a:r>
          </a:p>
        </p:txBody>
      </p:sp>
    </p:spTree>
    <p:extLst>
      <p:ext uri="{BB962C8B-B14F-4D97-AF65-F5344CB8AC3E}">
        <p14:creationId xmlns:p14="http://schemas.microsoft.com/office/powerpoint/2010/main" val="2699987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615"/>
            <a:ext cx="8079167" cy="628144"/>
          </a:xfrm>
        </p:spPr>
        <p:txBody>
          <a:bodyPr>
            <a:noAutofit/>
          </a:bodyPr>
          <a:lstStyle/>
          <a:p>
            <a:pPr algn="l"/>
            <a:r>
              <a:rPr lang="en-US" sz="2400" u="sng" dirty="0"/>
              <a:t>We hypothesize a signal, then use the data to CONFIRM 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3697" y="1776966"/>
            <a:ext cx="25943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Research Question</a:t>
            </a:r>
          </a:p>
          <a:p>
            <a:pPr algn="ctr"/>
            <a:r>
              <a:rPr lang="en-US" sz="2400" dirty="0"/>
              <a:t>hypothesis: </a:t>
            </a:r>
          </a:p>
          <a:p>
            <a:pPr algn="ctr"/>
            <a:r>
              <a:rPr lang="en-US" sz="2000" dirty="0"/>
              <a:t>Having a pet improves depression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2057400"/>
            <a:ext cx="20405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Sample Data</a:t>
            </a:r>
          </a:p>
          <a:p>
            <a:pPr algn="ctr"/>
            <a:r>
              <a:rPr lang="en-US" sz="3200" dirty="0"/>
              <a:t>(</a:t>
            </a:r>
            <a:r>
              <a:rPr lang="en-US" sz="2000" dirty="0"/>
              <a:t>Trial, other data)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2085764"/>
            <a:ext cx="24247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Descriptive Analysis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66808" y="3672628"/>
            <a:ext cx="2487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Statistical Test</a:t>
            </a:r>
          </a:p>
          <a:p>
            <a:pPr algn="ctr"/>
            <a:r>
              <a:rPr lang="en-US" sz="2400" dirty="0"/>
              <a:t>(Test the hypothesis)</a:t>
            </a:r>
          </a:p>
        </p:txBody>
      </p:sp>
      <p:cxnSp>
        <p:nvCxnSpPr>
          <p:cNvPr id="10" name="Straight Arrow Connector 9"/>
          <p:cNvCxnSpPr>
            <a:cxnSpLocks/>
            <a:stCxn id="3" idx="3"/>
            <a:endCxn id="6" idx="1"/>
          </p:cNvCxnSpPr>
          <p:nvPr/>
        </p:nvCxnSpPr>
        <p:spPr>
          <a:xfrm>
            <a:off x="2778033" y="2838795"/>
            <a:ext cx="955767" cy="3435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  <a:stCxn id="6" idx="3"/>
            <a:endCxn id="7" idx="1"/>
          </p:cNvCxnSpPr>
          <p:nvPr/>
        </p:nvCxnSpPr>
        <p:spPr>
          <a:xfrm flipV="1">
            <a:off x="5774325" y="2624373"/>
            <a:ext cx="778875" cy="217857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/>
            <a:stCxn id="7" idx="2"/>
            <a:endCxn id="9" idx="0"/>
          </p:cNvCxnSpPr>
          <p:nvPr/>
        </p:nvCxnSpPr>
        <p:spPr>
          <a:xfrm>
            <a:off x="7765597" y="3162982"/>
            <a:ext cx="44904" cy="509646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FA9B176A-C5F5-4870-B398-5B979924FA8D}"/>
              </a:ext>
            </a:extLst>
          </p:cNvPr>
          <p:cNvSpPr txBox="1">
            <a:spLocks/>
          </p:cNvSpPr>
          <p:nvPr/>
        </p:nvSpPr>
        <p:spPr>
          <a:xfrm>
            <a:off x="420329" y="11041"/>
            <a:ext cx="8079167" cy="8170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Statistical Tests &amp;  the Scientific Method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091FC8-D628-4C91-82C2-7E18EEA36156}"/>
              </a:ext>
            </a:extLst>
          </p:cNvPr>
          <p:cNvSpPr txBox="1"/>
          <p:nvPr/>
        </p:nvSpPr>
        <p:spPr>
          <a:xfrm>
            <a:off x="6896101" y="5382604"/>
            <a:ext cx="1828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Theory</a:t>
            </a:r>
          </a:p>
          <a:p>
            <a:pPr algn="ctr"/>
            <a:r>
              <a:rPr lang="en-US" sz="3200" dirty="0"/>
              <a:t>(EBM)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6F0E032-8D06-44FB-A328-F8F0A3144903}"/>
              </a:ext>
            </a:extLst>
          </p:cNvPr>
          <p:cNvCxnSpPr>
            <a:cxnSpLocks/>
            <a:stCxn id="9" idx="2"/>
            <a:endCxn id="17" idx="0"/>
          </p:cNvCxnSpPr>
          <p:nvPr/>
        </p:nvCxnSpPr>
        <p:spPr>
          <a:xfrm>
            <a:off x="7810501" y="4872957"/>
            <a:ext cx="0" cy="509647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FCDFA72-9A62-4ED7-B59B-A80BE149F10D}"/>
              </a:ext>
            </a:extLst>
          </p:cNvPr>
          <p:cNvCxnSpPr>
            <a:cxnSpLocks/>
            <a:stCxn id="9" idx="1"/>
            <a:endCxn id="3" idx="2"/>
          </p:cNvCxnSpPr>
          <p:nvPr/>
        </p:nvCxnSpPr>
        <p:spPr>
          <a:xfrm flipH="1" flipV="1">
            <a:off x="1480865" y="3900624"/>
            <a:ext cx="5085943" cy="372169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2954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648" y="912557"/>
            <a:ext cx="8079167" cy="628144"/>
          </a:xfrm>
        </p:spPr>
        <p:txBody>
          <a:bodyPr>
            <a:noAutofit/>
          </a:bodyPr>
          <a:lstStyle/>
          <a:p>
            <a:pPr algn="l"/>
            <a:r>
              <a:rPr lang="en-US" sz="2400" u="sng" dirty="0"/>
              <a:t>We SEARCH for a not pre-defined signal in the EXSISTING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4362" y="1941884"/>
            <a:ext cx="2209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Data driven Question</a:t>
            </a:r>
          </a:p>
          <a:p>
            <a:pPr algn="ctr"/>
            <a:r>
              <a:rPr lang="en-US" sz="2400" dirty="0"/>
              <a:t>(hypothesis)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51197" y="1852801"/>
            <a:ext cx="1828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Sample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53201" y="1685711"/>
            <a:ext cx="24247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Descriptive Analysis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80414" y="3351446"/>
            <a:ext cx="2487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Statistical Test</a:t>
            </a:r>
          </a:p>
          <a:p>
            <a:pPr algn="ctr"/>
            <a:r>
              <a:rPr lang="en-US" sz="2400" dirty="0"/>
              <a:t>(Test the hypothesis)</a:t>
            </a: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>
            <a:off x="2446721" y="3202923"/>
            <a:ext cx="3864315" cy="600165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  <a:stCxn id="6" idx="3"/>
            <a:endCxn id="7" idx="1"/>
          </p:cNvCxnSpPr>
          <p:nvPr/>
        </p:nvCxnSpPr>
        <p:spPr>
          <a:xfrm flipV="1">
            <a:off x="5579997" y="2224320"/>
            <a:ext cx="973204" cy="16709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FA9B176A-C5F5-4870-B398-5B979924FA8D}"/>
              </a:ext>
            </a:extLst>
          </p:cNvPr>
          <p:cNvSpPr txBox="1">
            <a:spLocks/>
          </p:cNvSpPr>
          <p:nvPr/>
        </p:nvSpPr>
        <p:spPr>
          <a:xfrm>
            <a:off x="420329" y="11041"/>
            <a:ext cx="8079167" cy="8170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Hypothesis Search</a:t>
            </a: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5DC1DA35-3CD3-44D9-BADD-4D0A3AB8F8E4}"/>
              </a:ext>
            </a:extLst>
          </p:cNvPr>
          <p:cNvSpPr/>
          <p:nvPr/>
        </p:nvSpPr>
        <p:spPr>
          <a:xfrm rot="6676449">
            <a:off x="2758343" y="-746212"/>
            <a:ext cx="3180992" cy="4841805"/>
          </a:xfrm>
          <a:prstGeom prst="arc">
            <a:avLst>
              <a:gd name="adj1" fmla="val 16200000"/>
              <a:gd name="adj2" fmla="val 2633045"/>
            </a:avLst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Multiply 21">
            <a:extLst>
              <a:ext uri="{FF2B5EF4-FFF2-40B4-BE49-F238E27FC236}">
                <a16:creationId xmlns:a16="http://schemas.microsoft.com/office/drawing/2014/main" id="{0BAEBFC5-7FBC-480F-B44B-F23DFEC33DAC}"/>
              </a:ext>
            </a:extLst>
          </p:cNvPr>
          <p:cNvSpPr/>
          <p:nvPr/>
        </p:nvSpPr>
        <p:spPr>
          <a:xfrm rot="687136">
            <a:off x="2569369" y="3242667"/>
            <a:ext cx="3558939" cy="813025"/>
          </a:xfrm>
          <a:prstGeom prst="mathMultiply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FC88BA2-E48B-4203-9FF4-FEDAE8902743}"/>
              </a:ext>
            </a:extLst>
          </p:cNvPr>
          <p:cNvCxnSpPr>
            <a:cxnSpLocks/>
          </p:cNvCxnSpPr>
          <p:nvPr/>
        </p:nvCxnSpPr>
        <p:spPr>
          <a:xfrm flipH="1">
            <a:off x="1412464" y="3512227"/>
            <a:ext cx="25463" cy="875335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539D86B-DA77-4F1C-8BDF-B39579D363F6}"/>
              </a:ext>
            </a:extLst>
          </p:cNvPr>
          <p:cNvSpPr txBox="1"/>
          <p:nvPr/>
        </p:nvSpPr>
        <p:spPr>
          <a:xfrm>
            <a:off x="0" y="4496142"/>
            <a:ext cx="31721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Statistical Reporting </a:t>
            </a:r>
            <a:r>
              <a:rPr lang="en-US" sz="2400" dirty="0"/>
              <a:t>(Estimation, not conclusion, not theory)</a:t>
            </a:r>
            <a:endParaRPr lang="en-US" sz="32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98FD455-E907-467D-8787-A9406D38FF21}"/>
              </a:ext>
            </a:extLst>
          </p:cNvPr>
          <p:cNvCxnSpPr>
            <a:cxnSpLocks/>
            <a:stCxn id="3" idx="2"/>
            <a:endCxn id="27" idx="0"/>
          </p:cNvCxnSpPr>
          <p:nvPr/>
        </p:nvCxnSpPr>
        <p:spPr>
          <a:xfrm>
            <a:off x="1479262" y="3388434"/>
            <a:ext cx="3124947" cy="1606783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1119A59-BA18-4BD3-A83E-2CF3FA7E9A46}"/>
              </a:ext>
            </a:extLst>
          </p:cNvPr>
          <p:cNvSpPr txBox="1"/>
          <p:nvPr/>
        </p:nvSpPr>
        <p:spPr>
          <a:xfrm>
            <a:off x="3603487" y="4995217"/>
            <a:ext cx="20014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Sample NEW Data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D0348B0-754A-4104-AFF5-180A98704075}"/>
              </a:ext>
            </a:extLst>
          </p:cNvPr>
          <p:cNvCxnSpPr>
            <a:cxnSpLocks/>
            <a:stCxn id="27" idx="3"/>
            <a:endCxn id="9" idx="1"/>
          </p:cNvCxnSpPr>
          <p:nvPr/>
        </p:nvCxnSpPr>
        <p:spPr>
          <a:xfrm flipV="1">
            <a:off x="5604930" y="3951611"/>
            <a:ext cx="975484" cy="1582215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D877796-E2E3-416A-BE99-568BA34A14BB}"/>
              </a:ext>
            </a:extLst>
          </p:cNvPr>
          <p:cNvCxnSpPr>
            <a:cxnSpLocks/>
            <a:stCxn id="9" idx="2"/>
            <a:endCxn id="37" idx="0"/>
          </p:cNvCxnSpPr>
          <p:nvPr/>
        </p:nvCxnSpPr>
        <p:spPr>
          <a:xfrm flipH="1">
            <a:off x="7795476" y="4551775"/>
            <a:ext cx="28631" cy="706025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BC2ECC0-C7DC-40DA-94D5-806F4BCFA912}"/>
              </a:ext>
            </a:extLst>
          </p:cNvPr>
          <p:cNvSpPr txBox="1"/>
          <p:nvPr/>
        </p:nvSpPr>
        <p:spPr>
          <a:xfrm>
            <a:off x="6794754" y="5257800"/>
            <a:ext cx="20014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Theory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AD02C9-EFB3-43A2-BE01-7229EDC431DC}"/>
              </a:ext>
            </a:extLst>
          </p:cNvPr>
          <p:cNvSpPr txBox="1"/>
          <p:nvPr/>
        </p:nvSpPr>
        <p:spPr>
          <a:xfrm rot="1730350">
            <a:off x="2465235" y="4016646"/>
            <a:ext cx="1751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Correct Path</a:t>
            </a:r>
          </a:p>
        </p:txBody>
      </p:sp>
    </p:spTree>
    <p:extLst>
      <p:ext uri="{BB962C8B-B14F-4D97-AF65-F5344CB8AC3E}">
        <p14:creationId xmlns:p14="http://schemas.microsoft.com/office/powerpoint/2010/main" val="1658002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97B97-B42E-41D6-BFF9-4153CD5AA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Take away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5BE9F-44C2-4876-B5B7-6858B8151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Statistical tests are only valid when hypothesis is stated before looking at the data. </a:t>
            </a:r>
          </a:p>
          <a:p>
            <a:r>
              <a:rPr lang="en-CA" dirty="0"/>
              <a:t>Once you look at the data:</a:t>
            </a:r>
          </a:p>
          <a:p>
            <a:pPr lvl="1"/>
            <a:r>
              <a:rPr lang="en-CA" dirty="0"/>
              <a:t>Tests are not very meaningful</a:t>
            </a:r>
          </a:p>
          <a:p>
            <a:pPr lvl="1"/>
            <a:r>
              <a:rPr lang="en-CA" dirty="0"/>
              <a:t>Estimating effects and their precision is better.</a:t>
            </a:r>
          </a:p>
        </p:txBody>
      </p:sp>
    </p:spTree>
    <p:extLst>
      <p:ext uri="{BB962C8B-B14F-4D97-AF65-F5344CB8AC3E}">
        <p14:creationId xmlns:p14="http://schemas.microsoft.com/office/powerpoint/2010/main" val="2636207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697" y="838200"/>
            <a:ext cx="25943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Research Question</a:t>
            </a:r>
          </a:p>
          <a:p>
            <a:pPr algn="ctr"/>
            <a:r>
              <a:rPr lang="en-US" sz="2400" dirty="0"/>
              <a:t>hypothesis: </a:t>
            </a:r>
          </a:p>
          <a:p>
            <a:pPr algn="ctr"/>
            <a:r>
              <a:rPr lang="en-US" sz="2000" dirty="0"/>
              <a:t>Having a pet improves depression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88775" y="1336084"/>
            <a:ext cx="20405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Sample Data</a:t>
            </a:r>
          </a:p>
        </p:txBody>
      </p:sp>
      <p:cxnSp>
        <p:nvCxnSpPr>
          <p:cNvPr id="10" name="Straight Arrow Connector 9"/>
          <p:cNvCxnSpPr>
            <a:cxnSpLocks/>
            <a:stCxn id="3" idx="3"/>
            <a:endCxn id="6" idx="1"/>
          </p:cNvCxnSpPr>
          <p:nvPr/>
        </p:nvCxnSpPr>
        <p:spPr>
          <a:xfrm flipV="1">
            <a:off x="2778033" y="1874693"/>
            <a:ext cx="1010742" cy="25336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FA9B176A-C5F5-4870-B398-5B979924FA8D}"/>
              </a:ext>
            </a:extLst>
          </p:cNvPr>
          <p:cNvSpPr txBox="1">
            <a:spLocks/>
          </p:cNvSpPr>
          <p:nvPr/>
        </p:nvSpPr>
        <p:spPr>
          <a:xfrm>
            <a:off x="420329" y="11041"/>
            <a:ext cx="8079167" cy="8170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Sample &amp; Population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7BDD45-1EDE-474F-912E-40D4502BDBE0}"/>
              </a:ext>
            </a:extLst>
          </p:cNvPr>
          <p:cNvSpPr txBox="1"/>
          <p:nvPr/>
        </p:nvSpPr>
        <p:spPr>
          <a:xfrm>
            <a:off x="5943600" y="1556028"/>
            <a:ext cx="3064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25 participants get a pet</a:t>
            </a:r>
          </a:p>
          <a:p>
            <a:pPr algn="ctr"/>
            <a:r>
              <a:rPr lang="en-US" sz="2000" dirty="0"/>
              <a:t>25 participants get no pet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AD77A0F5-8C38-45A6-B054-84D1F785F8A5}"/>
              </a:ext>
            </a:extLst>
          </p:cNvPr>
          <p:cNvSpPr/>
          <p:nvPr/>
        </p:nvSpPr>
        <p:spPr>
          <a:xfrm>
            <a:off x="5486400" y="1280976"/>
            <a:ext cx="533400" cy="1270754"/>
          </a:xfrm>
          <a:prstGeom prst="rightBrace">
            <a:avLst>
              <a:gd name="adj1" fmla="val 8333"/>
              <a:gd name="adj2" fmla="val 5048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303AE3-80FE-4E7D-811C-20BD4B478F46}"/>
              </a:ext>
            </a:extLst>
          </p:cNvPr>
          <p:cNvSpPr txBox="1"/>
          <p:nvPr/>
        </p:nvSpPr>
        <p:spPr>
          <a:xfrm>
            <a:off x="5943600" y="3200400"/>
            <a:ext cx="30648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There are “infinite” sets of 50 participants. Each will give you different results. Your sample is one of those possible sets. 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B8F259C-2305-4E7E-951F-4BEF61BC192B}"/>
              </a:ext>
            </a:extLst>
          </p:cNvPr>
          <p:cNvCxnSpPr>
            <a:cxnSpLocks/>
            <a:stCxn id="16" idx="2"/>
            <a:endCxn id="19" idx="0"/>
          </p:cNvCxnSpPr>
          <p:nvPr/>
        </p:nvCxnSpPr>
        <p:spPr>
          <a:xfrm>
            <a:off x="7476037" y="2263914"/>
            <a:ext cx="0" cy="936486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3B6C438-1740-41F7-97DD-32A5403B4EA7}"/>
              </a:ext>
            </a:extLst>
          </p:cNvPr>
          <p:cNvSpPr txBox="1"/>
          <p:nvPr/>
        </p:nvSpPr>
        <p:spPr>
          <a:xfrm>
            <a:off x="685800" y="3480137"/>
            <a:ext cx="3064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At first, your results are only valid for your specific set of 50 participants.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145AC6F-1E0F-4380-8828-4A192413BECC}"/>
              </a:ext>
            </a:extLst>
          </p:cNvPr>
          <p:cNvCxnSpPr>
            <a:cxnSpLocks/>
            <a:stCxn id="19" idx="1"/>
            <a:endCxn id="26" idx="3"/>
          </p:cNvCxnSpPr>
          <p:nvPr/>
        </p:nvCxnSpPr>
        <p:spPr>
          <a:xfrm flipH="1" flipV="1">
            <a:off x="3750674" y="3987969"/>
            <a:ext cx="2192926" cy="28039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67D1553-8504-4900-A182-E341F8337A97}"/>
              </a:ext>
            </a:extLst>
          </p:cNvPr>
          <p:cNvSpPr txBox="1"/>
          <p:nvPr/>
        </p:nvSpPr>
        <p:spPr>
          <a:xfrm>
            <a:off x="609600" y="5417403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Statistical Inference!</a:t>
            </a:r>
          </a:p>
          <a:p>
            <a:pPr algn="ctr"/>
            <a:r>
              <a:rPr lang="en-US" sz="2000" dirty="0"/>
              <a:t>(testing and estimation)</a:t>
            </a:r>
            <a:endParaRPr lang="en-US" sz="28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FA95DA6-A23A-4A8A-B758-F65C6F033797}"/>
              </a:ext>
            </a:extLst>
          </p:cNvPr>
          <p:cNvCxnSpPr>
            <a:cxnSpLocks/>
            <a:stCxn id="26" idx="2"/>
            <a:endCxn id="32" idx="0"/>
          </p:cNvCxnSpPr>
          <p:nvPr/>
        </p:nvCxnSpPr>
        <p:spPr>
          <a:xfrm flipH="1">
            <a:off x="2209800" y="4495800"/>
            <a:ext cx="8437" cy="921603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8377DDD-170B-4987-9A7D-6124466D5EB0}"/>
              </a:ext>
            </a:extLst>
          </p:cNvPr>
          <p:cNvSpPr txBox="1"/>
          <p:nvPr/>
        </p:nvSpPr>
        <p:spPr>
          <a:xfrm>
            <a:off x="5875837" y="5049695"/>
            <a:ext cx="3200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What can you tell about all participants? What part of your results will replicate if you look at a different set of 50 </a:t>
            </a:r>
            <a:r>
              <a:rPr lang="en-US" sz="2000" dirty="0" err="1"/>
              <a:t>partiicpants</a:t>
            </a:r>
            <a:r>
              <a:rPr lang="en-US" sz="2000" dirty="0"/>
              <a:t>&gt;?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AB015C3-D700-4B01-ADEB-0786DAC30C4E}"/>
              </a:ext>
            </a:extLst>
          </p:cNvPr>
          <p:cNvCxnSpPr>
            <a:cxnSpLocks/>
            <a:stCxn id="32" idx="3"/>
            <a:endCxn id="18" idx="1"/>
          </p:cNvCxnSpPr>
          <p:nvPr/>
        </p:nvCxnSpPr>
        <p:spPr>
          <a:xfrm>
            <a:off x="3810000" y="5832902"/>
            <a:ext cx="2065837" cy="32401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8467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1956" y="2202083"/>
            <a:ext cx="3064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Statistical Tests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34571" y="2095381"/>
            <a:ext cx="23614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P-value &lt; 0.05</a:t>
            </a:r>
          </a:p>
          <a:p>
            <a:pPr algn="ctr"/>
            <a:r>
              <a:rPr lang="en-US" dirty="0"/>
              <a:t>(evidence)</a:t>
            </a:r>
          </a:p>
        </p:txBody>
      </p:sp>
      <p:cxnSp>
        <p:nvCxnSpPr>
          <p:cNvPr id="10" name="Straight Arrow Connector 9"/>
          <p:cNvCxnSpPr>
            <a:cxnSpLocks/>
            <a:stCxn id="3" idx="3"/>
            <a:endCxn id="6" idx="1"/>
          </p:cNvCxnSpPr>
          <p:nvPr/>
        </p:nvCxnSpPr>
        <p:spPr>
          <a:xfrm>
            <a:off x="3286829" y="2494471"/>
            <a:ext cx="447742" cy="102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FA9B176A-C5F5-4870-B398-5B979924FA8D}"/>
              </a:ext>
            </a:extLst>
          </p:cNvPr>
          <p:cNvSpPr txBox="1">
            <a:spLocks/>
          </p:cNvSpPr>
          <p:nvPr/>
        </p:nvSpPr>
        <p:spPr>
          <a:xfrm>
            <a:off x="420329" y="11041"/>
            <a:ext cx="8495071" cy="8170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Statistical Inference: Testing and Estimating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7BDD45-1EDE-474F-912E-40D4502BDBE0}"/>
              </a:ext>
            </a:extLst>
          </p:cNvPr>
          <p:cNvSpPr txBox="1"/>
          <p:nvPr/>
        </p:nvSpPr>
        <p:spPr>
          <a:xfrm>
            <a:off x="6756491" y="1986638"/>
            <a:ext cx="23614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Decision:</a:t>
            </a:r>
          </a:p>
          <a:p>
            <a:pPr algn="ctr"/>
            <a:r>
              <a:rPr lang="en-US" sz="2000" dirty="0"/>
              <a:t>Yes, pets improves depression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303AE3-80FE-4E7D-811C-20BD4B478F46}"/>
              </a:ext>
            </a:extLst>
          </p:cNvPr>
          <p:cNvSpPr txBox="1"/>
          <p:nvPr/>
        </p:nvSpPr>
        <p:spPr>
          <a:xfrm>
            <a:off x="3628969" y="4670048"/>
            <a:ext cx="25145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Effect Size, Precision, Confidence Interval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B8F259C-2305-4E7E-951F-4BEF61BC192B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>
            <a:off x="3112179" y="5023991"/>
            <a:ext cx="516790" cy="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1171C49-0026-42CD-91D0-15813AA9D431}"/>
              </a:ext>
            </a:extLst>
          </p:cNvPr>
          <p:cNvSpPr txBox="1"/>
          <p:nvPr/>
        </p:nvSpPr>
        <p:spPr>
          <a:xfrm>
            <a:off x="597581" y="4485382"/>
            <a:ext cx="25145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Statistical Estimation</a:t>
            </a:r>
            <a:endParaRPr lang="en-US" sz="24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D7922B9-F50C-4A68-B328-9405F4267A50}"/>
              </a:ext>
            </a:extLst>
          </p:cNvPr>
          <p:cNvCxnSpPr>
            <a:cxnSpLocks/>
            <a:stCxn id="6" idx="3"/>
            <a:endCxn id="16" idx="1"/>
          </p:cNvCxnSpPr>
          <p:nvPr/>
        </p:nvCxnSpPr>
        <p:spPr>
          <a:xfrm flipV="1">
            <a:off x="6096001" y="2494470"/>
            <a:ext cx="660490" cy="1021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112DD3D-5672-43B4-9A4D-EBC1144B0822}"/>
              </a:ext>
            </a:extLst>
          </p:cNvPr>
          <p:cNvSpPr txBox="1"/>
          <p:nvPr/>
        </p:nvSpPr>
        <p:spPr>
          <a:xfrm>
            <a:off x="6553202" y="4532752"/>
            <a:ext cx="25145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Pets improves depression score by 5 points (95% CI: 4-6)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7259548-C685-469A-9EF7-9BF1A60D21CC}"/>
              </a:ext>
            </a:extLst>
          </p:cNvPr>
          <p:cNvCxnSpPr>
            <a:cxnSpLocks/>
            <a:stCxn id="19" idx="3"/>
            <a:endCxn id="30" idx="1"/>
          </p:cNvCxnSpPr>
          <p:nvPr/>
        </p:nvCxnSpPr>
        <p:spPr>
          <a:xfrm>
            <a:off x="6143567" y="5023991"/>
            <a:ext cx="409635" cy="16593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2548101-275F-44FE-BA05-C688813B8139}"/>
              </a:ext>
            </a:extLst>
          </p:cNvPr>
          <p:cNvSpPr txBox="1"/>
          <p:nvPr/>
        </p:nvSpPr>
        <p:spPr>
          <a:xfrm>
            <a:off x="381000" y="5903893"/>
            <a:ext cx="8736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65000"/>
                  </a:schemeClr>
                </a:solidFill>
              </a:rPr>
              <a:t>Note: In both cases we are looking for evidence that what we see in our sample is valid outside our sample too.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9A8F6D-C83D-4A6E-85D6-893851B3E6DF}"/>
              </a:ext>
            </a:extLst>
          </p:cNvPr>
          <p:cNvSpPr txBox="1"/>
          <p:nvPr/>
        </p:nvSpPr>
        <p:spPr>
          <a:xfrm>
            <a:off x="420329" y="1066800"/>
            <a:ext cx="8266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/>
              <a:t>Decision framework: you need good evidence to make an important decision about whether the effect exist.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8DB6BD8-210A-4475-9750-91649B6D49B8}"/>
              </a:ext>
            </a:extLst>
          </p:cNvPr>
          <p:cNvSpPr txBox="1"/>
          <p:nvPr/>
        </p:nvSpPr>
        <p:spPr>
          <a:xfrm>
            <a:off x="322289" y="3643967"/>
            <a:ext cx="8266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/>
              <a:t>Learning framework: you don’t need to make a decision, you just want to present your findings.</a:t>
            </a:r>
          </a:p>
        </p:txBody>
      </p:sp>
    </p:spTree>
    <p:extLst>
      <p:ext uri="{BB962C8B-B14F-4D97-AF65-F5344CB8AC3E}">
        <p14:creationId xmlns:p14="http://schemas.microsoft.com/office/powerpoint/2010/main" val="224394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FA9B176A-C5F5-4870-B398-5B979924FA8D}"/>
              </a:ext>
            </a:extLst>
          </p:cNvPr>
          <p:cNvSpPr txBox="1">
            <a:spLocks/>
          </p:cNvSpPr>
          <p:nvPr/>
        </p:nvSpPr>
        <p:spPr>
          <a:xfrm>
            <a:off x="420329" y="11041"/>
            <a:ext cx="8079167" cy="8170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But…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548101-275F-44FE-BA05-C688813B8139}"/>
              </a:ext>
            </a:extLst>
          </p:cNvPr>
          <p:cNvSpPr txBox="1"/>
          <p:nvPr/>
        </p:nvSpPr>
        <p:spPr>
          <a:xfrm>
            <a:off x="76200" y="1447800"/>
            <a:ext cx="899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/>
              <a:t>Statistical Test</a:t>
            </a:r>
            <a:r>
              <a:rPr lang="en-US" sz="2800" dirty="0"/>
              <a:t>: Decision can be incorrect! </a:t>
            </a:r>
          </a:p>
          <a:p>
            <a:pPr algn="ctr"/>
            <a:r>
              <a:rPr lang="en-US" sz="2800" dirty="0">
                <a:sym typeface="Wingdings" panose="05000000000000000000" pitchFamily="2" charset="2"/>
              </a:rPr>
              <a:t> Replication Crisis</a:t>
            </a:r>
            <a:endParaRPr lang="en-US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4AFD9C-DF63-4A2A-A9FA-4FB9D37D4CB8}"/>
              </a:ext>
            </a:extLst>
          </p:cNvPr>
          <p:cNvSpPr txBox="1"/>
          <p:nvPr/>
        </p:nvSpPr>
        <p:spPr>
          <a:xfrm>
            <a:off x="89497" y="2819400"/>
            <a:ext cx="899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/>
              <a:t>Estimation</a:t>
            </a:r>
            <a:r>
              <a:rPr lang="en-US" sz="2800" dirty="0"/>
              <a:t>: You are just presenting the effect size and how precise it is. You are not making a decision, so you cannot be incorrect.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408CAF-5B85-4043-9087-C71D95E72945}"/>
              </a:ext>
            </a:extLst>
          </p:cNvPr>
          <p:cNvSpPr txBox="1"/>
          <p:nvPr/>
        </p:nvSpPr>
        <p:spPr>
          <a:xfrm>
            <a:off x="107396" y="4724400"/>
            <a:ext cx="899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/>
              <a:t>Question</a:t>
            </a:r>
            <a:r>
              <a:rPr lang="en-US" sz="2800" dirty="0"/>
              <a:t>: Do you need to make a decision?! </a:t>
            </a:r>
          </a:p>
          <a:p>
            <a:pPr algn="ctr"/>
            <a:r>
              <a:rPr lang="en-US" sz="2800" dirty="0">
                <a:sym typeface="Wingdings" panose="05000000000000000000" pitchFamily="2" charset="2"/>
              </a:rPr>
              <a:t>I would argue most times you don’t.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38645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84730-7C94-47A0-B279-5557CF93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Testing Framework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2B3742E-D2AE-4A3F-A474-FD76881E9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771255"/>
              </p:ext>
            </p:extLst>
          </p:nvPr>
        </p:nvGraphicFramePr>
        <p:xfrm>
          <a:off x="380999" y="1524000"/>
          <a:ext cx="8305801" cy="4655651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4181167041"/>
                    </a:ext>
                  </a:extLst>
                </a:gridCol>
                <a:gridCol w="2057399">
                  <a:extLst>
                    <a:ext uri="{9D8B030D-6E8A-4147-A177-3AD203B41FA5}">
                      <a16:colId xmlns:a16="http://schemas.microsoft.com/office/drawing/2014/main" val="3133448761"/>
                    </a:ext>
                  </a:extLst>
                </a:gridCol>
                <a:gridCol w="2225568">
                  <a:extLst>
                    <a:ext uri="{9D8B030D-6E8A-4147-A177-3AD203B41FA5}">
                      <a16:colId xmlns:a16="http://schemas.microsoft.com/office/drawing/2014/main" val="2782352635"/>
                    </a:ext>
                  </a:extLst>
                </a:gridCol>
                <a:gridCol w="1432033">
                  <a:extLst>
                    <a:ext uri="{9D8B030D-6E8A-4147-A177-3AD203B41FA5}">
                      <a16:colId xmlns:a16="http://schemas.microsoft.com/office/drawing/2014/main" val="4239371458"/>
                    </a:ext>
                  </a:extLst>
                </a:gridCol>
              </a:tblGrid>
              <a:tr h="1066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Diagnosis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 odds ratio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(BD vs control)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Women odds ratio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(BD vs control)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48" marR="68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2889829"/>
                  </a:ext>
                </a:extLst>
              </a:tr>
              <a:tr h="5126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Coronary artery disease 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1.64</a:t>
                      </a: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[1.15, 2.34]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4.23 [3.09, 5.79]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&lt;0.001*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48" marR="68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735291"/>
                  </a:ext>
                </a:extLst>
              </a:tr>
              <a:tr h="5126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Myocardial infarction 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1.51 [0.80, 2.85]   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1.93 [0.86, 4.35]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0.6404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48" marR="68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320937"/>
                  </a:ext>
                </a:extLst>
              </a:tr>
              <a:tr h="5126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Angina 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2.16 [1.38, 3.38] 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3.56 [2.37, 5.36]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0.1060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48" marR="68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3669861"/>
                  </a:ext>
                </a:extLst>
              </a:tr>
              <a:tr h="5126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Atrial fib./flutter 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2.54 [1.71, 3.77] 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3.00 [1.98, 4.54]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0.5692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48" marR="68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4243265"/>
                  </a:ext>
                </a:extLst>
              </a:tr>
              <a:tr h="5126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Heart failure 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2.54 [1.55, 4.16]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6.81 [4.59, 10.12]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0.0022*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48" marR="68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8161176"/>
                  </a:ext>
                </a:extLst>
              </a:tr>
              <a:tr h="5126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Stroke 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3.70 [2.14, 6.40]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3.89 [2.12, 7.16]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0.9046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48" marR="68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9406742"/>
                  </a:ext>
                </a:extLst>
              </a:tr>
              <a:tr h="5126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Essential hypertension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1.68 [1.25, 2.25] 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3.65 [2.89, 4.61]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42" marR="17642" marT="17642" marB="176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&lt;0.001*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48" marR="68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5492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3238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84730-7C94-47A0-B279-5557CF93D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0438"/>
          </a:xfrm>
        </p:spPr>
        <p:txBody>
          <a:bodyPr/>
          <a:lstStyle/>
          <a:p>
            <a:r>
              <a:rPr lang="en-CA" dirty="0"/>
              <a:t>Estimation Framework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C6C91B-0354-46BE-BD7E-2E41AEEC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960120"/>
            <a:ext cx="7162800" cy="573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17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8110</TotalTime>
  <Words>1123</Words>
  <Application>Microsoft Office PowerPoint</Application>
  <PresentationFormat>On-screen Show (4:3)</PresentationFormat>
  <Paragraphs>162</Paragraphs>
  <Slides>15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Comic Sans MS</vt:lpstr>
      <vt:lpstr>Times New Roman</vt:lpstr>
      <vt:lpstr>Office Theme</vt:lpstr>
      <vt:lpstr>Statistical Inference Super Short Introduction to Statistical Tests and P-values</vt:lpstr>
      <vt:lpstr>We hypothesize a signal, then use the data to CONFIRM it.</vt:lpstr>
      <vt:lpstr>We SEARCH for a not pre-defined signal in the EXSISTING data</vt:lpstr>
      <vt:lpstr>Take away</vt:lpstr>
      <vt:lpstr>PowerPoint Presentation</vt:lpstr>
      <vt:lpstr>PowerPoint Presentation</vt:lpstr>
      <vt:lpstr>PowerPoint Presentation</vt:lpstr>
      <vt:lpstr>Testing Framework</vt:lpstr>
      <vt:lpstr>Estimation Framework</vt:lpstr>
      <vt:lpstr>A measure of evidence</vt:lpstr>
      <vt:lpstr>0.05 is arbitrary, but should depend on costs of mistake.</vt:lpstr>
      <vt:lpstr>Significant = Enough Evidence.</vt:lpstr>
      <vt:lpstr>Example p-value</vt:lpstr>
      <vt:lpstr>Key take-ways</vt:lpstr>
      <vt:lpstr>PowerPoint Presentation</vt:lpstr>
    </vt:vector>
  </TitlesOfParts>
  <Company>CAMH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Evidence in Medical Research</dc:title>
  <dc:creator>Marcos Sanches</dc:creator>
  <cp:lastModifiedBy>Marcos Sanches</cp:lastModifiedBy>
  <cp:revision>236</cp:revision>
  <cp:lastPrinted>2017-03-29T15:52:09Z</cp:lastPrinted>
  <dcterms:created xsi:type="dcterms:W3CDTF">2016-12-14T14:16:49Z</dcterms:created>
  <dcterms:modified xsi:type="dcterms:W3CDTF">2021-11-02T14:32:33Z</dcterms:modified>
</cp:coreProperties>
</file>