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9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F6AFF-7A79-2C41-F683-8B09C7094F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AD58B6-750B-1103-2B0E-CB83C59D29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993F3-6603-7FB8-C193-99B1DAEAC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DBEDCA-3E32-3313-315A-C098668F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7803F7-660D-6501-AED2-7ED1698EE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7709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9EE66D-99BA-D4FB-6B76-1F941826B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D12684-9B7C-D310-7011-C963C134E3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399B88-5D60-6BC5-229B-182CB4DD0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DBB940-FDAB-59CA-9F9F-5BAB09621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E9ADE-BFA2-7AA9-D81A-B1249867B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1853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EFF8D2-9478-7669-1D9A-33579CCE2F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4CED58-987F-A7D7-E45B-F29A4B0222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9F441F-A8AE-330C-E737-0266A4275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9D541-3AB9-4620-32C0-2790954B6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954FC6-8288-EC10-1000-0697CE4FD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37061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9BB1B6-379C-E934-68C4-C13FA6816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94CA6F-2817-8BB3-BB42-5D64393AD4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D500BF-B42E-2014-5D09-09D98B2EE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B73B9-F45A-79B4-1E5D-460FB9B41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FF729F-766F-A96E-ABB5-87EC64E20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5732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C3381-50B2-8348-9BC0-076713E29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21C53A-EE45-D08B-EC0E-BC3E677DD8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FA610-4D86-53C5-9FDC-BF3FA711CD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EC7B87-303A-9F1B-1571-85050DD24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FF7F84-7084-B53C-3F15-5ACD555F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0157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95A8E-1E7A-9198-219B-C078AD90C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AD81BD-1FD1-C15D-18A8-CC5E244D30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A609D-C5FE-FDA3-12A4-7B5CD71A3F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857328-D08B-7FFE-2AA8-47A235AB2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E55E02-4EFC-BC55-B5DC-9ABA81E4A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189282-DA71-02F8-1378-AE792344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29047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3A146-7419-88CD-08BD-4C390AC99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0C0F68-AB5E-5688-EEFE-A62CB25EC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A7935D-40C4-CB20-4431-08C04DA3E6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BEC26-7994-55DB-8535-D8EAA3E9C40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C0AE6D-01BF-A134-863C-09DB585729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D9FF175-8E83-E9F1-32A4-F4811BB84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17D26C-7BCB-C1E7-65F7-B111BB7FC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E0BD24-EB3D-DEC0-1D95-411741558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34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E2023D-7823-B040-E963-F5ED55793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795E5D-AF1E-93EB-CD2E-029F74BBF2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4491A1-7457-BBEA-CEF8-05369F4B17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E60423-120E-6157-325F-3899AD096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28838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193958-035C-7A2B-80D5-CBE9138AE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B73F3F-E757-0D69-0DEA-5A93C2F3A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271928-14E2-C27B-FD11-DA384FB2E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3620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942D2-D0E1-A725-EABD-9D9486568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A3CDC9-3E4A-CA47-37DF-09035CA13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27FB2-52E6-D4F5-CAE9-B6BD7E4CF1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8A53E4-1304-A056-E5F4-9F1D88912C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F1C1CA-7FBD-E539-5919-75277A522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20B245-B608-D38E-83AD-BEB2FA6E5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91602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16BA2-F95E-8675-EE6C-3E27C5B43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51BEF7-EC72-E35F-E7FE-2F5D434E7D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CF5411-C685-A415-DCE2-DCBD7F538B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36C7F9-9671-15D3-83B9-BD77543AD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81FF3-E5B3-FDD0-4C61-5EE164E7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312062-B305-1431-8ACE-A4D3148FE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35508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3B5964-1A4D-460B-D4B8-A9AFAA2A3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D6A92-A103-302C-93CE-A69C97AAEF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863462-5E55-3060-170E-63A186B81E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FC853-D685-4A4A-9528-DF1B48131768}" type="datetimeFigureOut">
              <a:rPr lang="en-CA" smtClean="0"/>
              <a:t>2023-01-16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149BA-5497-D81D-60E7-79FBB3C453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39FEF8-C5A9-9C72-1C4D-58A7F5DEB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C62C3-133A-491C-9D96-1F146DC136B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89472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oleObject" Target="../embeddings/oleObject1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wmf"/><Relationship Id="rId4" Type="http://schemas.openxmlformats.org/officeDocument/2006/relationships/oleObject" Target="../embeddings/oleObject14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svg"/><Relationship Id="rId18" Type="http://schemas.openxmlformats.org/officeDocument/2006/relationships/image" Target="../media/image22.png"/><Relationship Id="rId3" Type="http://schemas.openxmlformats.org/officeDocument/2006/relationships/image" Target="../media/image7.svg"/><Relationship Id="rId7" Type="http://schemas.openxmlformats.org/officeDocument/2006/relationships/image" Target="../media/image11.svg"/><Relationship Id="rId12" Type="http://schemas.openxmlformats.org/officeDocument/2006/relationships/image" Target="../media/image16.png"/><Relationship Id="rId17" Type="http://schemas.openxmlformats.org/officeDocument/2006/relationships/image" Target="../media/image21.svg"/><Relationship Id="rId2" Type="http://schemas.openxmlformats.org/officeDocument/2006/relationships/image" Target="../media/image6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svg"/><Relationship Id="rId5" Type="http://schemas.openxmlformats.org/officeDocument/2006/relationships/image" Target="../media/image9.svg"/><Relationship Id="rId15" Type="http://schemas.openxmlformats.org/officeDocument/2006/relationships/image" Target="../media/image19.svg"/><Relationship Id="rId10" Type="http://schemas.openxmlformats.org/officeDocument/2006/relationships/image" Target="../media/image14.png"/><Relationship Id="rId19" Type="http://schemas.openxmlformats.org/officeDocument/2006/relationships/image" Target="../media/image23.svg"/><Relationship Id="rId4" Type="http://schemas.openxmlformats.org/officeDocument/2006/relationships/image" Target="../media/image8.png"/><Relationship Id="rId9" Type="http://schemas.openxmlformats.org/officeDocument/2006/relationships/image" Target="../media/image13.svg"/><Relationship Id="rId1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29.wmf"/><Relationship Id="rId3" Type="http://schemas.openxmlformats.org/officeDocument/2006/relationships/image" Target="../media/image24.wmf"/><Relationship Id="rId7" Type="http://schemas.openxmlformats.org/officeDocument/2006/relationships/image" Target="../media/image26.wmf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31.wmf"/><Relationship Id="rId2" Type="http://schemas.openxmlformats.org/officeDocument/2006/relationships/oleObject" Target="../embeddings/oleObject3.bin"/><Relationship Id="rId16" Type="http://schemas.openxmlformats.org/officeDocument/2006/relationships/oleObject" Target="../embeddings/oleObject10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28.wmf"/><Relationship Id="rId5" Type="http://schemas.openxmlformats.org/officeDocument/2006/relationships/image" Target="../media/image25.wmf"/><Relationship Id="rId15" Type="http://schemas.openxmlformats.org/officeDocument/2006/relationships/image" Target="../media/image30.wmf"/><Relationship Id="rId10" Type="http://schemas.openxmlformats.org/officeDocument/2006/relationships/oleObject" Target="../embeddings/oleObject7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27.wmf"/><Relationship Id="rId1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7.svg"/><Relationship Id="rId7" Type="http://schemas.openxmlformats.org/officeDocument/2006/relationships/image" Target="../media/image21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1.svg"/><Relationship Id="rId10" Type="http://schemas.openxmlformats.org/officeDocument/2006/relationships/image" Target="../media/image32.png"/><Relationship Id="rId4" Type="http://schemas.openxmlformats.org/officeDocument/2006/relationships/image" Target="../media/image10.png"/><Relationship Id="rId9" Type="http://schemas.openxmlformats.org/officeDocument/2006/relationships/image" Target="../media/image2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hyperlink" Target="https://journals.plos.org/ploscompbiol/article?id=10.1371/journal.pcbi.100551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F323C0-B643-33E9-5C5E-DB9BC01E6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2800" y="1122363"/>
            <a:ext cx="10490200" cy="2387600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 BUILDING FAIR MACHINE LEARNING MODELS: </a:t>
            </a:r>
            <a:br>
              <a:rPr lang="en-US" sz="4400" dirty="0">
                <a:solidFill>
                  <a:srgbClr val="7030A0"/>
                </a:solidFill>
              </a:rPr>
            </a:br>
            <a:r>
              <a:rPr lang="en-US" sz="3600" dirty="0">
                <a:solidFill>
                  <a:srgbClr val="7030A0"/>
                </a:solidFill>
              </a:rPr>
              <a:t>Using Big Data to explore inequities </a:t>
            </a:r>
            <a:br>
              <a:rPr lang="en-US" sz="3600" dirty="0">
                <a:solidFill>
                  <a:srgbClr val="7030A0"/>
                </a:solidFill>
              </a:rPr>
            </a:br>
            <a:r>
              <a:rPr lang="en-US" sz="3600" dirty="0">
                <a:solidFill>
                  <a:srgbClr val="7030A0"/>
                </a:solidFill>
              </a:rPr>
              <a:t>in risk assessment at CAMH </a:t>
            </a:r>
            <a:r>
              <a:rPr lang="en-US" sz="2400" b="1" dirty="0">
                <a:solidFill>
                  <a:srgbClr val="7030A0"/>
                </a:solidFill>
              </a:rPr>
              <a:t>(REB 058-2021)</a:t>
            </a:r>
            <a:endParaRPr lang="en-CA" sz="2400" b="1" dirty="0">
              <a:solidFill>
                <a:srgbClr val="7030A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31C05F-AB29-4B3C-3097-900B238F47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sz="3200" b="1" dirty="0"/>
              <a:t>Data Analysis Training</a:t>
            </a:r>
            <a:endParaRPr lang="en-CA" sz="3200" dirty="0"/>
          </a:p>
        </p:txBody>
      </p:sp>
    </p:spTree>
    <p:extLst>
      <p:ext uri="{BB962C8B-B14F-4D97-AF65-F5344CB8AC3E}">
        <p14:creationId xmlns:p14="http://schemas.microsoft.com/office/powerpoint/2010/main" val="2445801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87" y="198219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LOADING DATA INTO THE SCC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4ED945-2435-885A-3965-F221455AC7CA}"/>
              </a:ext>
            </a:extLst>
          </p:cNvPr>
          <p:cNvSpPr txBox="1"/>
          <p:nvPr/>
        </p:nvSpPr>
        <p:spPr>
          <a:xfrm>
            <a:off x="2350525" y="1772185"/>
            <a:ext cx="72898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Upload data directly from your folder on the Y: Drive</a:t>
            </a:r>
            <a:br>
              <a:rPr lang="en-CA" sz="2000" dirty="0"/>
            </a:br>
            <a:r>
              <a:rPr lang="en-CA" sz="2000" dirty="0"/>
              <a:t>(i.e., </a:t>
            </a:r>
            <a:r>
              <a:rPr lang="en-US" sz="20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Y:\Predictive_Care\EHR data analysis\[YOUR NAME])</a:t>
            </a:r>
            <a:endParaRPr lang="en-CA" sz="2000" dirty="0"/>
          </a:p>
          <a:p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endParaRPr lang="en-CA" sz="2000" dirty="0"/>
          </a:p>
          <a:p>
            <a:endParaRPr lang="en-CA" dirty="0"/>
          </a:p>
        </p:txBody>
      </p:sp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DF9C674A-9A20-ACF5-50BD-46849657DCF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204861"/>
              </p:ext>
            </p:extLst>
          </p:nvPr>
        </p:nvGraphicFramePr>
        <p:xfrm>
          <a:off x="2823991" y="2855174"/>
          <a:ext cx="2605758" cy="1778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2590920" imgH="1767960" progId="Paint.Picture">
                  <p:embed/>
                </p:oleObj>
              </mc:Choice>
              <mc:Fallback>
                <p:oleObj name="Bitmap Image" r:id="rId2" imgW="2590920" imgH="176796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F9C674A-9A20-ACF5-50BD-46849657DCF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23991" y="2855174"/>
                        <a:ext cx="2605758" cy="17786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BA9CCF-8F7C-4CF8-BABD-477F1CC263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4187241"/>
              </p:ext>
            </p:extLst>
          </p:nvPr>
        </p:nvGraphicFramePr>
        <p:xfrm>
          <a:off x="6194904" y="2855174"/>
          <a:ext cx="2627458" cy="1671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2408040" imgH="1531800" progId="Paint.Picture">
                  <p:embed/>
                </p:oleObj>
              </mc:Choice>
              <mc:Fallback>
                <p:oleObj name="Bitmap Image" r:id="rId4" imgW="2408040" imgH="153180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BA9CCF-8F7C-4CF8-BABD-477F1CC263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194904" y="2855174"/>
                        <a:ext cx="2627458" cy="16713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>
            <a:extLst>
              <a:ext uri="{FF2B5EF4-FFF2-40B4-BE49-F238E27FC236}">
                <a16:creationId xmlns:a16="http://schemas.microsoft.com/office/drawing/2014/main" id="{0C15F439-4F43-7CD4-ADB1-97BEAB92CFDC}"/>
              </a:ext>
            </a:extLst>
          </p:cNvPr>
          <p:cNvSpPr/>
          <p:nvPr/>
        </p:nvSpPr>
        <p:spPr>
          <a:xfrm>
            <a:off x="3953939" y="3260017"/>
            <a:ext cx="939800" cy="780708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F7E2E6C-BF90-E865-F4CF-9BBF3B015952}"/>
              </a:ext>
            </a:extLst>
          </p:cNvPr>
          <p:cNvSpPr/>
          <p:nvPr/>
        </p:nvSpPr>
        <p:spPr>
          <a:xfrm>
            <a:off x="7270352" y="3002158"/>
            <a:ext cx="939800" cy="780708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73410E-EAA4-B47D-6956-5F65DEE1CDFA}"/>
              </a:ext>
            </a:extLst>
          </p:cNvPr>
          <p:cNvSpPr txBox="1"/>
          <p:nvPr/>
        </p:nvSpPr>
        <p:spPr>
          <a:xfrm>
            <a:off x="3148914" y="4693840"/>
            <a:ext cx="2155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IN PYTHON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34EBFE-66E5-E382-246D-9459EF4DF7DC}"/>
              </a:ext>
            </a:extLst>
          </p:cNvPr>
          <p:cNvSpPr txBox="1"/>
          <p:nvPr/>
        </p:nvSpPr>
        <p:spPr>
          <a:xfrm>
            <a:off x="6666990" y="4633859"/>
            <a:ext cx="2155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IN R</a:t>
            </a:r>
          </a:p>
        </p:txBody>
      </p:sp>
    </p:spTree>
    <p:extLst>
      <p:ext uri="{BB962C8B-B14F-4D97-AF65-F5344CB8AC3E}">
        <p14:creationId xmlns:p14="http://schemas.microsoft.com/office/powerpoint/2010/main" val="30820729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2133" y="5115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SHARING DATA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4ED945-2435-885A-3965-F221455AC7CA}"/>
              </a:ext>
            </a:extLst>
          </p:cNvPr>
          <p:cNvSpPr txBox="1"/>
          <p:nvPr/>
        </p:nvSpPr>
        <p:spPr>
          <a:xfrm>
            <a:off x="513184" y="1069143"/>
            <a:ext cx="10715745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Once you have completed a data processing task, to export data from the SCC back into the Y: Drive: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Select the relevant data file and download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Move the file from its download location into your folder on the drive (i.e., </a:t>
            </a:r>
            <a:r>
              <a:rPr lang="en-US" sz="2000" dirty="0"/>
              <a:t>Y:\Predictive_Care\EHR data analysis\[YOUR NAME])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Delete the file from the download location (and empty recycle bin)</a:t>
            </a:r>
            <a:endParaRPr lang="en-CA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/>
          </a:p>
          <a:p>
            <a:endParaRPr lang="en-CA" sz="2000" dirty="0"/>
          </a:p>
          <a:p>
            <a:endParaRPr lang="en-CA" dirty="0"/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id="{067AE335-C640-3CED-C19E-797A1546B77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0872041"/>
              </p:ext>
            </p:extLst>
          </p:nvPr>
        </p:nvGraphicFramePr>
        <p:xfrm>
          <a:off x="5245952" y="2407387"/>
          <a:ext cx="2449048" cy="17867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114800" imgH="3002400" progId="Paint.Picture">
                  <p:embed/>
                </p:oleObj>
              </mc:Choice>
              <mc:Fallback>
                <p:oleObj name="Bitmap Image" r:id="rId2" imgW="4114800" imgH="3002400" progId="Paint.Picture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067AE335-C640-3CED-C19E-797A1546B77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245952" y="2407387"/>
                        <a:ext cx="2449048" cy="17867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29F87726-9840-9501-6E65-DF02400B6F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982847"/>
              </p:ext>
            </p:extLst>
          </p:nvPr>
        </p:nvGraphicFramePr>
        <p:xfrm>
          <a:off x="2653523" y="2147159"/>
          <a:ext cx="2229680" cy="2909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3444120" imgH="4495680" progId="Paint.Picture">
                  <p:embed/>
                </p:oleObj>
              </mc:Choice>
              <mc:Fallback>
                <p:oleObj name="Bitmap Image" r:id="rId4" imgW="3444120" imgH="4495680" progId="Paint.Picture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29F87726-9840-9501-6E65-DF02400B6F7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653523" y="2147159"/>
                        <a:ext cx="2229680" cy="29098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Oval 16">
            <a:extLst>
              <a:ext uri="{FF2B5EF4-FFF2-40B4-BE49-F238E27FC236}">
                <a16:creationId xmlns:a16="http://schemas.microsoft.com/office/drawing/2014/main" id="{BCD2C8C8-3FEA-5E79-FD0C-E60C0C7EF6E5}"/>
              </a:ext>
            </a:extLst>
          </p:cNvPr>
          <p:cNvSpPr/>
          <p:nvPr/>
        </p:nvSpPr>
        <p:spPr>
          <a:xfrm>
            <a:off x="3090580" y="4224571"/>
            <a:ext cx="939800" cy="780708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289E31A-7B75-C427-7B89-81B154AE850E}"/>
              </a:ext>
            </a:extLst>
          </p:cNvPr>
          <p:cNvSpPr/>
          <p:nvPr/>
        </p:nvSpPr>
        <p:spPr>
          <a:xfrm>
            <a:off x="6028674" y="3083208"/>
            <a:ext cx="1820736" cy="780708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C88D97D-FBDD-D2C5-8426-66477DDB3E91}"/>
              </a:ext>
            </a:extLst>
          </p:cNvPr>
          <p:cNvSpPr txBox="1"/>
          <p:nvPr/>
        </p:nvSpPr>
        <p:spPr>
          <a:xfrm>
            <a:off x="2577397" y="5005279"/>
            <a:ext cx="2155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IN PYTHON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5AE82B-5927-1EF3-92C0-2896FBD46399}"/>
              </a:ext>
            </a:extLst>
          </p:cNvPr>
          <p:cNvSpPr txBox="1"/>
          <p:nvPr/>
        </p:nvSpPr>
        <p:spPr>
          <a:xfrm>
            <a:off x="5320260" y="4245593"/>
            <a:ext cx="2155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IN R</a:t>
            </a:r>
          </a:p>
        </p:txBody>
      </p:sp>
    </p:spTree>
    <p:extLst>
      <p:ext uri="{BB962C8B-B14F-4D97-AF65-F5344CB8AC3E}">
        <p14:creationId xmlns:p14="http://schemas.microsoft.com/office/powerpoint/2010/main" val="2822531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TRAINING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2883-9BDE-BADC-400D-D20CC79C7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23728"/>
            <a:ext cx="10515600" cy="5204071"/>
          </a:xfrm>
        </p:spPr>
        <p:txBody>
          <a:bodyPr>
            <a:normAutofit/>
          </a:bodyPr>
          <a:lstStyle/>
          <a:p>
            <a:r>
              <a:rPr lang="en-CA" dirty="0"/>
              <a:t>Data access rules</a:t>
            </a:r>
          </a:p>
          <a:p>
            <a:r>
              <a:rPr lang="en-CA" dirty="0"/>
              <a:t>Data analysis review</a:t>
            </a:r>
          </a:p>
          <a:p>
            <a:r>
              <a:rPr lang="en-CA" dirty="0"/>
              <a:t>Accessing SCC (R/Python)</a:t>
            </a:r>
          </a:p>
          <a:p>
            <a:r>
              <a:rPr lang="en-CA" dirty="0"/>
              <a:t>Accessing + sharing data </a:t>
            </a:r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29912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BEFORE ACCESSING PATIENT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2883-9BDE-BADC-400D-D20CC79C7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6129"/>
            <a:ext cx="10515600" cy="4351338"/>
          </a:xfrm>
        </p:spPr>
        <p:txBody>
          <a:bodyPr/>
          <a:lstStyle/>
          <a:p>
            <a:r>
              <a:rPr lang="en-CA" dirty="0"/>
              <a:t>Complete Research Trainings </a:t>
            </a:r>
            <a:r>
              <a:rPr lang="en-US" dirty="0"/>
              <a:t>for human subject research: training courses A, B, C, D, E, F (non-regulated research) and CAMPUS</a:t>
            </a:r>
          </a:p>
          <a:p>
            <a:r>
              <a:rPr lang="en-US" dirty="0"/>
              <a:t>Upload relevant trainings to RTED (including CAMPUS COI)</a:t>
            </a:r>
          </a:p>
          <a:p>
            <a:r>
              <a:rPr lang="en-US" dirty="0"/>
              <a:t>Access to the CAMH server</a:t>
            </a:r>
          </a:p>
          <a:p>
            <a:r>
              <a:rPr lang="en-US" dirty="0"/>
              <a:t>Access to SCC</a:t>
            </a:r>
            <a:endParaRPr lang="en-CA" dirty="0"/>
          </a:p>
        </p:txBody>
      </p:sp>
      <p:pic>
        <p:nvPicPr>
          <p:cNvPr id="5" name="Graphic 4" descr="Laptop outline">
            <a:extLst>
              <a:ext uri="{FF2B5EF4-FFF2-40B4-BE49-F238E27FC236}">
                <a16:creationId xmlns:a16="http://schemas.microsoft.com/office/drawing/2014/main" id="{53918053-4542-2E97-1912-490D13BE1B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52801" y="3578225"/>
            <a:ext cx="3181350" cy="3181350"/>
          </a:xfrm>
          <a:prstGeom prst="rect">
            <a:avLst/>
          </a:prstGeom>
        </p:spPr>
      </p:pic>
      <p:pic>
        <p:nvPicPr>
          <p:cNvPr id="7" name="Graphic 6" descr="Laptop outline">
            <a:extLst>
              <a:ext uri="{FF2B5EF4-FFF2-40B4-BE49-F238E27FC236}">
                <a16:creationId xmlns:a16="http://schemas.microsoft.com/office/drawing/2014/main" id="{2B35E9D3-467E-F023-6F09-B372A5E89A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72301" y="3578225"/>
            <a:ext cx="3181350" cy="3181350"/>
          </a:xfrm>
          <a:prstGeom prst="rect">
            <a:avLst/>
          </a:prstGeom>
        </p:spPr>
      </p:pic>
      <p:pic>
        <p:nvPicPr>
          <p:cNvPr id="1026" name="Picture 2" descr="CAMH enhances virtual capacity to respond to demand for mental health  services">
            <a:extLst>
              <a:ext uri="{FF2B5EF4-FFF2-40B4-BE49-F238E27FC236}">
                <a16:creationId xmlns:a16="http://schemas.microsoft.com/office/drawing/2014/main" id="{05901E61-73ED-8E99-A3DF-00D0A4178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587" y="4714875"/>
            <a:ext cx="1276350" cy="66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5C27F1BF-1A37-6D0E-82AD-E1ABB42614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9083677"/>
              </p:ext>
            </p:extLst>
          </p:nvPr>
        </p:nvGraphicFramePr>
        <p:xfrm>
          <a:off x="7806458" y="4657620"/>
          <a:ext cx="1513035" cy="781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5958720" imgH="3078360" progId="Paint.Picture">
                  <p:embed/>
                </p:oleObj>
              </mc:Choice>
              <mc:Fallback>
                <p:oleObj name="Bitmap Image" r:id="rId5" imgW="5958720" imgH="307836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C27F1BF-1A37-6D0E-82AD-E1ABB42614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806458" y="4657620"/>
                        <a:ext cx="1513035" cy="7815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7AE3DDE-1FE7-9878-E66A-1D30DB7CC233}"/>
              </a:ext>
            </a:extLst>
          </p:cNvPr>
          <p:cNvSpPr txBox="1"/>
          <p:nvPr/>
        </p:nvSpPr>
        <p:spPr>
          <a:xfrm>
            <a:off x="4133751" y="3910452"/>
            <a:ext cx="1648021" cy="382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CAMH LAPTOP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5AF926-251B-DC55-1F86-0B1F9B547153}"/>
              </a:ext>
            </a:extLst>
          </p:cNvPr>
          <p:cNvSpPr txBox="1"/>
          <p:nvPr/>
        </p:nvSpPr>
        <p:spPr>
          <a:xfrm>
            <a:off x="7532253" y="3596617"/>
            <a:ext cx="2061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PERSONAL LAPTOP</a:t>
            </a:r>
          </a:p>
          <a:p>
            <a:pPr algn="ctr"/>
            <a:r>
              <a:rPr lang="en-CA" dirty="0"/>
              <a:t>(remote.camh.ca)</a:t>
            </a:r>
          </a:p>
        </p:txBody>
      </p:sp>
    </p:spTree>
    <p:extLst>
      <p:ext uri="{BB962C8B-B14F-4D97-AF65-F5344CB8AC3E}">
        <p14:creationId xmlns:p14="http://schemas.microsoft.com/office/powerpoint/2010/main" val="3077177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525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WHEN ACCESSING PATIENT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E2883-9BDE-BADC-400D-D20CC79C7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4325"/>
            <a:ext cx="10515600" cy="4351338"/>
          </a:xfrm>
        </p:spPr>
        <p:txBody>
          <a:bodyPr/>
          <a:lstStyle/>
          <a:p>
            <a:r>
              <a:rPr lang="en-CA" b="1" dirty="0"/>
              <a:t>ALWAYS </a:t>
            </a:r>
            <a:r>
              <a:rPr lang="en-CA" dirty="0"/>
              <a:t>access and work with patient data </a:t>
            </a:r>
            <a:r>
              <a:rPr lang="en-CA" b="1" dirty="0"/>
              <a:t>ON THE CAMH SERVER</a:t>
            </a:r>
          </a:p>
          <a:p>
            <a:r>
              <a:rPr lang="en-CA" b="1" dirty="0"/>
              <a:t>NEVER</a:t>
            </a:r>
            <a:r>
              <a:rPr lang="en-CA" dirty="0"/>
              <a:t> download any patient data on your personal laptop</a:t>
            </a:r>
          </a:p>
          <a:p>
            <a:r>
              <a:rPr lang="en-CA" dirty="0"/>
              <a:t>CAMH email is secure and can be used to share patient data, but when accessing or downloading this data, you </a:t>
            </a:r>
            <a:r>
              <a:rPr lang="en-CA" b="1" dirty="0"/>
              <a:t>MUST </a:t>
            </a:r>
            <a:r>
              <a:rPr lang="en-CA" dirty="0"/>
              <a:t>be on the CAMH server</a:t>
            </a:r>
          </a:p>
        </p:txBody>
      </p:sp>
      <p:pic>
        <p:nvPicPr>
          <p:cNvPr id="11" name="Graphic 10" descr="Laptop outline">
            <a:extLst>
              <a:ext uri="{FF2B5EF4-FFF2-40B4-BE49-F238E27FC236}">
                <a16:creationId xmlns:a16="http://schemas.microsoft.com/office/drawing/2014/main" id="{71232625-3604-E8E7-9F80-D0A082F941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55701" y="3984625"/>
            <a:ext cx="3181350" cy="3181350"/>
          </a:xfrm>
          <a:prstGeom prst="rect">
            <a:avLst/>
          </a:prstGeom>
        </p:spPr>
      </p:pic>
      <p:pic>
        <p:nvPicPr>
          <p:cNvPr id="13" name="Graphic 12" descr="Laptop outline">
            <a:extLst>
              <a:ext uri="{FF2B5EF4-FFF2-40B4-BE49-F238E27FC236}">
                <a16:creationId xmlns:a16="http://schemas.microsoft.com/office/drawing/2014/main" id="{DFE0EA16-EC95-64AC-07E2-D81D7C068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75201" y="3984625"/>
            <a:ext cx="3181350" cy="3181350"/>
          </a:xfrm>
          <a:prstGeom prst="rect">
            <a:avLst/>
          </a:prstGeom>
        </p:spPr>
      </p:pic>
      <p:pic>
        <p:nvPicPr>
          <p:cNvPr id="14" name="Picture 2" descr="CAMH enhances virtual capacity to respond to demand for mental health  services">
            <a:extLst>
              <a:ext uri="{FF2B5EF4-FFF2-40B4-BE49-F238E27FC236}">
                <a16:creationId xmlns:a16="http://schemas.microsoft.com/office/drawing/2014/main" id="{608627AC-43FC-09EB-0322-645E9555C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9787" y="5083175"/>
            <a:ext cx="1276350" cy="66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B5928EB-4DBA-51A0-DDEE-F8A352BCAE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841721"/>
              </p:ext>
            </p:extLst>
          </p:nvPr>
        </p:nvGraphicFramePr>
        <p:xfrm>
          <a:off x="5609358" y="5038620"/>
          <a:ext cx="1513035" cy="781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5958720" imgH="3078360" progId="Paint.Picture">
                  <p:embed/>
                </p:oleObj>
              </mc:Choice>
              <mc:Fallback>
                <p:oleObj name="Bitmap Image" r:id="rId5" imgW="5958720" imgH="3078360" progId="Paint.Picture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B5928EB-4DBA-51A0-DDEE-F8A352BCAE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609358" y="5038620"/>
                        <a:ext cx="1513035" cy="7815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B8A2B4A-C8A4-88AD-2C02-E79536B84B62}"/>
              </a:ext>
            </a:extLst>
          </p:cNvPr>
          <p:cNvSpPr txBox="1"/>
          <p:nvPr/>
        </p:nvSpPr>
        <p:spPr>
          <a:xfrm>
            <a:off x="1936651" y="4316852"/>
            <a:ext cx="1648021" cy="3825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CAMH LAPTOP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AA414F1-B5D4-F2FE-D33C-09920221F8BD}"/>
              </a:ext>
            </a:extLst>
          </p:cNvPr>
          <p:cNvSpPr txBox="1"/>
          <p:nvPr/>
        </p:nvSpPr>
        <p:spPr>
          <a:xfrm>
            <a:off x="5335153" y="4003017"/>
            <a:ext cx="2061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PERSONAL LAPTOP</a:t>
            </a:r>
          </a:p>
          <a:p>
            <a:pPr algn="ctr"/>
            <a:r>
              <a:rPr lang="en-CA" dirty="0"/>
              <a:t>(remote.camh.ca)</a:t>
            </a:r>
          </a:p>
        </p:txBody>
      </p:sp>
      <p:pic>
        <p:nvPicPr>
          <p:cNvPr id="2052" name="Picture 4" descr="Mistake Icons | IconBros">
            <a:extLst>
              <a:ext uri="{FF2B5EF4-FFF2-40B4-BE49-F238E27FC236}">
                <a16:creationId xmlns:a16="http://schemas.microsoft.com/office/drawing/2014/main" id="{92CB00FA-8B0E-C6C3-5F50-732566C25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576" y="3713057"/>
            <a:ext cx="1325563" cy="132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DAF2E8-73FB-77C6-CC69-E6140B88B09F}"/>
              </a:ext>
            </a:extLst>
          </p:cNvPr>
          <p:cNvSpPr txBox="1"/>
          <p:nvPr/>
        </p:nvSpPr>
        <p:spPr>
          <a:xfrm>
            <a:off x="8394701" y="5038620"/>
            <a:ext cx="31813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MISTAKES HAPPEN</a:t>
            </a:r>
            <a:br>
              <a:rPr lang="en-CA" dirty="0"/>
            </a:br>
            <a:r>
              <a:rPr lang="en-CA" dirty="0"/>
              <a:t>If you download data on your personal computer by accident, let Marta know.</a:t>
            </a:r>
          </a:p>
        </p:txBody>
      </p:sp>
    </p:spTree>
    <p:extLst>
      <p:ext uri="{BB962C8B-B14F-4D97-AF65-F5344CB8AC3E}">
        <p14:creationId xmlns:p14="http://schemas.microsoft.com/office/powerpoint/2010/main" val="220912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140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DATA ANALYSIS PLAN</a:t>
            </a:r>
          </a:p>
        </p:txBody>
      </p:sp>
      <p:pic>
        <p:nvPicPr>
          <p:cNvPr id="18" name="Graphic 17" descr="Man outline">
            <a:extLst>
              <a:ext uri="{FF2B5EF4-FFF2-40B4-BE49-F238E27FC236}">
                <a16:creationId xmlns:a16="http://schemas.microsoft.com/office/drawing/2014/main" id="{7A87600B-A0A7-21C2-990D-76E7F603E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7932" y="1900032"/>
            <a:ext cx="1434547" cy="1434547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94E3094-A8E3-9D50-00F0-50CF53C175A6}"/>
              </a:ext>
            </a:extLst>
          </p:cNvPr>
          <p:cNvCxnSpPr>
            <a:cxnSpLocks/>
          </p:cNvCxnSpPr>
          <p:nvPr/>
        </p:nvCxnSpPr>
        <p:spPr>
          <a:xfrm>
            <a:off x="1652797" y="2611299"/>
            <a:ext cx="54665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B0CC02F-9A31-9F48-9150-900345830C55}"/>
              </a:ext>
            </a:extLst>
          </p:cNvPr>
          <p:cNvSpPr txBox="1"/>
          <p:nvPr/>
        </p:nvSpPr>
        <p:spPr>
          <a:xfrm>
            <a:off x="2487264" y="2426633"/>
            <a:ext cx="130616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ED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A386D6-D336-C8B4-5962-F80BB11768E0}"/>
              </a:ext>
            </a:extLst>
          </p:cNvPr>
          <p:cNvSpPr txBox="1"/>
          <p:nvPr/>
        </p:nvSpPr>
        <p:spPr>
          <a:xfrm>
            <a:off x="4929810" y="2426633"/>
            <a:ext cx="425177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INPATIENT</a:t>
            </a:r>
          </a:p>
        </p:txBody>
      </p:sp>
      <p:pic>
        <p:nvPicPr>
          <p:cNvPr id="22" name="Graphic 21" descr="Walk outline">
            <a:extLst>
              <a:ext uri="{FF2B5EF4-FFF2-40B4-BE49-F238E27FC236}">
                <a16:creationId xmlns:a16="http://schemas.microsoft.com/office/drawing/2014/main" id="{CDD03A67-1ABB-6E97-226C-7D6502D543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53653" y="1960907"/>
            <a:ext cx="1300784" cy="1300784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C370F83-5B69-B5D5-D1D8-AE1449AB6FC2}"/>
              </a:ext>
            </a:extLst>
          </p:cNvPr>
          <p:cNvCxnSpPr>
            <a:cxnSpLocks/>
          </p:cNvCxnSpPr>
          <p:nvPr/>
        </p:nvCxnSpPr>
        <p:spPr>
          <a:xfrm>
            <a:off x="4088295" y="2611299"/>
            <a:ext cx="54665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510BCB6-0B71-5922-9B8E-719F9181C104}"/>
              </a:ext>
            </a:extLst>
          </p:cNvPr>
          <p:cNvCxnSpPr>
            <a:cxnSpLocks/>
          </p:cNvCxnSpPr>
          <p:nvPr/>
        </p:nvCxnSpPr>
        <p:spPr>
          <a:xfrm>
            <a:off x="9570556" y="2602601"/>
            <a:ext cx="54665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phic 24" descr="Sleep outline">
            <a:extLst>
              <a:ext uri="{FF2B5EF4-FFF2-40B4-BE49-F238E27FC236}">
                <a16:creationId xmlns:a16="http://schemas.microsoft.com/office/drawing/2014/main" id="{45E66D5E-B223-EB0C-85A9-6768A4F0809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42304" y="3154570"/>
            <a:ext cx="914400" cy="914400"/>
          </a:xfrm>
          <a:prstGeom prst="rect">
            <a:avLst/>
          </a:prstGeom>
        </p:spPr>
      </p:pic>
      <p:pic>
        <p:nvPicPr>
          <p:cNvPr id="26" name="Graphic 25" descr="Sleep outline">
            <a:extLst>
              <a:ext uri="{FF2B5EF4-FFF2-40B4-BE49-F238E27FC236}">
                <a16:creationId xmlns:a16="http://schemas.microsoft.com/office/drawing/2014/main" id="{06F9BFF0-B97C-CF7B-1DB4-56536728AC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98497" y="3154570"/>
            <a:ext cx="914400" cy="914400"/>
          </a:xfrm>
          <a:prstGeom prst="rect">
            <a:avLst/>
          </a:prstGeom>
        </p:spPr>
      </p:pic>
      <p:pic>
        <p:nvPicPr>
          <p:cNvPr id="27" name="Graphic 26" descr="Sleep outline">
            <a:extLst>
              <a:ext uri="{FF2B5EF4-FFF2-40B4-BE49-F238E27FC236}">
                <a16:creationId xmlns:a16="http://schemas.microsoft.com/office/drawing/2014/main" id="{10AC1202-8F44-E0F5-911D-2D136C44467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284835" y="3154570"/>
            <a:ext cx="914400" cy="914400"/>
          </a:xfrm>
          <a:prstGeom prst="rect">
            <a:avLst/>
          </a:prstGeom>
        </p:spPr>
      </p:pic>
      <p:pic>
        <p:nvPicPr>
          <p:cNvPr id="7" name="Graphic 6" descr="Police female outline">
            <a:extLst>
              <a:ext uri="{FF2B5EF4-FFF2-40B4-BE49-F238E27FC236}">
                <a16:creationId xmlns:a16="http://schemas.microsoft.com/office/drawing/2014/main" id="{E78B05FA-6880-0547-DBC8-73CD51A161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87348" y="3035300"/>
            <a:ext cx="800100" cy="800100"/>
          </a:xfrm>
          <a:prstGeom prst="rect">
            <a:avLst/>
          </a:prstGeom>
        </p:spPr>
      </p:pic>
      <p:pic>
        <p:nvPicPr>
          <p:cNvPr id="29" name="Graphic 28" descr="Man and woman outline">
            <a:extLst>
              <a:ext uri="{FF2B5EF4-FFF2-40B4-BE49-F238E27FC236}">
                <a16:creationId xmlns:a16="http://schemas.microsoft.com/office/drawing/2014/main" id="{D790995D-C7BB-B07A-04AC-256D583A5AC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614264" y="3765412"/>
            <a:ext cx="914400" cy="914400"/>
          </a:xfrm>
          <a:prstGeom prst="rect">
            <a:avLst/>
          </a:prstGeom>
        </p:spPr>
      </p:pic>
      <p:pic>
        <p:nvPicPr>
          <p:cNvPr id="31" name="Graphic 30" descr="Two Men outline">
            <a:extLst>
              <a:ext uri="{FF2B5EF4-FFF2-40B4-BE49-F238E27FC236}">
                <a16:creationId xmlns:a16="http://schemas.microsoft.com/office/drawing/2014/main" id="{47E9E003-26CF-96ED-9120-5BC56278423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967511" y="3765412"/>
            <a:ext cx="914400" cy="914400"/>
          </a:xfrm>
          <a:prstGeom prst="rect">
            <a:avLst/>
          </a:prstGeom>
        </p:spPr>
      </p:pic>
      <p:pic>
        <p:nvPicPr>
          <p:cNvPr id="33" name="Graphic 32" descr="Clock outline">
            <a:extLst>
              <a:ext uri="{FF2B5EF4-FFF2-40B4-BE49-F238E27FC236}">
                <a16:creationId xmlns:a16="http://schemas.microsoft.com/office/drawing/2014/main" id="{E7EC445C-FDAF-69BB-2F5A-955890EF258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317126" y="3035300"/>
            <a:ext cx="765313" cy="765313"/>
          </a:xfrm>
          <a:prstGeom prst="rect">
            <a:avLst/>
          </a:prstGeom>
        </p:spPr>
      </p:pic>
      <p:pic>
        <p:nvPicPr>
          <p:cNvPr id="34" name="Graphic 33" descr="Checklist outline">
            <a:extLst>
              <a:ext uri="{FF2B5EF4-FFF2-40B4-BE49-F238E27FC236}">
                <a16:creationId xmlns:a16="http://schemas.microsoft.com/office/drawing/2014/main" id="{45422F81-0CE5-1555-9046-6E9F36192CC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577736" y="4215710"/>
            <a:ext cx="914400" cy="9144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31B842EB-D14E-9D50-0A75-835F5960C458}"/>
              </a:ext>
            </a:extLst>
          </p:cNvPr>
          <p:cNvSpPr txBox="1"/>
          <p:nvPr/>
        </p:nvSpPr>
        <p:spPr>
          <a:xfrm>
            <a:off x="4397443" y="4329935"/>
            <a:ext cx="5771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Over the course of an inpatient stay, clinicians assess patients daily for a risk of violence or aggression.</a:t>
            </a:r>
          </a:p>
        </p:txBody>
      </p:sp>
      <p:pic>
        <p:nvPicPr>
          <p:cNvPr id="36" name="Graphic 35" descr="Clipboard outline">
            <a:extLst>
              <a:ext uri="{FF2B5EF4-FFF2-40B4-BE49-F238E27FC236}">
                <a16:creationId xmlns:a16="http://schemas.microsoft.com/office/drawing/2014/main" id="{CEEC151E-A142-ED0E-AFDD-DF4571477B33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346845" y="41959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3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875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DATA ANALYSIS PLAN</a:t>
            </a:r>
          </a:p>
        </p:txBody>
      </p:sp>
      <p:graphicFrame>
        <p:nvGraphicFramePr>
          <p:cNvPr id="37" name="Object 36">
            <a:extLst>
              <a:ext uri="{FF2B5EF4-FFF2-40B4-BE49-F238E27FC236}">
                <a16:creationId xmlns:a16="http://schemas.microsoft.com/office/drawing/2014/main" id="{A1DBA1D1-8423-468D-B116-6F5A8DCBA2D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1206376"/>
              </p:ext>
            </p:extLst>
          </p:nvPr>
        </p:nvGraphicFramePr>
        <p:xfrm>
          <a:off x="549225" y="1427314"/>
          <a:ext cx="3466657" cy="970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4572000" imgH="1280160" progId="Paint.Picture">
                  <p:embed/>
                </p:oleObj>
              </mc:Choice>
              <mc:Fallback>
                <p:oleObj name="Bitmap Image" r:id="rId2" imgW="4572000" imgH="1280160" progId="Paint.Picture">
                  <p:embed/>
                  <p:pic>
                    <p:nvPicPr>
                      <p:cNvPr id="37" name="Object 36">
                        <a:extLst>
                          <a:ext uri="{FF2B5EF4-FFF2-40B4-BE49-F238E27FC236}">
                            <a16:creationId xmlns:a16="http://schemas.microsoft.com/office/drawing/2014/main" id="{A1DBA1D1-8423-468D-B116-6F5A8DCBA2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49225" y="1427314"/>
                        <a:ext cx="3466657" cy="9701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" name="Object 37">
            <a:extLst>
              <a:ext uri="{FF2B5EF4-FFF2-40B4-BE49-F238E27FC236}">
                <a16:creationId xmlns:a16="http://schemas.microsoft.com/office/drawing/2014/main" id="{475B49A7-E9D8-C983-793B-7BC3B46340B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6938023"/>
              </p:ext>
            </p:extLst>
          </p:nvPr>
        </p:nvGraphicFramePr>
        <p:xfrm>
          <a:off x="548953" y="2987264"/>
          <a:ext cx="3044875" cy="1225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4" imgW="6606720" imgH="2659320" progId="Paint.Picture">
                  <p:embed/>
                </p:oleObj>
              </mc:Choice>
              <mc:Fallback>
                <p:oleObj name="Bitmap Image" r:id="rId4" imgW="6606720" imgH="2659320" progId="Paint.Picture">
                  <p:embed/>
                  <p:pic>
                    <p:nvPicPr>
                      <p:cNvPr id="38" name="Object 37">
                        <a:extLst>
                          <a:ext uri="{FF2B5EF4-FFF2-40B4-BE49-F238E27FC236}">
                            <a16:creationId xmlns:a16="http://schemas.microsoft.com/office/drawing/2014/main" id="{475B49A7-E9D8-C983-793B-7BC3B46340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8953" y="2987264"/>
                        <a:ext cx="3044875" cy="1225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2B3FB6F1-7D64-5248-CE5B-92CCE042748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5596414"/>
              </p:ext>
            </p:extLst>
          </p:nvPr>
        </p:nvGraphicFramePr>
        <p:xfrm>
          <a:off x="548953" y="2364250"/>
          <a:ext cx="3732209" cy="5748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6781680" imgH="1044000" progId="Paint.Picture">
                  <p:embed/>
                </p:oleObj>
              </mc:Choice>
              <mc:Fallback>
                <p:oleObj name="Bitmap Image" r:id="rId6" imgW="6781680" imgH="1044000" progId="Paint.Picture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2B3FB6F1-7D64-5248-CE5B-92CCE04274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48953" y="2364250"/>
                        <a:ext cx="3732209" cy="5748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604AE871-1DE5-B35B-E7A4-FD60F093B3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273005"/>
              </p:ext>
            </p:extLst>
          </p:nvPr>
        </p:nvGraphicFramePr>
        <p:xfrm>
          <a:off x="4281162" y="1912405"/>
          <a:ext cx="4510699" cy="35983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8" imgW="6027480" imgH="4808160" progId="Paint.Picture">
                  <p:embed/>
                </p:oleObj>
              </mc:Choice>
              <mc:Fallback>
                <p:oleObj name="Bitmap Image" r:id="rId8" imgW="6027480" imgH="4808160" progId="Paint.Picture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604AE871-1DE5-B35B-E7A4-FD60F093B38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281162" y="1912405"/>
                        <a:ext cx="4510699" cy="35983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>
            <a:extLst>
              <a:ext uri="{FF2B5EF4-FFF2-40B4-BE49-F238E27FC236}">
                <a16:creationId xmlns:a16="http://schemas.microsoft.com/office/drawing/2014/main" id="{C2045871-FEDB-7C3C-6348-51881E15145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08700172"/>
              </p:ext>
            </p:extLst>
          </p:nvPr>
        </p:nvGraphicFramePr>
        <p:xfrm>
          <a:off x="548953" y="4299010"/>
          <a:ext cx="3222947" cy="11320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0" imgW="8808840" imgH="3093840" progId="Paint.Picture">
                  <p:embed/>
                </p:oleObj>
              </mc:Choice>
              <mc:Fallback>
                <p:oleObj name="Bitmap Image" r:id="rId10" imgW="8808840" imgH="3093840" progId="Paint.Picture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C2045871-FEDB-7C3C-6348-51881E1514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8953" y="4299010"/>
                        <a:ext cx="3222947" cy="11320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A9DB179B-2612-D319-D822-78C2270737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7216768"/>
              </p:ext>
            </p:extLst>
          </p:nvPr>
        </p:nvGraphicFramePr>
        <p:xfrm>
          <a:off x="4676755" y="1392648"/>
          <a:ext cx="3719512" cy="4497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2" imgW="6118920" imgH="739080" progId="Paint.Picture">
                  <p:embed/>
                </p:oleObj>
              </mc:Choice>
              <mc:Fallback>
                <p:oleObj name="Bitmap Image" r:id="rId12" imgW="6118920" imgH="739080" progId="Paint.Picture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9DB179B-2612-D319-D822-78C2270737A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676755" y="1392648"/>
                        <a:ext cx="3719512" cy="4497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372B5A0-32FD-13EF-7629-510638732A2B}"/>
              </a:ext>
            </a:extLst>
          </p:cNvPr>
          <p:cNvSpPr txBox="1"/>
          <p:nvPr/>
        </p:nvSpPr>
        <p:spPr>
          <a:xfrm>
            <a:off x="8777812" y="4001814"/>
            <a:ext cx="3258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Risk assessments can help predict violence/aggression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Unclear to what extent risk assessments are biased 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AE54D71C-93B3-6F26-9C67-AFBBE4E239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0956821"/>
              </p:ext>
            </p:extLst>
          </p:nvPr>
        </p:nvGraphicFramePr>
        <p:xfrm>
          <a:off x="8951468" y="1392648"/>
          <a:ext cx="2911594" cy="1770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4" imgW="3459600" imgH="2103120" progId="Paint.Picture">
                  <p:embed/>
                </p:oleObj>
              </mc:Choice>
              <mc:Fallback>
                <p:oleObj name="Bitmap Image" r:id="rId14" imgW="3459600" imgH="2103120" progId="Paint.Picture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AE54D71C-93B3-6F26-9C67-AFBBE4E239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8951468" y="1392648"/>
                        <a:ext cx="2911594" cy="17704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itle 1">
            <a:extLst>
              <a:ext uri="{FF2B5EF4-FFF2-40B4-BE49-F238E27FC236}">
                <a16:creationId xmlns:a16="http://schemas.microsoft.com/office/drawing/2014/main" id="{F4CCB1E7-540A-8B86-DBF9-8D451EE99D6B}"/>
              </a:ext>
            </a:extLst>
          </p:cNvPr>
          <p:cNvSpPr txBox="1">
            <a:spLocks/>
          </p:cNvSpPr>
          <p:nvPr/>
        </p:nvSpPr>
        <p:spPr>
          <a:xfrm>
            <a:off x="704236" y="5471004"/>
            <a:ext cx="114877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sz="3000" b="1" dirty="0">
                <a:solidFill>
                  <a:srgbClr val="7030A0"/>
                </a:solidFill>
              </a:rPr>
              <a:t>If we deployed an ML model at CAMH, would it be fair? If not, why?</a:t>
            </a:r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4DE8EC1E-4817-DEB6-D52C-BA5FC61E92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200277"/>
              </p:ext>
            </p:extLst>
          </p:nvPr>
        </p:nvGraphicFramePr>
        <p:xfrm>
          <a:off x="9263351" y="3250680"/>
          <a:ext cx="2301875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16" imgW="2301120" imgH="663120" progId="Paint.Picture">
                  <p:embed/>
                </p:oleObj>
              </mc:Choice>
              <mc:Fallback>
                <p:oleObj name="Bitmap Image" r:id="rId16" imgW="2301120" imgH="663120" progId="Paint.Picture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4DE8EC1E-4817-DEB6-D52C-BA5FC61E927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9263351" y="3250680"/>
                        <a:ext cx="2301875" cy="663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0C61D19A-C7A5-A051-1198-4266712EC8D4}"/>
              </a:ext>
            </a:extLst>
          </p:cNvPr>
          <p:cNvSpPr/>
          <p:nvPr/>
        </p:nvSpPr>
        <p:spPr>
          <a:xfrm>
            <a:off x="9093200" y="3569767"/>
            <a:ext cx="2472026" cy="331788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991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140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DATA ANALYSIS PLAN</a:t>
            </a:r>
          </a:p>
        </p:txBody>
      </p:sp>
      <p:pic>
        <p:nvPicPr>
          <p:cNvPr id="18" name="Graphic 17" descr="Man outline">
            <a:extLst>
              <a:ext uri="{FF2B5EF4-FFF2-40B4-BE49-F238E27FC236}">
                <a16:creationId xmlns:a16="http://schemas.microsoft.com/office/drawing/2014/main" id="{7A87600B-A0A7-21C2-990D-76E7F603EC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00200" y="1086093"/>
            <a:ext cx="1434547" cy="143454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9A386D6-D336-C8B4-5962-F80BB11768E0}"/>
              </a:ext>
            </a:extLst>
          </p:cNvPr>
          <p:cNvSpPr txBox="1"/>
          <p:nvPr/>
        </p:nvSpPr>
        <p:spPr>
          <a:xfrm>
            <a:off x="507646" y="2780268"/>
            <a:ext cx="4251774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INPATIENT</a:t>
            </a:r>
          </a:p>
        </p:txBody>
      </p:sp>
      <p:pic>
        <p:nvPicPr>
          <p:cNvPr id="25" name="Graphic 24" descr="Sleep outline">
            <a:extLst>
              <a:ext uri="{FF2B5EF4-FFF2-40B4-BE49-F238E27FC236}">
                <a16:creationId xmlns:a16="http://schemas.microsoft.com/office/drawing/2014/main" id="{45E66D5E-B223-EB0C-85A9-6768A4F080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2489" y="3167270"/>
            <a:ext cx="914400" cy="914400"/>
          </a:xfrm>
          <a:prstGeom prst="rect">
            <a:avLst/>
          </a:prstGeom>
        </p:spPr>
      </p:pic>
      <p:pic>
        <p:nvPicPr>
          <p:cNvPr id="26" name="Graphic 25" descr="Sleep outline">
            <a:extLst>
              <a:ext uri="{FF2B5EF4-FFF2-40B4-BE49-F238E27FC236}">
                <a16:creationId xmlns:a16="http://schemas.microsoft.com/office/drawing/2014/main" id="{06F9BFF0-B97C-CF7B-1DB4-56536728AC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58682" y="3167270"/>
            <a:ext cx="914400" cy="914400"/>
          </a:xfrm>
          <a:prstGeom prst="rect">
            <a:avLst/>
          </a:prstGeom>
        </p:spPr>
      </p:pic>
      <p:pic>
        <p:nvPicPr>
          <p:cNvPr id="27" name="Graphic 26" descr="Sleep outline">
            <a:extLst>
              <a:ext uri="{FF2B5EF4-FFF2-40B4-BE49-F238E27FC236}">
                <a16:creationId xmlns:a16="http://schemas.microsoft.com/office/drawing/2014/main" id="{10AC1202-8F44-E0F5-911D-2D136C444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845020" y="3167270"/>
            <a:ext cx="914400" cy="914400"/>
          </a:xfrm>
          <a:prstGeom prst="rect">
            <a:avLst/>
          </a:prstGeom>
        </p:spPr>
      </p:pic>
      <p:pic>
        <p:nvPicPr>
          <p:cNvPr id="34" name="Graphic 33" descr="Checklist outline">
            <a:extLst>
              <a:ext uri="{FF2B5EF4-FFF2-40B4-BE49-F238E27FC236}">
                <a16:creationId xmlns:a16="http://schemas.microsoft.com/office/drawing/2014/main" id="{45422F81-0CE5-1555-9046-6E9F36192C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-16275" y="3941900"/>
            <a:ext cx="914400" cy="914400"/>
          </a:xfrm>
          <a:prstGeom prst="rect">
            <a:avLst/>
          </a:prstGeom>
        </p:spPr>
      </p:pic>
      <p:pic>
        <p:nvPicPr>
          <p:cNvPr id="36" name="Graphic 35" descr="Clipboard outline">
            <a:extLst>
              <a:ext uri="{FF2B5EF4-FFF2-40B4-BE49-F238E27FC236}">
                <a16:creationId xmlns:a16="http://schemas.microsoft.com/office/drawing/2014/main" id="{CEEC151E-A142-ED0E-AFDD-DF4571477B3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8313" y="3941900"/>
            <a:ext cx="914400" cy="9144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DFD95E44-EC6F-C968-CBFF-150EFEF23322}"/>
              </a:ext>
            </a:extLst>
          </p:cNvPr>
          <p:cNvSpPr txBox="1"/>
          <p:nvPr/>
        </p:nvSpPr>
        <p:spPr>
          <a:xfrm>
            <a:off x="2727619" y="1335151"/>
            <a:ext cx="63147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DEMOGRAPHICS (sex, race, housing status, etc.)</a:t>
            </a:r>
            <a:br>
              <a:rPr lang="en-CA" dirty="0"/>
            </a:br>
            <a:r>
              <a:rPr lang="en-CA" dirty="0"/>
              <a:t>DIAGNOSIS (affective disorder, psychotic disorder, etc.)</a:t>
            </a:r>
            <a:br>
              <a:rPr lang="en-CA" dirty="0"/>
            </a:br>
            <a:r>
              <a:rPr lang="en-CA" dirty="0"/>
              <a:t>ED ADMSSION INFO (police involvement, form, wait times)</a:t>
            </a:r>
          </a:p>
          <a:p>
            <a:endParaRPr lang="en-CA" dirty="0"/>
          </a:p>
        </p:txBody>
      </p:sp>
      <p:pic>
        <p:nvPicPr>
          <p:cNvPr id="30" name="Graphic 29" descr="Checklist outline">
            <a:extLst>
              <a:ext uri="{FF2B5EF4-FFF2-40B4-BE49-F238E27FC236}">
                <a16:creationId xmlns:a16="http://schemas.microsoft.com/office/drawing/2014/main" id="{C2DCB6CC-DC77-ED1E-6A06-E5354DAAE3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772713" y="3971685"/>
            <a:ext cx="914400" cy="914400"/>
          </a:xfrm>
          <a:prstGeom prst="rect">
            <a:avLst/>
          </a:prstGeom>
        </p:spPr>
      </p:pic>
      <p:pic>
        <p:nvPicPr>
          <p:cNvPr id="35" name="Graphic 34" descr="Clipboard outline">
            <a:extLst>
              <a:ext uri="{FF2B5EF4-FFF2-40B4-BE49-F238E27FC236}">
                <a16:creationId xmlns:a16="http://schemas.microsoft.com/office/drawing/2014/main" id="{C69CECB3-A6DC-2B10-B7AF-615268DCA17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47301" y="3971685"/>
            <a:ext cx="914400" cy="914400"/>
          </a:xfrm>
          <a:prstGeom prst="rect">
            <a:avLst/>
          </a:prstGeom>
        </p:spPr>
      </p:pic>
      <p:pic>
        <p:nvPicPr>
          <p:cNvPr id="37" name="Graphic 36" descr="Checklist outline">
            <a:extLst>
              <a:ext uri="{FF2B5EF4-FFF2-40B4-BE49-F238E27FC236}">
                <a16:creationId xmlns:a16="http://schemas.microsoft.com/office/drawing/2014/main" id="{0E7E506C-6CBD-5FDB-3E16-B215AFC3AA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61701" y="3971685"/>
            <a:ext cx="914400" cy="914400"/>
          </a:xfrm>
          <a:prstGeom prst="rect">
            <a:avLst/>
          </a:prstGeom>
        </p:spPr>
      </p:pic>
      <p:pic>
        <p:nvPicPr>
          <p:cNvPr id="38" name="Graphic 37" descr="Clipboard outline">
            <a:extLst>
              <a:ext uri="{FF2B5EF4-FFF2-40B4-BE49-F238E27FC236}">
                <a16:creationId xmlns:a16="http://schemas.microsoft.com/office/drawing/2014/main" id="{C2A8E504-514F-F098-67D5-7C64A54556E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36289" y="3971685"/>
            <a:ext cx="914400" cy="914400"/>
          </a:xfrm>
          <a:prstGeom prst="rect">
            <a:avLst/>
          </a:prstGeom>
        </p:spPr>
      </p:pic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A6CACA3-BF41-3D31-F6F0-5B7151A4C074}"/>
              </a:ext>
            </a:extLst>
          </p:cNvPr>
          <p:cNvCxnSpPr>
            <a:cxnSpLocks/>
          </p:cNvCxnSpPr>
          <p:nvPr/>
        </p:nvCxnSpPr>
        <p:spPr>
          <a:xfrm flipV="1">
            <a:off x="5531358" y="3712338"/>
            <a:ext cx="688947" cy="66327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032E64E-DFAC-D915-DB56-3BB707E44F51}"/>
              </a:ext>
            </a:extLst>
          </p:cNvPr>
          <p:cNvCxnSpPr>
            <a:cxnSpLocks/>
          </p:cNvCxnSpPr>
          <p:nvPr/>
        </p:nvCxnSpPr>
        <p:spPr>
          <a:xfrm>
            <a:off x="5531358" y="4375616"/>
            <a:ext cx="693919" cy="43708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CB26BFC-E30A-B529-772D-3EF10DFEECEB}"/>
              </a:ext>
            </a:extLst>
          </p:cNvPr>
          <p:cNvSpPr txBox="1"/>
          <p:nvPr/>
        </p:nvSpPr>
        <p:spPr>
          <a:xfrm>
            <a:off x="5627829" y="3370702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NO INCIDENT </a:t>
            </a:r>
            <a:r>
              <a:rPr lang="en-CA" dirty="0"/>
              <a:t>(0)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B985A9-41F3-E3CE-7D0E-17F4A705C26B}"/>
              </a:ext>
            </a:extLst>
          </p:cNvPr>
          <p:cNvSpPr txBox="1"/>
          <p:nvPr/>
        </p:nvSpPr>
        <p:spPr>
          <a:xfrm>
            <a:off x="5031162" y="2964934"/>
            <a:ext cx="2007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for each day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135F29F-C14A-0E4C-EBA4-41AF567CF37E}"/>
              </a:ext>
            </a:extLst>
          </p:cNvPr>
          <p:cNvSpPr txBox="1"/>
          <p:nvPr/>
        </p:nvSpPr>
        <p:spPr>
          <a:xfrm>
            <a:off x="5627829" y="4898485"/>
            <a:ext cx="335966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INCIDENT </a:t>
            </a:r>
            <a:r>
              <a:rPr lang="en-CA" dirty="0"/>
              <a:t>(1)</a:t>
            </a:r>
          </a:p>
          <a:p>
            <a:r>
              <a:rPr lang="en-CA" dirty="0"/>
              <a:t>-assault/abuse (SCORES/STRIDES)</a:t>
            </a:r>
          </a:p>
          <a:p>
            <a:r>
              <a:rPr lang="en-CA" dirty="0"/>
              <a:t>-restraint (chemical/mechanical)</a:t>
            </a:r>
          </a:p>
          <a:p>
            <a:r>
              <a:rPr lang="en-CA" dirty="0"/>
              <a:t>-potential cross-reference with DASA/others…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4AF3A56-AA85-C44C-D797-3344601B2E85}"/>
              </a:ext>
            </a:extLst>
          </p:cNvPr>
          <p:cNvSpPr txBox="1"/>
          <p:nvPr/>
        </p:nvSpPr>
        <p:spPr>
          <a:xfrm>
            <a:off x="288556" y="4890085"/>
            <a:ext cx="63147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DASA scores</a:t>
            </a:r>
            <a:br>
              <a:rPr lang="en-CA" dirty="0"/>
            </a:br>
            <a:r>
              <a:rPr lang="en-CA" dirty="0"/>
              <a:t>FMT (topic modelling, sentiment, embeddings…)</a:t>
            </a:r>
          </a:p>
          <a:p>
            <a:endParaRPr lang="en-CA" dirty="0"/>
          </a:p>
        </p:txBody>
      </p:sp>
      <p:pic>
        <p:nvPicPr>
          <p:cNvPr id="4100" name="Picture 4" descr="Database, datatable, excel, sheet, sql, table icon - Download on Iconfinder">
            <a:extLst>
              <a:ext uri="{FF2B5EF4-FFF2-40B4-BE49-F238E27FC236}">
                <a16:creationId xmlns:a16="http://schemas.microsoft.com/office/drawing/2014/main" id="{CE6DDA83-D32C-BDB6-3C1B-5AC25D489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695" y="840853"/>
            <a:ext cx="1610247" cy="161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" descr="Database, datatable, excel, sheet, sql, table icon - Download on Iconfinder">
            <a:extLst>
              <a:ext uri="{FF2B5EF4-FFF2-40B4-BE49-F238E27FC236}">
                <a16:creationId xmlns:a16="http://schemas.microsoft.com/office/drawing/2014/main" id="{DBBC55AC-93F8-6EEF-5342-08D01525A6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8382" y="2217353"/>
            <a:ext cx="1610247" cy="161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Database, datatable, excel, sheet, sql, table icon - Download on Iconfinder">
            <a:extLst>
              <a:ext uri="{FF2B5EF4-FFF2-40B4-BE49-F238E27FC236}">
                <a16:creationId xmlns:a16="http://schemas.microsoft.com/office/drawing/2014/main" id="{788B84F0-315F-EFC3-8EEB-F115B36C9E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499" y="3852225"/>
            <a:ext cx="1610247" cy="161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A5277D7-6042-BEAB-1CAD-23D854B34822}"/>
              </a:ext>
            </a:extLst>
          </p:cNvPr>
          <p:cNvSpPr txBox="1"/>
          <p:nvPr/>
        </p:nvSpPr>
        <p:spPr>
          <a:xfrm>
            <a:off x="10101039" y="871626"/>
            <a:ext cx="899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TRAIN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1935CCD-C7E4-E818-0A95-4FEB1F3F32F9}"/>
              </a:ext>
            </a:extLst>
          </p:cNvPr>
          <p:cNvSpPr txBox="1"/>
          <p:nvPr/>
        </p:nvSpPr>
        <p:spPr>
          <a:xfrm>
            <a:off x="9873346" y="2223257"/>
            <a:ext cx="1660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VALIDATION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76FF751-4892-E35A-5F92-00DDE2ACCE14}"/>
              </a:ext>
            </a:extLst>
          </p:cNvPr>
          <p:cNvSpPr txBox="1"/>
          <p:nvPr/>
        </p:nvSpPr>
        <p:spPr>
          <a:xfrm>
            <a:off x="10231281" y="3871604"/>
            <a:ext cx="899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i="1" dirty="0"/>
              <a:t>TEST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06C16E-2E65-5192-FC81-2B0C0BF06F9C}"/>
              </a:ext>
            </a:extLst>
          </p:cNvPr>
          <p:cNvSpPr txBox="1"/>
          <p:nvPr/>
        </p:nvSpPr>
        <p:spPr>
          <a:xfrm rot="16200000">
            <a:off x="8212504" y="2034527"/>
            <a:ext cx="285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DEVELOPMENT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63D637A-9F63-ED24-436C-9767BAA2A721}"/>
              </a:ext>
            </a:extLst>
          </p:cNvPr>
          <p:cNvSpPr txBox="1"/>
          <p:nvPr/>
        </p:nvSpPr>
        <p:spPr>
          <a:xfrm rot="16200000">
            <a:off x="8250839" y="4341307"/>
            <a:ext cx="2855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/>
              <a:t>TESTING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EF8DD03-D91D-F3C1-6BEB-6F426BD179A4}"/>
              </a:ext>
            </a:extLst>
          </p:cNvPr>
          <p:cNvSpPr txBox="1"/>
          <p:nvPr/>
        </p:nvSpPr>
        <p:spPr>
          <a:xfrm>
            <a:off x="9335082" y="5158685"/>
            <a:ext cx="2570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OVERALL </a:t>
            </a:r>
            <a:br>
              <a:rPr lang="en-CA" dirty="0"/>
            </a:br>
            <a:r>
              <a:rPr lang="en-CA" b="1" dirty="0">
                <a:solidFill>
                  <a:srgbClr val="7030A0"/>
                </a:solidFill>
              </a:rPr>
              <a:t>DEMOGRAPHIC PARITY </a:t>
            </a:r>
          </a:p>
        </p:txBody>
      </p:sp>
    </p:spTree>
    <p:extLst>
      <p:ext uri="{BB962C8B-B14F-4D97-AF65-F5344CB8AC3E}">
        <p14:creationId xmlns:p14="http://schemas.microsoft.com/office/powerpoint/2010/main" val="1263605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25" y="14410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ACCESSING DATA</a:t>
            </a:r>
          </a:p>
        </p:txBody>
      </p:sp>
      <p:pic>
        <p:nvPicPr>
          <p:cNvPr id="6" name="Graphic 5" descr="Laptop outline">
            <a:extLst>
              <a:ext uri="{FF2B5EF4-FFF2-40B4-BE49-F238E27FC236}">
                <a16:creationId xmlns:a16="http://schemas.microsoft.com/office/drawing/2014/main" id="{86D042C0-6F4B-143F-B48E-D74C12600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58006" y="1021641"/>
            <a:ext cx="3181350" cy="3181350"/>
          </a:xfrm>
          <a:prstGeom prst="rect">
            <a:avLst/>
          </a:prstGeom>
        </p:spPr>
      </p:pic>
      <p:pic>
        <p:nvPicPr>
          <p:cNvPr id="7" name="Graphic 6" descr="Laptop outline">
            <a:extLst>
              <a:ext uri="{FF2B5EF4-FFF2-40B4-BE49-F238E27FC236}">
                <a16:creationId xmlns:a16="http://schemas.microsoft.com/office/drawing/2014/main" id="{705D6B22-D27E-B50B-FD08-61967E9FD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77506" y="1021641"/>
            <a:ext cx="3181350" cy="3181350"/>
          </a:xfrm>
          <a:prstGeom prst="rect">
            <a:avLst/>
          </a:prstGeom>
        </p:spPr>
      </p:pic>
      <p:pic>
        <p:nvPicPr>
          <p:cNvPr id="8" name="Picture 2" descr="CAMH enhances virtual capacity to respond to demand for mental health  services">
            <a:extLst>
              <a:ext uri="{FF2B5EF4-FFF2-40B4-BE49-F238E27FC236}">
                <a16:creationId xmlns:a16="http://schemas.microsoft.com/office/drawing/2014/main" id="{82A75B46-BDE2-5F97-59E0-94231571D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2092" y="2107491"/>
            <a:ext cx="1276350" cy="66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00D891B-9B46-2A3A-C6D9-E17B683DBF2F}"/>
              </a:ext>
            </a:extLst>
          </p:cNvPr>
          <p:cNvSpPr txBox="1"/>
          <p:nvPr/>
        </p:nvSpPr>
        <p:spPr>
          <a:xfrm>
            <a:off x="1851605" y="3782010"/>
            <a:ext cx="3949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Open the Y: Drive </a:t>
            </a:r>
            <a:br>
              <a:rPr lang="en-CA" dirty="0"/>
            </a:br>
            <a:r>
              <a:rPr lang="en-CA" dirty="0"/>
              <a:t>\\rprshslnc01.camh.ca\ydrive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19B942-F176-91CF-7ED3-A09256B72C39}"/>
              </a:ext>
            </a:extLst>
          </p:cNvPr>
          <p:cNvSpPr txBox="1"/>
          <p:nvPr/>
        </p:nvSpPr>
        <p:spPr>
          <a:xfrm>
            <a:off x="6131505" y="3710426"/>
            <a:ext cx="478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Log into server via remote.camh.ca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Open the Network Drive Browser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Open the Y: Drive</a:t>
            </a: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2D250AF4-8A0F-4AAC-BC5B-4F8A6F202E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3653406"/>
              </p:ext>
            </p:extLst>
          </p:nvPr>
        </p:nvGraphicFramePr>
        <p:xfrm>
          <a:off x="6636007" y="2040887"/>
          <a:ext cx="1653812" cy="8269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2133720" imgH="1066680" progId="Paint.Picture">
                  <p:embed/>
                </p:oleObj>
              </mc:Choice>
              <mc:Fallback>
                <p:oleObj name="Bitmap Image" r:id="rId5" imgW="2133720" imgH="10666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36007" y="2040887"/>
                        <a:ext cx="1653812" cy="8269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58295D8-719B-C2B7-CC3B-507160080DB4}"/>
              </a:ext>
            </a:extLst>
          </p:cNvPr>
          <p:cNvSpPr txBox="1"/>
          <p:nvPr/>
        </p:nvSpPr>
        <p:spPr>
          <a:xfrm>
            <a:off x="2477080" y="4778337"/>
            <a:ext cx="693750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All project data and relevant materials are kept in the “</a:t>
            </a:r>
            <a:r>
              <a:rPr lang="en-CA" dirty="0" err="1"/>
              <a:t>Predictive_Care</a:t>
            </a:r>
            <a:r>
              <a:rPr lang="en-CA" dirty="0"/>
              <a:t>” -&gt; “EHR data analysis” folders on the secure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Please do not edit or change any files in the “Raw data files” folder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There are folders created for individual team members, which will contain data and instructions for their tasks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88891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468EC-A86D-4D53-DA39-2CDEA8E28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-1048"/>
            <a:ext cx="10515600" cy="1325563"/>
          </a:xfrm>
        </p:spPr>
        <p:txBody>
          <a:bodyPr/>
          <a:lstStyle/>
          <a:p>
            <a:r>
              <a:rPr lang="en-CA" b="1" dirty="0">
                <a:solidFill>
                  <a:srgbClr val="7030A0"/>
                </a:solidFill>
              </a:rPr>
              <a:t>ACCESSING SCC</a:t>
            </a:r>
          </a:p>
        </p:txBody>
      </p:sp>
      <p:pic>
        <p:nvPicPr>
          <p:cNvPr id="6" name="Graphic 5" descr="Laptop outline">
            <a:extLst>
              <a:ext uri="{FF2B5EF4-FFF2-40B4-BE49-F238E27FC236}">
                <a16:creationId xmlns:a16="http://schemas.microsoft.com/office/drawing/2014/main" id="{86D042C0-6F4B-143F-B48E-D74C12600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48067" y="97909"/>
            <a:ext cx="3181350" cy="3181350"/>
          </a:xfrm>
          <a:prstGeom prst="rect">
            <a:avLst/>
          </a:prstGeom>
        </p:spPr>
      </p:pic>
      <p:pic>
        <p:nvPicPr>
          <p:cNvPr id="7" name="Graphic 6" descr="Laptop outline">
            <a:extLst>
              <a:ext uri="{FF2B5EF4-FFF2-40B4-BE49-F238E27FC236}">
                <a16:creationId xmlns:a16="http://schemas.microsoft.com/office/drawing/2014/main" id="{705D6B22-D27E-B50B-FD08-61967E9FD8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67567" y="97909"/>
            <a:ext cx="3181350" cy="3181350"/>
          </a:xfrm>
          <a:prstGeom prst="rect">
            <a:avLst/>
          </a:prstGeom>
        </p:spPr>
      </p:pic>
      <p:pic>
        <p:nvPicPr>
          <p:cNvPr id="8" name="Picture 2" descr="CAMH enhances virtual capacity to respond to demand for mental health  services">
            <a:extLst>
              <a:ext uri="{FF2B5EF4-FFF2-40B4-BE49-F238E27FC236}">
                <a16:creationId xmlns:a16="http://schemas.microsoft.com/office/drawing/2014/main" id="{82A75B46-BDE2-5F97-59E0-94231571D8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153" y="1183759"/>
            <a:ext cx="1276350" cy="666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09E49448-1E0E-D37D-9090-16D242D9D3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2570360"/>
              </p:ext>
            </p:extLst>
          </p:nvPr>
        </p:nvGraphicFramePr>
        <p:xfrm>
          <a:off x="8801724" y="1139204"/>
          <a:ext cx="1513035" cy="781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5" imgW="5958720" imgH="3078360" progId="Paint.Picture">
                  <p:embed/>
                </p:oleObj>
              </mc:Choice>
              <mc:Fallback>
                <p:oleObj name="Bitmap Image" r:id="rId5" imgW="5958720" imgH="3078360" progId="Paint.Picture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09E49448-1E0E-D37D-9090-16D242D9D35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801724" y="1139204"/>
                        <a:ext cx="1513035" cy="7815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200D891B-9B46-2A3A-C6D9-E17B683DBF2F}"/>
              </a:ext>
            </a:extLst>
          </p:cNvPr>
          <p:cNvSpPr txBox="1"/>
          <p:nvPr/>
        </p:nvSpPr>
        <p:spPr>
          <a:xfrm>
            <a:off x="4036950" y="2751939"/>
            <a:ext cx="394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Open Chrome browser window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19B942-F176-91CF-7ED3-A09256B72C39}"/>
              </a:ext>
            </a:extLst>
          </p:cNvPr>
          <p:cNvSpPr txBox="1"/>
          <p:nvPr/>
        </p:nvSpPr>
        <p:spPr>
          <a:xfrm>
            <a:off x="7811019" y="2719778"/>
            <a:ext cx="4598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Log into server via remote.camh.ca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Open a Chrome browser (e.g., CAMPUS)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4ED945-2435-885A-3965-F221455AC7CA}"/>
              </a:ext>
            </a:extLst>
          </p:cNvPr>
          <p:cNvSpPr txBox="1"/>
          <p:nvPr/>
        </p:nvSpPr>
        <p:spPr>
          <a:xfrm>
            <a:off x="5302153" y="3322475"/>
            <a:ext cx="72898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Type rstudio.camh.ca or jupyter.camh.ca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/>
              <a:t>Log in</a:t>
            </a:r>
          </a:p>
          <a:p>
            <a:endParaRPr lang="en-C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BF40D91-CA49-C196-6A9C-53A8AC227223}"/>
              </a:ext>
            </a:extLst>
          </p:cNvPr>
          <p:cNvSpPr txBox="1"/>
          <p:nvPr/>
        </p:nvSpPr>
        <p:spPr>
          <a:xfrm>
            <a:off x="539750" y="3567313"/>
            <a:ext cx="111125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rgbClr val="7030A0"/>
                </a:solidFill>
              </a:rPr>
              <a:t>TIPS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Create folders with relevant code +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Except when coding open-ended responses, any cleaning/processing is done via script (not manually)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Keep code organized + make useful comments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Begin with a clean environment each time + ensure code is reproducible (can be run from top to bottom)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dirty="0"/>
          </a:p>
          <a:p>
            <a:r>
              <a:rPr lang="en-CA" b="1" dirty="0">
                <a:solidFill>
                  <a:srgbClr val="7030A0"/>
                </a:solidFill>
              </a:rPr>
              <a:t>FOR MORE, PLEASE SEE: </a:t>
            </a:r>
            <a:r>
              <a:rPr lang="en-US" dirty="0"/>
              <a:t>Wilson, G., Bryan, J., Cranston, K., </a:t>
            </a:r>
            <a:r>
              <a:rPr lang="en-US" dirty="0" err="1"/>
              <a:t>Kitzes</a:t>
            </a:r>
            <a:r>
              <a:rPr lang="en-US" dirty="0"/>
              <a:t>, J., </a:t>
            </a:r>
            <a:r>
              <a:rPr lang="en-US" dirty="0" err="1"/>
              <a:t>Nederbragt</a:t>
            </a:r>
            <a:r>
              <a:rPr lang="en-US" dirty="0"/>
              <a:t>, L., &amp; Teal, T. K. (2017). Good enough practices in scientific computing. </a:t>
            </a:r>
            <a:r>
              <a:rPr lang="en-US" dirty="0" err="1"/>
              <a:t>PLoS</a:t>
            </a:r>
            <a:r>
              <a:rPr lang="en-US" dirty="0"/>
              <a:t> Computational Biology, 13(6), </a:t>
            </a:r>
            <a:r>
              <a:rPr lang="en-US" dirty="0">
                <a:hlinkClick r:id="rId7"/>
              </a:rPr>
              <a:t>e1005510</a:t>
            </a:r>
            <a:r>
              <a:rPr lang="en-US" dirty="0"/>
              <a:t>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99701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701</TotalTime>
  <Words>704</Words>
  <Application>Microsoft Office PowerPoint</Application>
  <PresentationFormat>Widescreen</PresentationFormat>
  <Paragraphs>94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Bitmap Image</vt:lpstr>
      <vt:lpstr> BUILDING FAIR MACHINE LEARNING MODELS:  Using Big Data to explore inequities  in risk assessment at CAMH (REB 058-2021)</vt:lpstr>
      <vt:lpstr>TRAINING OVERVIEW</vt:lpstr>
      <vt:lpstr>BEFORE ACCESSING PATIENT DATA</vt:lpstr>
      <vt:lpstr>WHEN ACCESSING PATIENT DATA</vt:lpstr>
      <vt:lpstr>DATA ANALYSIS PLAN</vt:lpstr>
      <vt:lpstr>DATA ANALYSIS PLAN</vt:lpstr>
      <vt:lpstr>DATA ANALYSIS PLAN</vt:lpstr>
      <vt:lpstr>ACCESSING DATA</vt:lpstr>
      <vt:lpstr>ACCESSING SCC</vt:lpstr>
      <vt:lpstr>LOADING DATA INTO THE SCC</vt:lpstr>
      <vt:lpstr>SHARING DATA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BUILDING FAIR MACHINE LEARNING MODELS:  Using Big Data to explore inequities  in risk assessment at CAMH (REB 058-2021)</dc:title>
  <dc:creator>Marta Maslej</dc:creator>
  <cp:lastModifiedBy>Marta Maslej</cp:lastModifiedBy>
  <cp:revision>14</cp:revision>
  <dcterms:created xsi:type="dcterms:W3CDTF">2022-06-12T15:10:17Z</dcterms:created>
  <dcterms:modified xsi:type="dcterms:W3CDTF">2023-01-17T00:48:57Z</dcterms:modified>
</cp:coreProperties>
</file>