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8" r:id="rId4"/>
    <p:sldId id="269" r:id="rId5"/>
    <p:sldId id="264" r:id="rId6"/>
    <p:sldId id="257" r:id="rId7"/>
    <p:sldId id="263" r:id="rId8"/>
    <p:sldId id="267" r:id="rId9"/>
    <p:sldId id="261" r:id="rId10"/>
    <p:sldId id="259" r:id="rId11"/>
    <p:sldId id="258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5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25B-8738-4C6F-A727-FAAA851A1BA7}" type="datetimeFigureOut">
              <a:rPr lang="en-CA" smtClean="0"/>
              <a:t>2023-04-21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2107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25B-8738-4C6F-A727-FAAA851A1BA7}" type="datetimeFigureOut">
              <a:rPr lang="en-CA" smtClean="0"/>
              <a:t>2023-04-21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3317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25B-8738-4C6F-A727-FAAA851A1BA7}" type="datetimeFigureOut">
              <a:rPr lang="en-CA" smtClean="0"/>
              <a:t>2023-04-21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09893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25B-8738-4C6F-A727-FAAA851A1BA7}" type="datetimeFigureOut">
              <a:rPr lang="en-CA" smtClean="0"/>
              <a:t>2023-04-21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7594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25B-8738-4C6F-A727-FAAA851A1BA7}" type="datetimeFigureOut">
              <a:rPr lang="en-CA" smtClean="0"/>
              <a:t>2023-04-21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7096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25B-8738-4C6F-A727-FAAA851A1BA7}" type="datetimeFigureOut">
              <a:rPr lang="en-CA" smtClean="0"/>
              <a:t>2023-04-21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5158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25B-8738-4C6F-A727-FAAA851A1BA7}" type="datetimeFigureOut">
              <a:rPr lang="en-CA" smtClean="0"/>
              <a:t>2023-04-21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785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25B-8738-4C6F-A727-FAAA851A1BA7}" type="datetimeFigureOut">
              <a:rPr lang="en-CA" smtClean="0"/>
              <a:t>2023-04-21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3591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25B-8738-4C6F-A727-FAAA851A1BA7}" type="datetimeFigureOut">
              <a:rPr lang="en-CA" smtClean="0"/>
              <a:t>2023-04-21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0332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25B-8738-4C6F-A727-FAAA851A1BA7}" type="datetimeFigureOut">
              <a:rPr lang="en-CA" smtClean="0"/>
              <a:t>2023-04-21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3041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25B-8738-4C6F-A727-FAAA851A1BA7}" type="datetimeFigureOut">
              <a:rPr lang="en-CA" smtClean="0"/>
              <a:t>2023-04-21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57294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FA25B-8738-4C6F-A727-FAAA851A1BA7}" type="datetimeFigureOut">
              <a:rPr lang="en-CA" smtClean="0"/>
              <a:t>2023-04-21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543807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5EFB4-5E22-7A38-486B-811412E664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“Insight” as a Keyword for the ED</a:t>
            </a:r>
            <a:endParaRPr lang="en-CA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CFB1FF-CFE7-350B-9BF5-EF4F7BCB02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10916"/>
            <a:ext cx="9144000" cy="1655762"/>
          </a:xfrm>
        </p:spPr>
        <p:txBody>
          <a:bodyPr/>
          <a:lstStyle/>
          <a:p>
            <a:r>
              <a:rPr lang="en-US" dirty="0"/>
              <a:t>Peter Muirhead, KCNI</a:t>
            </a:r>
          </a:p>
          <a:p>
            <a:r>
              <a:rPr lang="en-US" dirty="0"/>
              <a:t>Apr. 14/2023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7337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84836-0858-B4C0-3DAD-C7250E952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“Insight” in Social Science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E23725-3362-FD57-293A-8711D21C63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Good for anthropology: medicine/religion nexus, “grand” but ultimately grounded in experience and practice</a:t>
            </a:r>
          </a:p>
          <a:p>
            <a:r>
              <a:rPr lang="en-CA" dirty="0"/>
              <a:t>Medico-legal boundary work</a:t>
            </a:r>
          </a:p>
          <a:p>
            <a:r>
              <a:rPr lang="en-CA" dirty="0"/>
              <a:t>Latour/</a:t>
            </a:r>
            <a:r>
              <a:rPr lang="en-CA" dirty="0" err="1"/>
              <a:t>Asad</a:t>
            </a:r>
            <a:r>
              <a:rPr lang="en-CA" dirty="0"/>
              <a:t>: a leftover in modernity, incomplete secularization</a:t>
            </a:r>
          </a:p>
          <a:p>
            <a:r>
              <a:rPr lang="en-CA" dirty="0"/>
              <a:t>Hutchinson (1941): Insight (in creativity) has stages, is complex, has a build-up</a:t>
            </a:r>
            <a:r>
              <a:rPr lang="en-CA"/>
              <a:t>, relationality </a:t>
            </a:r>
            <a:r>
              <a:rPr lang="en-CA" dirty="0"/>
              <a:t>(see </a:t>
            </a:r>
            <a:r>
              <a:rPr lang="en-CA" dirty="0" err="1"/>
              <a:t>Estroff</a:t>
            </a:r>
            <a:r>
              <a:rPr lang="en-CA" dirty="0"/>
              <a:t> 2014 commentary)</a:t>
            </a:r>
          </a:p>
          <a:p>
            <a:r>
              <a:rPr lang="en-CA" dirty="0" err="1"/>
              <a:t>Estroff</a:t>
            </a:r>
            <a:r>
              <a:rPr lang="en-CA" dirty="0"/>
              <a:t>: typically, we assume compliance = awareness, resignation = agreement, completely different theorization of insight between psychology of creativity and psychiatry, leaves out sociality</a:t>
            </a:r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41867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F1FD3-6A96-1B97-E0F1-EF34AC14F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Critiques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B222BC-DA7D-5771-B2FA-7C736D79D1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Epistemic Injustice (quality of arguments varies, see Kidd et al. 2022, canonically Fricker 2007): Injustice toward a knower</a:t>
            </a:r>
          </a:p>
          <a:p>
            <a:r>
              <a:rPr lang="en-CA" dirty="0"/>
              <a:t>Insight as a lost cause/impossibility (criminal culpability, some severe mental illness, dementia)</a:t>
            </a:r>
          </a:p>
          <a:p>
            <a:r>
              <a:rPr lang="en-CA" dirty="0">
                <a:solidFill>
                  <a:srgbClr val="00B0F0"/>
                </a:solidFill>
              </a:rPr>
              <a:t>Very enlightenment-y, modernist</a:t>
            </a:r>
          </a:p>
          <a:p>
            <a:r>
              <a:rPr lang="en-CA" dirty="0"/>
              <a:t>By same token: colonial logic of West and rest, built on an “othering” framework</a:t>
            </a:r>
          </a:p>
          <a:p>
            <a:r>
              <a:rPr lang="en-CA" dirty="0"/>
              <a:t>Chronicity: (Real or perceived) immutability of psychiatric disorder</a:t>
            </a:r>
          </a:p>
          <a:p>
            <a:r>
              <a:rPr lang="en-CA" dirty="0"/>
              <a:t>“Making up People“ (Hacking 2006) – human kinds defined through their relationship to insight, a feedback loop</a:t>
            </a:r>
          </a:p>
        </p:txBody>
      </p:sp>
    </p:spTree>
    <p:extLst>
      <p:ext uri="{BB962C8B-B14F-4D97-AF65-F5344CB8AC3E}">
        <p14:creationId xmlns:p14="http://schemas.microsoft.com/office/powerpoint/2010/main" val="3388315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2135E-5C7E-F1D6-01A8-C32D972D4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Critiques,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F3DE2-2670-17BC-1B8E-6447BE5852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Rosen (2022) talk (see Confluence, invite email): “insight” in the implicit curriculum</a:t>
            </a:r>
          </a:p>
          <a:p>
            <a:r>
              <a:rPr lang="en-CA" dirty="0"/>
              <a:t>Rosen: “Insight” masks the move from “how can I help to this person?” to “does this person have a psych disorder?”</a:t>
            </a:r>
          </a:p>
          <a:p>
            <a:r>
              <a:rPr lang="en-CA" dirty="0"/>
              <a:t>Patient needs to be convinced that they need a particular treatment, even if they don’t want it (on some level)</a:t>
            </a:r>
          </a:p>
          <a:p>
            <a:r>
              <a:rPr lang="en-CA" dirty="0"/>
              <a:t>Profoundly individualistic</a:t>
            </a:r>
          </a:p>
          <a:p>
            <a:r>
              <a:rPr lang="en-CA" dirty="0"/>
              <a:t>Is it always best to know?</a:t>
            </a:r>
          </a:p>
        </p:txBody>
      </p:sp>
    </p:spTree>
    <p:extLst>
      <p:ext uri="{BB962C8B-B14F-4D97-AF65-F5344CB8AC3E}">
        <p14:creationId xmlns:p14="http://schemas.microsoft.com/office/powerpoint/2010/main" val="972775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2A96E-899B-4877-3E32-353917F9C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Interesting (and Debateable!)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695CFD-F5F0-AFC3-6E69-CF87C9DA6A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Assumes a pre-existing problem or gap</a:t>
            </a:r>
          </a:p>
          <a:p>
            <a:r>
              <a:rPr lang="en-CA" dirty="0"/>
              <a:t>Temporality:  Both a process and an event (you have it or you don’t)</a:t>
            </a:r>
          </a:p>
          <a:p>
            <a:pPr lvl="1"/>
            <a:r>
              <a:rPr lang="en-CA" dirty="0"/>
              <a:t>BUT: it can emerge at once from a discrete event, OR build up over time in relation to multiple factors (think food allergy vs. psychotherapy)</a:t>
            </a:r>
          </a:p>
          <a:p>
            <a:r>
              <a:rPr lang="en-CA" dirty="0"/>
              <a:t>Metaphysics: fundamentally phenomenological (emerges through human experience), but might be tacet/second nature/subliminal/imponderable/implicit</a:t>
            </a:r>
          </a:p>
          <a:p>
            <a:r>
              <a:rPr lang="en-CA" dirty="0"/>
              <a:t>Semantic overlap: Inspiration, the uncanny, calling, creativity, illumination, religious experience, enlightenment, aha!, eureka!</a:t>
            </a:r>
          </a:p>
        </p:txBody>
      </p:sp>
    </p:spTree>
    <p:extLst>
      <p:ext uri="{BB962C8B-B14F-4D97-AF65-F5344CB8AC3E}">
        <p14:creationId xmlns:p14="http://schemas.microsoft.com/office/powerpoint/2010/main" val="2665502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DF7657E-601E-F8AF-3FAA-3DD14550BE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7510" y="822037"/>
            <a:ext cx="7816979" cy="52139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65D839-5207-CFD8-7975-740FF928CC1E}"/>
              </a:ext>
            </a:extLst>
          </p:cNvPr>
          <p:cNvSpPr txBox="1"/>
          <p:nvPr/>
        </p:nvSpPr>
        <p:spPr>
          <a:xfrm flipH="1">
            <a:off x="2071457" y="6035962"/>
            <a:ext cx="10182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dirty="0" err="1">
                <a:effectLst/>
                <a:latin typeface="Open Sans" panose="020B0606030504020204" pitchFamily="34" charset="0"/>
              </a:rPr>
              <a:t>Madatech</a:t>
            </a:r>
            <a:r>
              <a:rPr lang="en-US" sz="900" b="0" i="0" dirty="0">
                <a:effectLst/>
                <a:latin typeface="Open Sans" panose="020B0606030504020204" pitchFamily="34" charset="0"/>
              </a:rPr>
              <a:t>, Israel's National Museum of Science, Technology and Space, Haifa. (Image credit: Andrii </a:t>
            </a:r>
            <a:r>
              <a:rPr lang="en-US" sz="900" b="0" i="0" dirty="0" err="1">
                <a:effectLst/>
                <a:latin typeface="Open Sans" panose="020B0606030504020204" pitchFamily="34" charset="0"/>
              </a:rPr>
              <a:t>Zhezhera</a:t>
            </a:r>
            <a:r>
              <a:rPr lang="en-US" sz="900" b="0" i="0" dirty="0">
                <a:effectLst/>
                <a:latin typeface="Open Sans" panose="020B0606030504020204" pitchFamily="34" charset="0"/>
              </a:rPr>
              <a:t>/Shutterstock)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)</a:t>
            </a:r>
            <a:endParaRPr lang="en-CA" sz="900" dirty="0"/>
          </a:p>
        </p:txBody>
      </p:sp>
    </p:spTree>
    <p:extLst>
      <p:ext uri="{BB962C8B-B14F-4D97-AF65-F5344CB8AC3E}">
        <p14:creationId xmlns:p14="http://schemas.microsoft.com/office/powerpoint/2010/main" val="494502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0CFBEC8C-9128-DC5B-4C6F-59C5AEDD03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020" y="948079"/>
            <a:ext cx="3540579" cy="5029233"/>
          </a:xfrm>
        </p:spPr>
      </p:pic>
      <p:pic>
        <p:nvPicPr>
          <p:cNvPr id="2050" name="Picture 2" descr="Writing Ethnographic Fieldnotes, Second Edition">
            <a:extLst>
              <a:ext uri="{FF2B5EF4-FFF2-40B4-BE49-F238E27FC236}">
                <a16:creationId xmlns:a16="http://schemas.microsoft.com/office/drawing/2014/main" id="{7214DD6D-62AB-CFDD-BCE2-810380FE0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927" y="897533"/>
            <a:ext cx="3364055" cy="5046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2AFB379-BDA5-FDDC-9312-DB3725A58543}"/>
              </a:ext>
            </a:extLst>
          </p:cNvPr>
          <p:cNvSpPr txBox="1"/>
          <p:nvPr/>
        </p:nvSpPr>
        <p:spPr>
          <a:xfrm>
            <a:off x="4303938" y="6205491"/>
            <a:ext cx="3768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 pictured: ED Downtime Computer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20023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587B5-C406-273E-322B-68D6F4ECA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Insight as a “Keyword”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971235-CFD0-8717-4E33-3C40447F1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Per Raymond Williams (1976), culture studies</a:t>
            </a:r>
          </a:p>
          <a:p>
            <a:r>
              <a:rPr lang="en-CA" dirty="0"/>
              <a:t>Insight: Big deal in 1990s and 2000s in cognitive science</a:t>
            </a:r>
          </a:p>
          <a:p>
            <a:r>
              <a:rPr lang="en-CA" dirty="0"/>
              <a:t>Association with the idea of genius or discovery – pop psych, retrospective diagnosis, drugs</a:t>
            </a:r>
          </a:p>
          <a:p>
            <a:r>
              <a:rPr lang="en-CA" dirty="0"/>
              <a:t>Paradoxical association with/exotification of the figure of the schizophrenic, bipolar person, autistic person, etc.</a:t>
            </a:r>
          </a:p>
          <a:p>
            <a:r>
              <a:rPr lang="en-CA" dirty="0"/>
              <a:t>Tension with full rational personhood in Judeo-Christianity/Western philosophy: e.g. Matthew 21:6, “from the mouths of babies”/ “kids say the darndest things”, Locke’s ideas about madness</a:t>
            </a:r>
          </a:p>
          <a:p>
            <a:r>
              <a:rPr lang="en-CA" dirty="0"/>
              <a:t>Tension with empathy: we need to wait for them to “get” it</a:t>
            </a:r>
          </a:p>
        </p:txBody>
      </p:sp>
    </p:spTree>
    <p:extLst>
      <p:ext uri="{BB962C8B-B14F-4D97-AF65-F5344CB8AC3E}">
        <p14:creationId xmlns:p14="http://schemas.microsoft.com/office/powerpoint/2010/main" val="2357301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71DF7-C8EB-EA88-AF1D-4838FCFCD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“Insight” mean clinically?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2E49F-A2DA-2614-3287-5189072B46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b="1" i="1" u="sng" dirty="0"/>
              <a:t>Reflexive Note: “Insight” is black-boxed, but not meaningless</a:t>
            </a:r>
          </a:p>
          <a:p>
            <a:r>
              <a:rPr lang="en-CA" dirty="0"/>
              <a:t>Specialized term, but semantic overlaps remain, BCIS</a:t>
            </a:r>
          </a:p>
          <a:p>
            <a:r>
              <a:rPr lang="en-CA" dirty="0"/>
              <a:t>Clinicians interested in extent to which patient has insight (usually about diagnosis, behaviour, possible futures)</a:t>
            </a:r>
          </a:p>
          <a:p>
            <a:r>
              <a:rPr lang="en-CA" dirty="0">
                <a:solidFill>
                  <a:srgbClr val="00B0F0"/>
                </a:solidFill>
              </a:rPr>
              <a:t>Clinicians identify necessary insight through their expertise, patients access insight through psychoeducation, experience, and intuition</a:t>
            </a:r>
          </a:p>
          <a:p>
            <a:r>
              <a:rPr lang="en-CA" dirty="0"/>
              <a:t>Presence or absence of a particular thought process, of acceptance, remorse, psychosis</a:t>
            </a:r>
          </a:p>
          <a:p>
            <a:r>
              <a:rPr lang="en-CA" dirty="0"/>
              <a:t>A useful variable for gatekeeping (housing, treatment programs), measuring recovery</a:t>
            </a:r>
          </a:p>
          <a:p>
            <a:r>
              <a:rPr lang="en-CA" dirty="0">
                <a:solidFill>
                  <a:srgbClr val="00B0F0"/>
                </a:solidFill>
              </a:rPr>
              <a:t>A shorthand for a variety of otherwise implicit power relationships</a:t>
            </a:r>
          </a:p>
        </p:txBody>
      </p:sp>
    </p:spTree>
    <p:extLst>
      <p:ext uri="{BB962C8B-B14F-4D97-AF65-F5344CB8AC3E}">
        <p14:creationId xmlns:p14="http://schemas.microsoft.com/office/powerpoint/2010/main" val="2691880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32E4D-1122-823E-8AC3-1164B243B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Clinical Meaning,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9F9839-C3AC-0E0F-3FCC-4AFA1CB58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98992"/>
            <a:ext cx="10515600" cy="4351338"/>
          </a:xfrm>
        </p:spPr>
        <p:txBody>
          <a:bodyPr>
            <a:normAutofit/>
          </a:bodyPr>
          <a:lstStyle/>
          <a:p>
            <a:r>
              <a:rPr lang="en-CA" dirty="0"/>
              <a:t>Good fit with recovery discourse (think AA)</a:t>
            </a:r>
          </a:p>
          <a:p>
            <a:r>
              <a:rPr lang="en-CA" dirty="0"/>
              <a:t>Individualistic (in this form), </a:t>
            </a:r>
            <a:r>
              <a:rPr lang="en-CA" dirty="0" err="1"/>
              <a:t>bootstrappy</a:t>
            </a:r>
            <a:r>
              <a:rPr lang="en-CA" dirty="0"/>
              <a:t>, mindful</a:t>
            </a:r>
          </a:p>
          <a:p>
            <a:r>
              <a:rPr lang="en-CA" dirty="0">
                <a:solidFill>
                  <a:srgbClr val="00B0F0"/>
                </a:solidFill>
              </a:rPr>
              <a:t>Cause and effect/self-discipline – insight as risk-management</a:t>
            </a:r>
          </a:p>
          <a:p>
            <a:r>
              <a:rPr lang="en-CA" dirty="0"/>
              <a:t>Insight into one’s environment – “what’s best for me”</a:t>
            </a:r>
          </a:p>
          <a:p>
            <a:r>
              <a:rPr lang="en-CA" dirty="0"/>
              <a:t>Grounds/code for compliance, rationality, safety (to self/others)</a:t>
            </a:r>
          </a:p>
          <a:p>
            <a:r>
              <a:rPr lang="en-CA" dirty="0"/>
              <a:t>Psychiatrically relevant experiences: learning the right lessons</a:t>
            </a:r>
          </a:p>
          <a:p>
            <a:endParaRPr lang="en-CA" dirty="0"/>
          </a:p>
          <a:p>
            <a:r>
              <a:rPr lang="en-CA" b="1" i="1" dirty="0"/>
              <a:t>Anything</a:t>
            </a:r>
            <a:r>
              <a:rPr lang="en-CA" b="1" i="1" u="sng" dirty="0"/>
              <a:t> else?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64569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21D03-CF8A-9C15-0956-716A4B5E0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Why does Insight matter in the 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F57AF9-ADDA-882F-ABA5-3F345A2EFF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CA" dirty="0"/>
              <a:t>When “insight” is invoked, say/do distinction is visible</a:t>
            </a:r>
          </a:p>
          <a:p>
            <a:pPr marL="457200" lvl="1" indent="0">
              <a:buNone/>
            </a:pPr>
            <a:endParaRPr lang="en-CA" dirty="0"/>
          </a:p>
          <a:p>
            <a:pPr lvl="1"/>
            <a:r>
              <a:rPr lang="en-CA" dirty="0"/>
              <a:t>Maps to the functional impairment aspect of diagnosis/formulation/DSM</a:t>
            </a:r>
          </a:p>
          <a:p>
            <a:pPr marL="457200" lvl="1" indent="0">
              <a:buNone/>
            </a:pPr>
            <a:endParaRPr lang="en-CA" dirty="0"/>
          </a:p>
          <a:p>
            <a:pPr lvl="1"/>
            <a:r>
              <a:rPr lang="en-CA" dirty="0"/>
              <a:t>Reveals the boundary (in psychiatric causation) between nature and culture</a:t>
            </a:r>
          </a:p>
          <a:p>
            <a:pPr marL="457200" lvl="1" indent="0">
              <a:buNone/>
            </a:pPr>
            <a:endParaRPr lang="en-CA" dirty="0"/>
          </a:p>
          <a:p>
            <a:pPr lvl="1"/>
            <a:r>
              <a:rPr lang="en-CA" dirty="0"/>
              <a:t>Technically, not all insights are clinically desirable, BUT only good patient insights get named as such (epistemic + ethical judgement)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45773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F9E9B-04C9-1893-119A-9573EE8C6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An aside: </a:t>
            </a:r>
            <a:r>
              <a:rPr lang="en-CA" dirty="0" err="1"/>
              <a:t>Anosignosia</a:t>
            </a:r>
            <a:r>
              <a:rPr lang="en-CA" dirty="0"/>
              <a:t> (per Babinski 1914)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EC2C0-D258-327D-F95B-7440CAC5CD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  <a:p>
            <a:r>
              <a:rPr lang="en-CA" dirty="0"/>
              <a:t>(“without-disease-knowledge”) </a:t>
            </a:r>
          </a:p>
          <a:p>
            <a:r>
              <a:rPr lang="en-CA" dirty="0"/>
              <a:t>Sometimes identified as a feature of psych/neuro disorders: can’t recognize – symptom of an underlying illness</a:t>
            </a:r>
          </a:p>
          <a:p>
            <a:r>
              <a:rPr lang="en-CA" dirty="0">
                <a:solidFill>
                  <a:srgbClr val="00B0F0"/>
                </a:solidFill>
              </a:rPr>
              <a:t>Socially relevant, clear connection with stigma: not recognizing that one is marked</a:t>
            </a:r>
          </a:p>
          <a:p>
            <a:r>
              <a:rPr lang="en-CA" dirty="0"/>
              <a:t>Cartesian distinction between </a:t>
            </a:r>
            <a:r>
              <a:rPr lang="en-CA" dirty="0" err="1"/>
              <a:t>anosignosia</a:t>
            </a:r>
            <a:r>
              <a:rPr lang="en-CA" dirty="0"/>
              <a:t> and rejecting the premise of treatment (anatomical, not psychological)</a:t>
            </a:r>
          </a:p>
        </p:txBody>
      </p:sp>
    </p:spTree>
    <p:extLst>
      <p:ext uri="{BB962C8B-B14F-4D97-AF65-F5344CB8AC3E}">
        <p14:creationId xmlns:p14="http://schemas.microsoft.com/office/powerpoint/2010/main" val="1364455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1001</TotalTime>
  <Words>803</Words>
  <Application>Microsoft Office PowerPoint</Application>
  <PresentationFormat>Widescreen</PresentationFormat>
  <Paragraphs>68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Office Theme</vt:lpstr>
      <vt:lpstr>“Insight” as a Keyword for the ED</vt:lpstr>
      <vt:lpstr>Interesting (and Debateable!) Properties</vt:lpstr>
      <vt:lpstr>PowerPoint Presentation</vt:lpstr>
      <vt:lpstr>PowerPoint Presentation</vt:lpstr>
      <vt:lpstr>Insight as a “Keyword”</vt:lpstr>
      <vt:lpstr>What does “Insight” mean clinically?</vt:lpstr>
      <vt:lpstr>Clinical Meaning, cont.</vt:lpstr>
      <vt:lpstr>Why does Insight matter in the ED?</vt:lpstr>
      <vt:lpstr>An aside: Anosignosia (per Babinski 1914)</vt:lpstr>
      <vt:lpstr>“Insight” in Social Science</vt:lpstr>
      <vt:lpstr>Critiques</vt:lpstr>
      <vt:lpstr>Critiques, cont.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“Insight”</dc:title>
  <dc:creator>Peter Muirhead</dc:creator>
  <cp:lastModifiedBy>Laura Sikstrom</cp:lastModifiedBy>
  <cp:revision>34</cp:revision>
  <dcterms:created xsi:type="dcterms:W3CDTF">2023-04-13T12:11:09Z</dcterms:created>
  <dcterms:modified xsi:type="dcterms:W3CDTF">2023-04-21T14:55:32Z</dcterms:modified>
</cp:coreProperties>
</file>