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4" r:id="rId2"/>
    <p:sldId id="256" r:id="rId3"/>
    <p:sldId id="257" r:id="rId4"/>
    <p:sldId id="258" r:id="rId5"/>
    <p:sldId id="264" r:id="rId6"/>
    <p:sldId id="271" r:id="rId7"/>
    <p:sldId id="259" r:id="rId8"/>
    <p:sldId id="261" r:id="rId9"/>
    <p:sldId id="260" r:id="rId10"/>
    <p:sldId id="275" r:id="rId11"/>
    <p:sldId id="262" r:id="rId12"/>
    <p:sldId id="268" r:id="rId13"/>
    <p:sldId id="265" r:id="rId14"/>
    <p:sldId id="266" r:id="rId15"/>
    <p:sldId id="263" r:id="rId16"/>
    <p:sldId id="270"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A3F79-38E8-489A-9E5A-F3236FB47E4B}" type="datetimeFigureOut">
              <a:rPr lang="en-US" smtClean="0"/>
              <a:t>4/12/2023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3041E3-EAF4-4D23-85D6-F64195903091}" type="slidenum">
              <a:rPr lang="en-US" smtClean="0"/>
              <a:t>‹#›</a:t>
            </a:fld>
            <a:endParaRPr lang="en-US"/>
          </a:p>
        </p:txBody>
      </p:sp>
    </p:spTree>
    <p:extLst>
      <p:ext uri="{BB962C8B-B14F-4D97-AF65-F5344CB8AC3E}">
        <p14:creationId xmlns:p14="http://schemas.microsoft.com/office/powerpoint/2010/main" val="139657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often involves seeing connections or patterns that are not immediately apparent, and it can come from experience, observation, or intuition.</a:t>
            </a:r>
          </a:p>
          <a:p>
            <a:endParaRPr lang="en-US" dirty="0"/>
          </a:p>
        </p:txBody>
      </p:sp>
      <p:sp>
        <p:nvSpPr>
          <p:cNvPr id="4" name="Slide Number Placeholder 3"/>
          <p:cNvSpPr>
            <a:spLocks noGrp="1"/>
          </p:cNvSpPr>
          <p:nvPr>
            <p:ph type="sldNum" sz="quarter" idx="10"/>
          </p:nvPr>
        </p:nvSpPr>
        <p:spPr/>
        <p:txBody>
          <a:bodyPr/>
          <a:lstStyle/>
          <a:p>
            <a:fld id="{7A3041E3-EAF4-4D23-85D6-F64195903091}" type="slidenum">
              <a:rPr lang="en-US" smtClean="0"/>
              <a:t>2</a:t>
            </a:fld>
            <a:endParaRPr lang="en-US"/>
          </a:p>
        </p:txBody>
      </p:sp>
    </p:spTree>
    <p:extLst>
      <p:ext uri="{BB962C8B-B14F-4D97-AF65-F5344CB8AC3E}">
        <p14:creationId xmlns:p14="http://schemas.microsoft.com/office/powerpoint/2010/main" val="3060987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806BEC-7838-418C-8166-2483BF650C9F}" type="datetimeFigureOut">
              <a:rPr lang="en-US" smtClean="0"/>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1428715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06BEC-7838-418C-8166-2483BF650C9F}" type="datetimeFigureOut">
              <a:rPr lang="en-US" smtClean="0"/>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57084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06BEC-7838-418C-8166-2483BF650C9F}" type="datetimeFigureOut">
              <a:rPr lang="en-US" smtClean="0"/>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2793541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06BEC-7838-418C-8166-2483BF650C9F}" type="datetimeFigureOut">
              <a:rPr lang="en-US" smtClean="0"/>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1920370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4806BEC-7838-418C-8166-2483BF650C9F}" type="datetimeFigureOut">
              <a:rPr lang="en-US" smtClean="0"/>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380669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806BEC-7838-418C-8166-2483BF650C9F}" type="datetimeFigureOut">
              <a:rPr lang="en-US" smtClean="0"/>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2900925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806BEC-7838-418C-8166-2483BF650C9F}" type="datetimeFigureOut">
              <a:rPr lang="en-US" smtClean="0"/>
              <a:t>4/12/2023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4104178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806BEC-7838-418C-8166-2483BF650C9F}" type="datetimeFigureOut">
              <a:rPr lang="en-US" smtClean="0"/>
              <a:t>4/12/2023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1878377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06BEC-7838-418C-8166-2483BF650C9F}" type="datetimeFigureOut">
              <a:rPr lang="en-US" smtClean="0"/>
              <a:t>4/12/2023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2210198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806BEC-7838-418C-8166-2483BF650C9F}" type="datetimeFigureOut">
              <a:rPr lang="en-US" smtClean="0"/>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2645726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806BEC-7838-418C-8166-2483BF650C9F}" type="datetimeFigureOut">
              <a:rPr lang="en-US" smtClean="0"/>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97BB78-7920-441E-80BB-4EA5B7210AFB}" type="slidenum">
              <a:rPr lang="en-US" smtClean="0"/>
              <a:t>‹#›</a:t>
            </a:fld>
            <a:endParaRPr lang="en-US"/>
          </a:p>
        </p:txBody>
      </p:sp>
    </p:spTree>
    <p:extLst>
      <p:ext uri="{BB962C8B-B14F-4D97-AF65-F5344CB8AC3E}">
        <p14:creationId xmlns:p14="http://schemas.microsoft.com/office/powerpoint/2010/main" val="1576576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06BEC-7838-418C-8166-2483BF650C9F}" type="datetimeFigureOut">
              <a:rPr lang="en-US" smtClean="0"/>
              <a:t>4/12/2023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7BB78-7920-441E-80BB-4EA5B7210AFB}" type="slidenum">
              <a:rPr lang="en-US" smtClean="0"/>
              <a:t>‹#›</a:t>
            </a:fld>
            <a:endParaRPr lang="en-US"/>
          </a:p>
        </p:txBody>
      </p:sp>
    </p:spTree>
    <p:extLst>
      <p:ext uri="{BB962C8B-B14F-4D97-AF65-F5344CB8AC3E}">
        <p14:creationId xmlns:p14="http://schemas.microsoft.com/office/powerpoint/2010/main" val="2311482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oi.org/10.1016/j.pragma.2005.02.01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longreads.com/2017/05/31/equality-keeps-us-honest-rebecca-solnit-on-the-ignorance-of-privilege/" TargetMode="External"/><Relationship Id="rId2" Type="http://schemas.openxmlformats.org/officeDocument/2006/relationships/hyperlink" Target="https://www.instagram.com/reel/Co2QLvBr7L5/?igshid=YmMyMTA2M2Y%3D" TargetMode="Externa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8251" y="1566908"/>
            <a:ext cx="7602584" cy="1325563"/>
          </a:xfrm>
        </p:spPr>
        <p:txBody>
          <a:bodyPr>
            <a:normAutofit fontScale="90000"/>
          </a:bodyPr>
          <a:lstStyle/>
          <a:p>
            <a:pPr algn="ctr"/>
            <a:r>
              <a:rPr lang="en-US" b="1" dirty="0" smtClean="0">
                <a:solidFill>
                  <a:schemeClr val="bg1"/>
                </a:solidFill>
              </a:rPr>
              <a:t>“At the doctor’s office, it [sex] doesn’t exist”: Identity and insight in emergency psychiatric care</a:t>
            </a:r>
            <a:endParaRPr lang="en-US" b="1" dirty="0">
              <a:solidFill>
                <a:schemeClr val="bg1"/>
              </a:solidFill>
            </a:endParaRPr>
          </a:p>
        </p:txBody>
      </p:sp>
      <p:sp>
        <p:nvSpPr>
          <p:cNvPr id="3" name="Content Placeholder 2"/>
          <p:cNvSpPr>
            <a:spLocks noGrp="1"/>
          </p:cNvSpPr>
          <p:nvPr>
            <p:ph idx="1"/>
          </p:nvPr>
        </p:nvSpPr>
        <p:spPr>
          <a:xfrm>
            <a:off x="485503" y="3680551"/>
            <a:ext cx="10515600" cy="4351338"/>
          </a:xfrm>
        </p:spPr>
        <p:txBody>
          <a:bodyPr/>
          <a:lstStyle/>
          <a:p>
            <a:pPr marL="0" indent="0">
              <a:buNone/>
            </a:pPr>
            <a:r>
              <a:rPr lang="en-US" dirty="0" smtClean="0">
                <a:solidFill>
                  <a:schemeClr val="bg1"/>
                </a:solidFill>
              </a:rPr>
              <a:t>Monthly Team Meeting: April 14, 2023</a:t>
            </a:r>
          </a:p>
          <a:p>
            <a:pPr marL="0" indent="0">
              <a:buNone/>
            </a:pPr>
            <a:r>
              <a:rPr lang="en-US" dirty="0" smtClean="0">
                <a:solidFill>
                  <a:schemeClr val="bg1"/>
                </a:solidFill>
              </a:rPr>
              <a:t>Theme: Insight</a:t>
            </a:r>
          </a:p>
          <a:p>
            <a:pPr marL="0" indent="0">
              <a:buNone/>
            </a:pPr>
            <a:r>
              <a:rPr lang="en-US" dirty="0" smtClean="0">
                <a:solidFill>
                  <a:schemeClr val="bg1"/>
                </a:solidFill>
              </a:rPr>
              <a:t>Presenter: Laura Sikstrom</a:t>
            </a:r>
            <a:endParaRPr lang="en-US" dirty="0">
              <a:solidFill>
                <a:schemeClr val="bg1"/>
              </a:solidFill>
            </a:endParaRPr>
          </a:p>
        </p:txBody>
      </p:sp>
    </p:spTree>
    <p:extLst>
      <p:ext uri="{BB962C8B-B14F-4D97-AF65-F5344CB8AC3E}">
        <p14:creationId xmlns:p14="http://schemas.microsoft.com/office/powerpoint/2010/main" val="1332719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A note on transcription</a:t>
            </a:r>
            <a:endParaRPr lang="en-US" b="1"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 means words have been omitted (including fillers, discourse markers or repeats);</a:t>
            </a:r>
          </a:p>
          <a:p>
            <a:r>
              <a:rPr lang="en-US" dirty="0" smtClean="0">
                <a:solidFill>
                  <a:schemeClr val="bg1"/>
                </a:solidFill>
              </a:rPr>
              <a:t>…. Means whole sentences are missing;</a:t>
            </a:r>
          </a:p>
          <a:p>
            <a:r>
              <a:rPr lang="en-US" dirty="0" smtClean="0">
                <a:solidFill>
                  <a:schemeClr val="bg1"/>
                </a:solidFill>
              </a:rPr>
              <a:t>[xxx] means a word was added for clarity;</a:t>
            </a:r>
          </a:p>
          <a:p>
            <a:r>
              <a:rPr lang="en-US" dirty="0" smtClean="0">
                <a:solidFill>
                  <a:schemeClr val="bg1"/>
                </a:solidFill>
              </a:rPr>
              <a:t>In anthropology we use pseudonyms; in medicine participants are often given ID numbers (e.g. P05).</a:t>
            </a:r>
          </a:p>
          <a:p>
            <a:r>
              <a:rPr lang="en-US" dirty="0" smtClean="0">
                <a:solidFill>
                  <a:schemeClr val="bg1"/>
                </a:solidFill>
              </a:rPr>
              <a:t>[sic] means the transcription is imperfect.</a:t>
            </a:r>
          </a:p>
        </p:txBody>
      </p:sp>
    </p:spTree>
    <p:extLst>
      <p:ext uri="{BB962C8B-B14F-4D97-AF65-F5344CB8AC3E}">
        <p14:creationId xmlns:p14="http://schemas.microsoft.com/office/powerpoint/2010/main" val="1145326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6781"/>
            <a:ext cx="12192000" cy="702987"/>
          </a:xfrm>
        </p:spPr>
        <p:txBody>
          <a:bodyPr>
            <a:normAutofit/>
          </a:bodyPr>
          <a:lstStyle/>
          <a:p>
            <a:pPr algn="ctr"/>
            <a:r>
              <a:rPr lang="en-US" sz="3200" b="1" dirty="0" smtClean="0">
                <a:solidFill>
                  <a:schemeClr val="bg1"/>
                </a:solidFill>
              </a:rPr>
              <a:t>“At the doctor’s office, it [sex] doesn’t exist” (P03)</a:t>
            </a:r>
            <a:endParaRPr lang="en-US" sz="3200" b="1" dirty="0">
              <a:solidFill>
                <a:schemeClr val="bg1"/>
              </a:solidFill>
            </a:endParaRPr>
          </a:p>
        </p:txBody>
      </p:sp>
      <p:sp>
        <p:nvSpPr>
          <p:cNvPr id="3" name="Content Placeholder 2"/>
          <p:cNvSpPr>
            <a:spLocks noGrp="1"/>
          </p:cNvSpPr>
          <p:nvPr>
            <p:ph idx="1"/>
          </p:nvPr>
        </p:nvSpPr>
        <p:spPr>
          <a:xfrm>
            <a:off x="273314" y="499404"/>
            <a:ext cx="11718388" cy="5304766"/>
          </a:xfrm>
        </p:spPr>
        <p:txBody>
          <a:bodyPr>
            <a:noAutofit/>
          </a:bodyPr>
          <a:lstStyle/>
          <a:p>
            <a:pPr marL="0" indent="0">
              <a:lnSpc>
                <a:spcPct val="120000"/>
              </a:lnSpc>
              <a:spcBef>
                <a:spcPts val="0"/>
              </a:spcBef>
              <a:buNone/>
            </a:pPr>
            <a:r>
              <a:rPr lang="en-US" sz="1700" dirty="0" smtClean="0">
                <a:solidFill>
                  <a:schemeClr val="bg1"/>
                </a:solidFill>
              </a:rPr>
              <a:t>LS: Are </a:t>
            </a:r>
            <a:r>
              <a:rPr lang="en-US" sz="1700" dirty="0">
                <a:solidFill>
                  <a:schemeClr val="bg1"/>
                </a:solidFill>
              </a:rPr>
              <a:t>you comfortable describing for me a little bit how that felt and what you were hoping, like, what you were trying to express through </a:t>
            </a:r>
            <a:r>
              <a:rPr lang="en-US" sz="1700" dirty="0" smtClean="0">
                <a:solidFill>
                  <a:schemeClr val="bg1"/>
                </a:solidFill>
              </a:rPr>
              <a:t>that very visceral reaction?</a:t>
            </a:r>
            <a:endParaRPr lang="en-US" sz="1700" dirty="0">
              <a:solidFill>
                <a:schemeClr val="bg1"/>
              </a:solidFill>
            </a:endParaRPr>
          </a:p>
          <a:p>
            <a:pPr marL="0" indent="0">
              <a:lnSpc>
                <a:spcPct val="120000"/>
              </a:lnSpc>
              <a:spcBef>
                <a:spcPts val="0"/>
              </a:spcBef>
              <a:buNone/>
            </a:pPr>
            <a:endParaRPr lang="en-US" sz="1700" dirty="0" smtClean="0">
              <a:solidFill>
                <a:schemeClr val="bg1"/>
              </a:solidFill>
            </a:endParaRPr>
          </a:p>
          <a:p>
            <a:pPr marL="0" indent="0">
              <a:lnSpc>
                <a:spcPct val="120000"/>
              </a:lnSpc>
              <a:spcBef>
                <a:spcPts val="0"/>
              </a:spcBef>
              <a:buNone/>
            </a:pPr>
            <a:r>
              <a:rPr lang="en-US" sz="1700" dirty="0" smtClean="0">
                <a:solidFill>
                  <a:srgbClr val="FF99FF"/>
                </a:solidFill>
              </a:rPr>
              <a:t>Ellis (P03): I…. tried </a:t>
            </a:r>
            <a:r>
              <a:rPr lang="en-US" sz="1700" dirty="0">
                <a:solidFill>
                  <a:srgbClr val="FF99FF"/>
                </a:solidFill>
              </a:rPr>
              <a:t>communicating </a:t>
            </a:r>
            <a:r>
              <a:rPr lang="en-US" sz="1700" dirty="0" smtClean="0">
                <a:solidFill>
                  <a:srgbClr val="FF99FF"/>
                </a:solidFill>
              </a:rPr>
              <a:t>in… a </a:t>
            </a:r>
            <a:r>
              <a:rPr lang="en-US" sz="1700" dirty="0">
                <a:solidFill>
                  <a:srgbClr val="FF99FF"/>
                </a:solidFill>
              </a:rPr>
              <a:t>more calm </a:t>
            </a:r>
            <a:r>
              <a:rPr lang="en-US" sz="1700" dirty="0" smtClean="0">
                <a:solidFill>
                  <a:srgbClr val="FF99FF"/>
                </a:solidFill>
              </a:rPr>
              <a:t>way…. But I </a:t>
            </a:r>
            <a:r>
              <a:rPr lang="en-US" sz="1700" dirty="0">
                <a:solidFill>
                  <a:srgbClr val="FF99FF"/>
                </a:solidFill>
              </a:rPr>
              <a:t>felt like they didn't think I </a:t>
            </a:r>
            <a:r>
              <a:rPr lang="en-US" sz="1700" dirty="0" smtClean="0">
                <a:solidFill>
                  <a:srgbClr val="FF99FF"/>
                </a:solidFill>
              </a:rPr>
              <a:t>was… crazy </a:t>
            </a:r>
            <a:r>
              <a:rPr lang="en-US" sz="1700" dirty="0">
                <a:solidFill>
                  <a:srgbClr val="FF99FF"/>
                </a:solidFill>
              </a:rPr>
              <a:t>enough, or </a:t>
            </a:r>
            <a:r>
              <a:rPr lang="en-US" sz="1700" u="sng" dirty="0">
                <a:solidFill>
                  <a:schemeClr val="bg1"/>
                </a:solidFill>
              </a:rPr>
              <a:t>I don't fucking know</a:t>
            </a:r>
            <a:r>
              <a:rPr lang="en-US" sz="1700" u="sng" dirty="0">
                <a:solidFill>
                  <a:srgbClr val="FF99FF"/>
                </a:solidFill>
              </a:rPr>
              <a:t>, </a:t>
            </a:r>
            <a:r>
              <a:rPr lang="en-US" sz="1700" dirty="0">
                <a:solidFill>
                  <a:srgbClr val="FF99FF"/>
                </a:solidFill>
              </a:rPr>
              <a:t>you know? But </a:t>
            </a:r>
            <a:r>
              <a:rPr lang="en-US" sz="1700" dirty="0" smtClean="0">
                <a:solidFill>
                  <a:srgbClr val="FF99FF"/>
                </a:solidFill>
              </a:rPr>
              <a:t>in </a:t>
            </a:r>
            <a:r>
              <a:rPr lang="en-US" sz="1700" dirty="0">
                <a:solidFill>
                  <a:srgbClr val="FF99FF"/>
                </a:solidFill>
              </a:rPr>
              <a:t>that moment, like</a:t>
            </a:r>
            <a:r>
              <a:rPr lang="en-US" sz="1700" dirty="0">
                <a:solidFill>
                  <a:schemeClr val="bg1"/>
                </a:solidFill>
              </a:rPr>
              <a:t>, </a:t>
            </a:r>
            <a:r>
              <a:rPr lang="en-US" sz="1700" u="sng" dirty="0">
                <a:solidFill>
                  <a:schemeClr val="bg1"/>
                </a:solidFill>
              </a:rPr>
              <a:t>I don't know</a:t>
            </a:r>
            <a:r>
              <a:rPr lang="en-US" sz="1700" dirty="0">
                <a:solidFill>
                  <a:schemeClr val="bg1"/>
                </a:solidFill>
              </a:rPr>
              <a:t>, I just </a:t>
            </a:r>
            <a:r>
              <a:rPr lang="en-US" sz="1700" dirty="0" smtClean="0">
                <a:solidFill>
                  <a:schemeClr val="bg1"/>
                </a:solidFill>
              </a:rPr>
              <a:t>felt… </a:t>
            </a:r>
            <a:r>
              <a:rPr lang="en-US" sz="1700" u="sng" dirty="0" smtClean="0">
                <a:solidFill>
                  <a:schemeClr val="bg1"/>
                </a:solidFill>
              </a:rPr>
              <a:t>I </a:t>
            </a:r>
            <a:r>
              <a:rPr lang="en-US" sz="1700" u="sng" dirty="0">
                <a:solidFill>
                  <a:schemeClr val="bg1"/>
                </a:solidFill>
              </a:rPr>
              <a:t>don't know</a:t>
            </a:r>
            <a:r>
              <a:rPr lang="en-US" sz="1700" dirty="0">
                <a:solidFill>
                  <a:srgbClr val="FF99FF"/>
                </a:solidFill>
              </a:rPr>
              <a:t>, they just weren't seeing how much I was actually struggling. </a:t>
            </a:r>
            <a:r>
              <a:rPr lang="en-US" sz="1700" dirty="0">
                <a:solidFill>
                  <a:schemeClr val="bg1"/>
                </a:solidFill>
              </a:rPr>
              <a:t>And </a:t>
            </a:r>
            <a:r>
              <a:rPr lang="en-US" sz="1700" u="sng" dirty="0">
                <a:solidFill>
                  <a:schemeClr val="bg1"/>
                </a:solidFill>
              </a:rPr>
              <a:t>I don't know</a:t>
            </a:r>
            <a:r>
              <a:rPr lang="en-US" sz="1700" dirty="0">
                <a:solidFill>
                  <a:schemeClr val="bg1"/>
                </a:solidFill>
              </a:rPr>
              <a:t>. Like</a:t>
            </a:r>
            <a:r>
              <a:rPr lang="en-US" sz="1700" u="sng" dirty="0">
                <a:solidFill>
                  <a:schemeClr val="bg1"/>
                </a:solidFill>
              </a:rPr>
              <a:t>, I don't know</a:t>
            </a:r>
            <a:r>
              <a:rPr lang="en-US" sz="1700" dirty="0">
                <a:solidFill>
                  <a:schemeClr val="bg1"/>
                </a:solidFill>
              </a:rPr>
              <a:t>.</a:t>
            </a:r>
          </a:p>
          <a:p>
            <a:pPr marL="0" indent="0">
              <a:lnSpc>
                <a:spcPct val="120000"/>
              </a:lnSpc>
              <a:spcBef>
                <a:spcPts val="0"/>
              </a:spcBef>
              <a:buNone/>
            </a:pPr>
            <a:endParaRPr lang="en-US" sz="1700" dirty="0" smtClean="0">
              <a:solidFill>
                <a:schemeClr val="bg1"/>
              </a:solidFill>
            </a:endParaRPr>
          </a:p>
          <a:p>
            <a:pPr marL="0" indent="0">
              <a:lnSpc>
                <a:spcPct val="120000"/>
              </a:lnSpc>
              <a:spcBef>
                <a:spcPts val="0"/>
              </a:spcBef>
              <a:buNone/>
            </a:pPr>
            <a:r>
              <a:rPr lang="en-US" sz="1700" dirty="0" smtClean="0">
                <a:solidFill>
                  <a:schemeClr val="bg1"/>
                </a:solidFill>
              </a:rPr>
              <a:t>LS: What </a:t>
            </a:r>
            <a:r>
              <a:rPr lang="en-US" sz="1700" dirty="0">
                <a:solidFill>
                  <a:schemeClr val="bg1"/>
                </a:solidFill>
              </a:rPr>
              <a:t>do you think it is? That made it hard for them to see? Like, </a:t>
            </a:r>
            <a:r>
              <a:rPr lang="en-US" sz="1700" dirty="0" smtClean="0">
                <a:solidFill>
                  <a:schemeClr val="bg1"/>
                </a:solidFill>
              </a:rPr>
              <a:t>how </a:t>
            </a:r>
            <a:r>
              <a:rPr lang="en-US" sz="1700" dirty="0">
                <a:solidFill>
                  <a:schemeClr val="bg1"/>
                </a:solidFill>
              </a:rPr>
              <a:t>much you were struggling?</a:t>
            </a:r>
          </a:p>
          <a:p>
            <a:pPr marL="0" indent="0">
              <a:lnSpc>
                <a:spcPct val="120000"/>
              </a:lnSpc>
              <a:spcBef>
                <a:spcPts val="0"/>
              </a:spcBef>
              <a:buNone/>
            </a:pPr>
            <a:endParaRPr lang="en-US" sz="1700" dirty="0" smtClean="0">
              <a:solidFill>
                <a:schemeClr val="bg1"/>
              </a:solidFill>
            </a:endParaRPr>
          </a:p>
          <a:p>
            <a:pPr marL="0" indent="0">
              <a:lnSpc>
                <a:spcPct val="120000"/>
              </a:lnSpc>
              <a:spcBef>
                <a:spcPts val="0"/>
              </a:spcBef>
              <a:buNone/>
            </a:pPr>
            <a:r>
              <a:rPr lang="en-US" sz="1700" dirty="0" smtClean="0">
                <a:solidFill>
                  <a:srgbClr val="FF99FF"/>
                </a:solidFill>
              </a:rPr>
              <a:t>Ellis: …. </a:t>
            </a:r>
            <a:r>
              <a:rPr lang="en-US" sz="1700" dirty="0" smtClean="0">
                <a:solidFill>
                  <a:schemeClr val="bg1"/>
                </a:solidFill>
              </a:rPr>
              <a:t>I </a:t>
            </a:r>
            <a:r>
              <a:rPr lang="en-US" sz="1700" dirty="0">
                <a:solidFill>
                  <a:schemeClr val="bg1"/>
                </a:solidFill>
              </a:rPr>
              <a:t>just never felt like</a:t>
            </a:r>
            <a:r>
              <a:rPr lang="en-US" sz="1700" dirty="0">
                <a:solidFill>
                  <a:srgbClr val="FF99FF"/>
                </a:solidFill>
              </a:rPr>
              <a:t>, my feelings were validated by them. You know, like, </a:t>
            </a:r>
            <a:r>
              <a:rPr lang="en-US" sz="1700" dirty="0">
                <a:solidFill>
                  <a:schemeClr val="bg1"/>
                </a:solidFill>
              </a:rPr>
              <a:t>I don't know</a:t>
            </a:r>
            <a:r>
              <a:rPr lang="en-US" sz="1700" dirty="0">
                <a:solidFill>
                  <a:srgbClr val="FF99FF"/>
                </a:solidFill>
              </a:rPr>
              <a:t>, just I yeah</a:t>
            </a:r>
            <a:r>
              <a:rPr lang="en-US" sz="1700" dirty="0">
                <a:solidFill>
                  <a:schemeClr val="bg1"/>
                </a:solidFill>
              </a:rPr>
              <a:t>, I feel </a:t>
            </a:r>
            <a:r>
              <a:rPr lang="en-US" sz="1700" dirty="0">
                <a:solidFill>
                  <a:srgbClr val="FF99FF"/>
                </a:solidFill>
              </a:rPr>
              <a:t>like they weren't getting </a:t>
            </a:r>
            <a:r>
              <a:rPr lang="en-US" sz="1700" dirty="0" smtClean="0">
                <a:solidFill>
                  <a:srgbClr val="FF99FF"/>
                </a:solidFill>
              </a:rPr>
              <a:t>the </a:t>
            </a:r>
            <a:r>
              <a:rPr lang="en-US" sz="1700" dirty="0">
                <a:solidFill>
                  <a:srgbClr val="FF99FF"/>
                </a:solidFill>
              </a:rPr>
              <a:t>full picture. Because, like</a:t>
            </a:r>
            <a:r>
              <a:rPr lang="en-US" sz="1700" dirty="0">
                <a:solidFill>
                  <a:schemeClr val="bg1"/>
                </a:solidFill>
              </a:rPr>
              <a:t>, I feel like </a:t>
            </a:r>
            <a:r>
              <a:rPr lang="en-US" sz="1700" dirty="0">
                <a:solidFill>
                  <a:srgbClr val="FF99FF"/>
                </a:solidFill>
              </a:rPr>
              <a:t>there's definitely questions that they should be asking that they're not like</a:t>
            </a:r>
            <a:r>
              <a:rPr lang="en-US" sz="1700" dirty="0">
                <a:solidFill>
                  <a:schemeClr val="bg1"/>
                </a:solidFill>
              </a:rPr>
              <a:t>, I feel </a:t>
            </a:r>
            <a:r>
              <a:rPr lang="en-US" sz="1700" dirty="0" smtClean="0">
                <a:solidFill>
                  <a:schemeClr val="bg1"/>
                </a:solidFill>
              </a:rPr>
              <a:t>like</a:t>
            </a:r>
            <a:r>
              <a:rPr lang="en-US" sz="1700" b="1" dirty="0" smtClean="0">
                <a:solidFill>
                  <a:srgbClr val="FF99FF"/>
                </a:solidFill>
              </a:rPr>
              <a:t>…  sexual </a:t>
            </a:r>
            <a:r>
              <a:rPr lang="en-US" sz="1700" b="1" dirty="0">
                <a:solidFill>
                  <a:srgbClr val="FF99FF"/>
                </a:solidFill>
              </a:rPr>
              <a:t>health </a:t>
            </a:r>
            <a:r>
              <a:rPr lang="en-US" sz="1700" dirty="0" smtClean="0">
                <a:solidFill>
                  <a:srgbClr val="FF99FF"/>
                </a:solidFill>
              </a:rPr>
              <a:t>and… they </a:t>
            </a:r>
            <a:r>
              <a:rPr lang="en-US" sz="1700" dirty="0">
                <a:solidFill>
                  <a:srgbClr val="FF99FF"/>
                </a:solidFill>
              </a:rPr>
              <a:t>don't talk about it at all. Like, it's like, there's so many indicators that, you know, like, show themselves to make someone's sexual behavior that could point to like, their mental illness and stuff. And </a:t>
            </a:r>
            <a:r>
              <a:rPr lang="en-US" sz="1700" b="1" dirty="0">
                <a:solidFill>
                  <a:srgbClr val="FF99FF"/>
                </a:solidFill>
              </a:rPr>
              <a:t>it's not asked about at all</a:t>
            </a:r>
            <a:r>
              <a:rPr lang="en-US" sz="1700" dirty="0">
                <a:solidFill>
                  <a:srgbClr val="FF99FF"/>
                </a:solidFill>
              </a:rPr>
              <a:t> and I understand that, like</a:t>
            </a:r>
            <a:r>
              <a:rPr lang="en-US" sz="1700" u="sng" dirty="0">
                <a:solidFill>
                  <a:srgbClr val="FF99FF"/>
                </a:solidFill>
              </a:rPr>
              <a:t>, </a:t>
            </a:r>
            <a:r>
              <a:rPr lang="en-US" sz="1700" u="sng" dirty="0">
                <a:solidFill>
                  <a:schemeClr val="bg1"/>
                </a:solidFill>
              </a:rPr>
              <a:t>maybe </a:t>
            </a:r>
            <a:r>
              <a:rPr lang="en-US" sz="1700" dirty="0">
                <a:solidFill>
                  <a:schemeClr val="bg1"/>
                </a:solidFill>
              </a:rPr>
              <a:t>they don't want </a:t>
            </a:r>
            <a:r>
              <a:rPr lang="en-US" sz="1700" dirty="0">
                <a:solidFill>
                  <a:srgbClr val="FF99FF"/>
                </a:solidFill>
              </a:rPr>
              <a:t>to make patients feel uncomfortable or anything, but that's only because, like, there's so much stigma around it already. And like, it's because people aren't talking about it and like doctors are acting like it doesn't exist, you </a:t>
            </a:r>
            <a:r>
              <a:rPr lang="en-US" sz="1700" dirty="0" smtClean="0">
                <a:solidFill>
                  <a:srgbClr val="FF99FF"/>
                </a:solidFill>
              </a:rPr>
              <a:t>know?</a:t>
            </a:r>
          </a:p>
          <a:p>
            <a:pPr marL="0" indent="0">
              <a:lnSpc>
                <a:spcPct val="120000"/>
              </a:lnSpc>
              <a:spcBef>
                <a:spcPts val="0"/>
              </a:spcBef>
              <a:buNone/>
            </a:pPr>
            <a:endParaRPr lang="en-US" sz="1700" dirty="0" smtClean="0">
              <a:solidFill>
                <a:schemeClr val="accent4">
                  <a:lumMod val="40000"/>
                  <a:lumOff val="60000"/>
                </a:schemeClr>
              </a:solidFill>
            </a:endParaRPr>
          </a:p>
          <a:p>
            <a:pPr marL="0" indent="0">
              <a:lnSpc>
                <a:spcPct val="120000"/>
              </a:lnSpc>
              <a:spcBef>
                <a:spcPts val="0"/>
              </a:spcBef>
              <a:buNone/>
            </a:pPr>
            <a:r>
              <a:rPr lang="en-US" sz="1700" dirty="0" smtClean="0">
                <a:solidFill>
                  <a:srgbClr val="FF99FF"/>
                </a:solidFill>
              </a:rPr>
              <a:t>….Like, I'm, </a:t>
            </a:r>
            <a:r>
              <a:rPr lang="en-US" sz="1700" dirty="0" smtClean="0">
                <a:solidFill>
                  <a:schemeClr val="bg1"/>
                </a:solidFill>
              </a:rPr>
              <a:t>I'm a sex worker, </a:t>
            </a:r>
            <a:r>
              <a:rPr lang="en-US" sz="1700" dirty="0" smtClean="0">
                <a:solidFill>
                  <a:srgbClr val="FF99FF"/>
                </a:solidFill>
              </a:rPr>
              <a:t>you know? Like, </a:t>
            </a:r>
            <a:r>
              <a:rPr lang="en-US" sz="1700" dirty="0" smtClean="0">
                <a:solidFill>
                  <a:schemeClr val="bg1"/>
                </a:solidFill>
              </a:rPr>
              <a:t>it's not only my job, it's like, it's a lot, you know? I don't know. I feel like</a:t>
            </a:r>
            <a:r>
              <a:rPr lang="en-US" sz="1700" b="1" dirty="0" smtClean="0">
                <a:solidFill>
                  <a:schemeClr val="bg1"/>
                </a:solidFill>
              </a:rPr>
              <a:t>, yeah, </a:t>
            </a:r>
            <a:r>
              <a:rPr lang="en-US" sz="1700" dirty="0" smtClean="0">
                <a:solidFill>
                  <a:schemeClr val="bg1"/>
                </a:solidFill>
              </a:rPr>
              <a:t>at the </a:t>
            </a:r>
            <a:r>
              <a:rPr lang="en-US" sz="1700" dirty="0" smtClean="0">
                <a:solidFill>
                  <a:srgbClr val="FF99FF"/>
                </a:solidFill>
              </a:rPr>
              <a:t>doctor's office, like it doesn't exist. </a:t>
            </a:r>
            <a:r>
              <a:rPr lang="en-US" sz="1700" dirty="0" smtClean="0">
                <a:solidFill>
                  <a:srgbClr val="FF99FF"/>
                </a:solidFill>
              </a:rPr>
              <a:t>[Ends with growing confidence about their interpretation]</a:t>
            </a:r>
            <a:endParaRPr lang="en-US" sz="1700" dirty="0" smtClean="0">
              <a:solidFill>
                <a:srgbClr val="FF99FF"/>
              </a:solidFill>
            </a:endParaRPr>
          </a:p>
          <a:p>
            <a:pPr marL="0" indent="0">
              <a:lnSpc>
                <a:spcPct val="120000"/>
              </a:lnSpc>
              <a:spcBef>
                <a:spcPts val="0"/>
              </a:spcBef>
              <a:buNone/>
            </a:pPr>
            <a:endParaRPr lang="en-US" sz="1600" dirty="0">
              <a:solidFill>
                <a:schemeClr val="accent4">
                  <a:lumMod val="40000"/>
                  <a:lumOff val="60000"/>
                </a:schemeClr>
              </a:solidFill>
            </a:endParaRPr>
          </a:p>
          <a:p>
            <a:pPr marL="0" indent="0">
              <a:lnSpc>
                <a:spcPct val="120000"/>
              </a:lnSpc>
              <a:spcBef>
                <a:spcPts val="0"/>
              </a:spcBef>
              <a:buNone/>
            </a:pPr>
            <a:r>
              <a:rPr lang="en-US" sz="1600" dirty="0" smtClean="0">
                <a:solidFill>
                  <a:schemeClr val="accent4">
                    <a:lumMod val="40000"/>
                    <a:lumOff val="60000"/>
                  </a:schemeClr>
                </a:solidFill>
              </a:rPr>
              <a:t>…</a:t>
            </a:r>
            <a:endParaRPr lang="en-US" sz="1600" dirty="0">
              <a:solidFill>
                <a:srgbClr val="FF99FF"/>
              </a:solidFill>
            </a:endParaRPr>
          </a:p>
          <a:p>
            <a:pPr>
              <a:lnSpc>
                <a:spcPct val="120000"/>
              </a:lnSpc>
              <a:spcBef>
                <a:spcPts val="0"/>
              </a:spcBef>
            </a:pPr>
            <a:r>
              <a:rPr lang="en-US" sz="1600" dirty="0">
                <a:solidFill>
                  <a:srgbClr val="FF99FF"/>
                </a:solidFill>
              </a:rPr>
              <a:t> </a:t>
            </a:r>
          </a:p>
          <a:p>
            <a:endParaRPr lang="en-US" sz="1600" dirty="0" smtClean="0">
              <a:solidFill>
                <a:schemeClr val="bg1"/>
              </a:solidFill>
            </a:endParaRPr>
          </a:p>
          <a:p>
            <a:pPr marL="0" indent="0">
              <a:buNone/>
            </a:pPr>
            <a:endParaRPr lang="en-US" sz="1600" dirty="0" smtClean="0">
              <a:solidFill>
                <a:schemeClr val="bg1"/>
              </a:solidFill>
            </a:endParaRPr>
          </a:p>
          <a:p>
            <a:pPr marL="0" indent="0">
              <a:buNone/>
            </a:pPr>
            <a:endParaRPr lang="en-US" sz="1600" dirty="0">
              <a:solidFill>
                <a:schemeClr val="bg1"/>
              </a:solidFill>
            </a:endParaRPr>
          </a:p>
          <a:p>
            <a:pPr marL="0" indent="0">
              <a:buNone/>
            </a:pPr>
            <a:endParaRPr lang="en-US" sz="1600" dirty="0" smtClean="0">
              <a:solidFill>
                <a:schemeClr val="bg1"/>
              </a:solidFill>
            </a:endParaRPr>
          </a:p>
        </p:txBody>
      </p:sp>
      <p:sp>
        <p:nvSpPr>
          <p:cNvPr id="5" name="Content Placeholder 4"/>
          <p:cNvSpPr>
            <a:spLocks noGrp="1"/>
          </p:cNvSpPr>
          <p:nvPr>
            <p:ph sz="half" idx="4294967295"/>
          </p:nvPr>
        </p:nvSpPr>
        <p:spPr>
          <a:xfrm>
            <a:off x="7348024" y="7063251"/>
            <a:ext cx="5181600" cy="4351338"/>
          </a:xfrm>
        </p:spPr>
        <p:txBody>
          <a:bodyPr>
            <a:normAutofit/>
          </a:bodyPr>
          <a:lstStyle/>
          <a:p>
            <a:endParaRPr lang="en-US" dirty="0" smtClean="0"/>
          </a:p>
          <a:p>
            <a:endParaRPr lang="en-US" dirty="0"/>
          </a:p>
          <a:p>
            <a:endParaRPr lang="en-US" dirty="0" smtClean="0"/>
          </a:p>
          <a:p>
            <a:pPr marL="0" indent="0" algn="ctr">
              <a:buNone/>
            </a:pPr>
            <a:endParaRPr lang="en-US" sz="16000" b="1" dirty="0" smtClean="0">
              <a:solidFill>
                <a:schemeClr val="bg1"/>
              </a:solidFill>
            </a:endParaRPr>
          </a:p>
          <a:p>
            <a:pPr marL="0" indent="0" algn="ctr">
              <a:buNone/>
            </a:pPr>
            <a:endParaRPr lang="en-US" sz="11200" b="1" dirty="0" smtClean="0">
              <a:solidFill>
                <a:schemeClr val="bg1"/>
              </a:solidFill>
            </a:endParaRPr>
          </a:p>
        </p:txBody>
      </p:sp>
    </p:spTree>
    <p:extLst>
      <p:ext uri="{BB962C8B-B14F-4D97-AF65-F5344CB8AC3E}">
        <p14:creationId xmlns:p14="http://schemas.microsoft.com/office/powerpoint/2010/main" val="206846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solidFill>
                  <a:schemeClr val="bg1"/>
                </a:solidFill>
              </a:rPr>
              <a:t>“It’s hard to say, I’m no expert”</a:t>
            </a:r>
            <a:endParaRPr lang="en-US" b="1" dirty="0">
              <a:solidFill>
                <a:schemeClr val="bg1"/>
              </a:solidFill>
            </a:endParaRPr>
          </a:p>
        </p:txBody>
      </p:sp>
      <p:sp>
        <p:nvSpPr>
          <p:cNvPr id="3" name="Content Placeholder 2"/>
          <p:cNvSpPr>
            <a:spLocks noGrp="1"/>
          </p:cNvSpPr>
          <p:nvPr>
            <p:ph idx="1"/>
          </p:nvPr>
        </p:nvSpPr>
        <p:spPr>
          <a:xfrm>
            <a:off x="615043" y="1799500"/>
            <a:ext cx="10961914" cy="4351338"/>
          </a:xfrm>
        </p:spPr>
        <p:txBody>
          <a:bodyPr>
            <a:normAutofit fontScale="62500" lnSpcReduction="20000"/>
          </a:bodyPr>
          <a:lstStyle/>
          <a:p>
            <a:pPr marL="0" indent="0">
              <a:lnSpc>
                <a:spcPct val="120000"/>
              </a:lnSpc>
              <a:spcBef>
                <a:spcPts val="0"/>
              </a:spcBef>
              <a:buNone/>
            </a:pPr>
            <a:r>
              <a:rPr lang="en-US" b="1" dirty="0" smtClean="0">
                <a:solidFill>
                  <a:schemeClr val="bg1"/>
                </a:solidFill>
              </a:rPr>
              <a:t>Ethan: </a:t>
            </a:r>
            <a:r>
              <a:rPr lang="en-US" dirty="0" smtClean="0">
                <a:solidFill>
                  <a:schemeClr val="bg1"/>
                </a:solidFill>
              </a:rPr>
              <a:t>So </a:t>
            </a:r>
            <a:r>
              <a:rPr lang="en-US" dirty="0">
                <a:solidFill>
                  <a:schemeClr val="bg1"/>
                </a:solidFill>
              </a:rPr>
              <a:t>it seems to be </a:t>
            </a:r>
            <a:r>
              <a:rPr lang="en-US" dirty="0" smtClean="0">
                <a:solidFill>
                  <a:schemeClr val="bg1"/>
                </a:solidFill>
              </a:rPr>
              <a:t>that, </a:t>
            </a:r>
            <a:r>
              <a:rPr lang="en-US" dirty="0">
                <a:solidFill>
                  <a:srgbClr val="FF99FF"/>
                </a:solidFill>
              </a:rPr>
              <a:t>from my experience</a:t>
            </a:r>
            <a:r>
              <a:rPr lang="en-US" dirty="0">
                <a:solidFill>
                  <a:schemeClr val="bg1"/>
                </a:solidFill>
              </a:rPr>
              <a:t>, when there's an immediate health, like mental health concern, the prioritization is quite good. But when there's an addiction concern, </a:t>
            </a:r>
            <a:r>
              <a:rPr lang="en-US" dirty="0">
                <a:solidFill>
                  <a:srgbClr val="FF99FF"/>
                </a:solidFill>
              </a:rPr>
              <a:t>I felt </a:t>
            </a:r>
            <a:r>
              <a:rPr lang="en-US" dirty="0">
                <a:solidFill>
                  <a:schemeClr val="bg1"/>
                </a:solidFill>
              </a:rPr>
              <a:t>a little bit lower on the </a:t>
            </a:r>
            <a:r>
              <a:rPr lang="en-US" dirty="0" smtClean="0">
                <a:solidFill>
                  <a:schemeClr val="bg1"/>
                </a:solidFill>
              </a:rPr>
              <a:t>list…. </a:t>
            </a:r>
            <a:r>
              <a:rPr lang="en-US" dirty="0" smtClean="0">
                <a:solidFill>
                  <a:srgbClr val="FF99FF"/>
                </a:solidFill>
              </a:rPr>
              <a:t>It’s hard to say… I'm </a:t>
            </a:r>
            <a:r>
              <a:rPr lang="en-US" dirty="0">
                <a:solidFill>
                  <a:srgbClr val="FF99FF"/>
                </a:solidFill>
              </a:rPr>
              <a:t>no expert</a:t>
            </a:r>
            <a:r>
              <a:rPr lang="en-US" dirty="0">
                <a:solidFill>
                  <a:schemeClr val="bg1"/>
                </a:solidFill>
              </a:rPr>
              <a:t>. </a:t>
            </a:r>
            <a:r>
              <a:rPr lang="en-US" dirty="0">
                <a:solidFill>
                  <a:srgbClr val="FF99FF"/>
                </a:solidFill>
              </a:rPr>
              <a:t>Right. So I </a:t>
            </a:r>
            <a:r>
              <a:rPr lang="en-US" dirty="0" smtClean="0">
                <a:solidFill>
                  <a:srgbClr val="FF99FF"/>
                </a:solidFill>
              </a:rPr>
              <a:t>can‘t - I </a:t>
            </a:r>
            <a:r>
              <a:rPr lang="en-US" dirty="0">
                <a:solidFill>
                  <a:srgbClr val="FF99FF"/>
                </a:solidFill>
              </a:rPr>
              <a:t>just want to talk from my experience.</a:t>
            </a:r>
            <a:r>
              <a:rPr lang="en-US" dirty="0">
                <a:solidFill>
                  <a:schemeClr val="bg1"/>
                </a:solidFill>
              </a:rPr>
              <a:t> And when I go to the ER, for my addiction issues, </a:t>
            </a:r>
            <a:r>
              <a:rPr lang="en-US" dirty="0" smtClean="0">
                <a:solidFill>
                  <a:srgbClr val="FF99FF"/>
                </a:solidFill>
              </a:rPr>
              <a:t>I </a:t>
            </a:r>
            <a:r>
              <a:rPr lang="en-US" dirty="0">
                <a:solidFill>
                  <a:srgbClr val="FF99FF"/>
                </a:solidFill>
              </a:rPr>
              <a:t>feel </a:t>
            </a:r>
            <a:r>
              <a:rPr lang="en-US" dirty="0">
                <a:solidFill>
                  <a:schemeClr val="bg1"/>
                </a:solidFill>
              </a:rPr>
              <a:t>I fall lower on the list. But I'll leave it at that. </a:t>
            </a:r>
            <a:r>
              <a:rPr lang="en-US" dirty="0" smtClean="0">
                <a:solidFill>
                  <a:schemeClr val="bg1"/>
                </a:solidFill>
              </a:rPr>
              <a:t>Yeah….</a:t>
            </a:r>
          </a:p>
          <a:p>
            <a:pPr marL="0" indent="0">
              <a:lnSpc>
                <a:spcPct val="120000"/>
              </a:lnSpc>
              <a:spcBef>
                <a:spcPts val="0"/>
              </a:spcBef>
              <a:buNone/>
            </a:pPr>
            <a:endParaRPr lang="en-US" dirty="0">
              <a:solidFill>
                <a:schemeClr val="bg1"/>
              </a:solidFill>
            </a:endParaRPr>
          </a:p>
          <a:p>
            <a:pPr marL="0" indent="0">
              <a:lnSpc>
                <a:spcPct val="120000"/>
              </a:lnSpc>
              <a:spcBef>
                <a:spcPts val="0"/>
              </a:spcBef>
              <a:buNone/>
            </a:pPr>
            <a:r>
              <a:rPr lang="en-US" dirty="0">
                <a:solidFill>
                  <a:schemeClr val="bg1"/>
                </a:solidFill>
              </a:rPr>
              <a:t>But it takes time </a:t>
            </a:r>
            <a:r>
              <a:rPr lang="en-US" dirty="0">
                <a:solidFill>
                  <a:srgbClr val="FF99FF"/>
                </a:solidFill>
              </a:rPr>
              <a:t>for people like myself </a:t>
            </a:r>
            <a:r>
              <a:rPr lang="en-US" dirty="0">
                <a:solidFill>
                  <a:schemeClr val="bg1"/>
                </a:solidFill>
              </a:rPr>
              <a:t>to appreciate that the system is trying to help as best as it's capable of doing. It's really </a:t>
            </a:r>
            <a:r>
              <a:rPr lang="en-US" dirty="0" smtClean="0">
                <a:solidFill>
                  <a:schemeClr val="bg1"/>
                </a:solidFill>
              </a:rPr>
              <a:t>not [sic]. </a:t>
            </a:r>
            <a:r>
              <a:rPr lang="en-US" dirty="0">
                <a:solidFill>
                  <a:schemeClr val="bg1"/>
                </a:solidFill>
              </a:rPr>
              <a:t>It comes down to the matter of funding and a numbers thing. And like, unfortunately, that's just the fact of living in a world like the one we </a:t>
            </a:r>
            <a:r>
              <a:rPr lang="en-US" dirty="0" smtClean="0">
                <a:solidFill>
                  <a:schemeClr val="bg1"/>
                </a:solidFill>
              </a:rPr>
              <a:t>have, no? </a:t>
            </a:r>
            <a:r>
              <a:rPr lang="en-US" dirty="0">
                <a:solidFill>
                  <a:srgbClr val="FF99FF"/>
                </a:solidFill>
              </a:rPr>
              <a:t>I'm not making political because I don't want to go there</a:t>
            </a:r>
            <a:r>
              <a:rPr lang="en-US" dirty="0">
                <a:solidFill>
                  <a:schemeClr val="bg1"/>
                </a:solidFill>
              </a:rPr>
              <a:t>. But if I could somehow get more funding, I think people would be better off. Right? </a:t>
            </a:r>
            <a:endParaRPr lang="en-US" dirty="0" smtClean="0">
              <a:solidFill>
                <a:schemeClr val="bg1"/>
              </a:solidFill>
            </a:endParaRPr>
          </a:p>
          <a:p>
            <a:pPr marL="0" indent="0">
              <a:lnSpc>
                <a:spcPct val="120000"/>
              </a:lnSpc>
              <a:spcBef>
                <a:spcPts val="0"/>
              </a:spcBef>
              <a:buNone/>
            </a:pPr>
            <a:endParaRPr lang="en-US" dirty="0">
              <a:solidFill>
                <a:schemeClr val="bg1"/>
              </a:solidFill>
            </a:endParaRPr>
          </a:p>
          <a:p>
            <a:pPr marL="0" indent="0">
              <a:lnSpc>
                <a:spcPct val="120000"/>
              </a:lnSpc>
              <a:spcBef>
                <a:spcPts val="0"/>
              </a:spcBef>
              <a:buNone/>
            </a:pPr>
            <a:r>
              <a:rPr lang="en-US" dirty="0" smtClean="0">
                <a:solidFill>
                  <a:schemeClr val="bg1"/>
                </a:solidFill>
              </a:rPr>
              <a:t>But you know, I feel like the ER can only do so much. You know</a:t>
            </a:r>
            <a:r>
              <a:rPr lang="en-US" dirty="0" smtClean="0">
                <a:solidFill>
                  <a:srgbClr val="FF99FF"/>
                </a:solidFill>
              </a:rPr>
              <a:t>?.... </a:t>
            </a:r>
            <a:r>
              <a:rPr lang="en-US" dirty="0">
                <a:solidFill>
                  <a:srgbClr val="FF99FF"/>
                </a:solidFill>
              </a:rPr>
              <a:t>So that's no one's fault</a:t>
            </a:r>
            <a:r>
              <a:rPr lang="en-US" dirty="0">
                <a:solidFill>
                  <a:schemeClr val="bg1"/>
                </a:solidFill>
              </a:rPr>
              <a:t>. The way I see </a:t>
            </a:r>
            <a:r>
              <a:rPr lang="en-US" dirty="0">
                <a:solidFill>
                  <a:srgbClr val="FF99FF"/>
                </a:solidFill>
              </a:rPr>
              <a:t>my own personal </a:t>
            </a:r>
            <a:r>
              <a:rPr lang="en-US" dirty="0" smtClean="0">
                <a:solidFill>
                  <a:srgbClr val="FF99FF"/>
                </a:solidFill>
              </a:rPr>
              <a:t>opinion…. </a:t>
            </a:r>
            <a:r>
              <a:rPr lang="en-US" dirty="0" smtClean="0">
                <a:solidFill>
                  <a:schemeClr val="bg1"/>
                </a:solidFill>
              </a:rPr>
              <a:t> You </a:t>
            </a:r>
            <a:r>
              <a:rPr lang="en-US" dirty="0">
                <a:solidFill>
                  <a:schemeClr val="bg1"/>
                </a:solidFill>
              </a:rPr>
              <a:t>know, there's only so many beds, there's only so many doctors and nurses, and that the stress that you guys are under is </a:t>
            </a:r>
            <a:r>
              <a:rPr lang="en-US" dirty="0" err="1">
                <a:solidFill>
                  <a:schemeClr val="bg1"/>
                </a:solidFill>
              </a:rPr>
              <a:t>gotta</a:t>
            </a:r>
            <a:r>
              <a:rPr lang="en-US" dirty="0">
                <a:solidFill>
                  <a:schemeClr val="bg1"/>
                </a:solidFill>
              </a:rPr>
              <a:t> be it's </a:t>
            </a:r>
            <a:r>
              <a:rPr lang="en-US" dirty="0" err="1">
                <a:solidFill>
                  <a:schemeClr val="bg1"/>
                </a:solidFill>
              </a:rPr>
              <a:t>gotta</a:t>
            </a:r>
            <a:r>
              <a:rPr lang="en-US" dirty="0">
                <a:solidFill>
                  <a:schemeClr val="bg1"/>
                </a:solidFill>
              </a:rPr>
              <a:t> be unbearable at times, especially with the fact that so with mental health and </a:t>
            </a:r>
            <a:r>
              <a:rPr lang="en-US" dirty="0" smtClean="0">
                <a:solidFill>
                  <a:schemeClr val="bg1"/>
                </a:solidFill>
              </a:rPr>
              <a:t>addiction. </a:t>
            </a:r>
            <a:endParaRPr lang="en-US" dirty="0">
              <a:solidFill>
                <a:schemeClr val="bg1"/>
              </a:solidFill>
            </a:endParaRPr>
          </a:p>
          <a:p>
            <a:pPr marL="0" indent="0">
              <a:buNone/>
            </a:pPr>
            <a:endParaRPr lang="en-US" dirty="0">
              <a:solidFill>
                <a:schemeClr val="bg1"/>
              </a:solidFill>
            </a:endParaRPr>
          </a:p>
          <a:p>
            <a:pPr marL="0" indent="0">
              <a:buNone/>
            </a:pPr>
            <a:endParaRPr lang="en-US" dirty="0" smtClean="0">
              <a:solidFill>
                <a:schemeClr val="bg1"/>
              </a:solidFill>
            </a:endParaRPr>
          </a:p>
        </p:txBody>
      </p:sp>
    </p:spTree>
    <p:extLst>
      <p:ext uri="{BB962C8B-B14F-4D97-AF65-F5344CB8AC3E}">
        <p14:creationId xmlns:p14="http://schemas.microsoft.com/office/powerpoint/2010/main" val="1562043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760" y="103868"/>
            <a:ext cx="10515600" cy="1325563"/>
          </a:xfrm>
        </p:spPr>
        <p:txBody>
          <a:bodyPr/>
          <a:lstStyle/>
          <a:p>
            <a:r>
              <a:rPr lang="en-US" dirty="0" smtClean="0">
                <a:solidFill>
                  <a:schemeClr val="bg1"/>
                </a:solidFill>
              </a:rPr>
              <a:t>“I notice more than others, because I’m a lawyer” (P12)</a:t>
            </a:r>
            <a:endParaRPr lang="en-US" dirty="0">
              <a:solidFill>
                <a:schemeClr val="bg1"/>
              </a:solidFill>
            </a:endParaRPr>
          </a:p>
        </p:txBody>
      </p:sp>
      <p:sp>
        <p:nvSpPr>
          <p:cNvPr id="3" name="Content Placeholder 2"/>
          <p:cNvSpPr>
            <a:spLocks noGrp="1"/>
          </p:cNvSpPr>
          <p:nvPr>
            <p:ph idx="1"/>
          </p:nvPr>
        </p:nvSpPr>
        <p:spPr>
          <a:xfrm>
            <a:off x="838200" y="1541417"/>
            <a:ext cx="10515600" cy="4635546"/>
          </a:xfrm>
        </p:spPr>
        <p:txBody>
          <a:bodyPr>
            <a:normAutofit fontScale="62500" lnSpcReduction="20000"/>
          </a:bodyPr>
          <a:lstStyle/>
          <a:p>
            <a:pPr marL="0" indent="0">
              <a:lnSpc>
                <a:spcPct val="120000"/>
              </a:lnSpc>
              <a:spcBef>
                <a:spcPts val="0"/>
              </a:spcBef>
              <a:buNone/>
            </a:pPr>
            <a:r>
              <a:rPr lang="en-US" b="1" dirty="0" smtClean="0">
                <a:solidFill>
                  <a:schemeClr val="bg1"/>
                </a:solidFill>
              </a:rPr>
              <a:t>Alexei: </a:t>
            </a:r>
            <a:r>
              <a:rPr lang="en-US" dirty="0" smtClean="0">
                <a:solidFill>
                  <a:schemeClr val="bg1"/>
                </a:solidFill>
              </a:rPr>
              <a:t>Well</a:t>
            </a:r>
            <a:r>
              <a:rPr lang="en-US" dirty="0">
                <a:solidFill>
                  <a:schemeClr val="bg1"/>
                </a:solidFill>
              </a:rPr>
              <a:t>, I think what impacts it, first of all, yeah, people have their own pre determinations, pre conceptions. </a:t>
            </a:r>
            <a:r>
              <a:rPr lang="en-US" dirty="0">
                <a:solidFill>
                  <a:srgbClr val="FF99FF"/>
                </a:solidFill>
              </a:rPr>
              <a:t>And, for example, I have not noticed any homophobia for </a:t>
            </a:r>
            <a:r>
              <a:rPr lang="en-US" dirty="0" smtClean="0">
                <a:solidFill>
                  <a:srgbClr val="FF99FF"/>
                </a:solidFill>
              </a:rPr>
              <a:t>example. Right? </a:t>
            </a:r>
            <a:r>
              <a:rPr lang="en-US" dirty="0">
                <a:solidFill>
                  <a:schemeClr val="bg1"/>
                </a:solidFill>
              </a:rPr>
              <a:t>Okay. </a:t>
            </a:r>
            <a:r>
              <a:rPr lang="en-US" dirty="0">
                <a:solidFill>
                  <a:srgbClr val="FF99FF"/>
                </a:solidFill>
              </a:rPr>
              <a:t>So I would not say that that plays any role into any denials, right, permissions, right, or anything else. </a:t>
            </a:r>
            <a:r>
              <a:rPr lang="en-US" dirty="0">
                <a:solidFill>
                  <a:schemeClr val="bg1"/>
                </a:solidFill>
              </a:rPr>
              <a:t>Otherwise, I would have brought it up there. Right. </a:t>
            </a:r>
            <a:r>
              <a:rPr lang="en-US" dirty="0" smtClean="0">
                <a:solidFill>
                  <a:schemeClr val="bg1"/>
                </a:solidFill>
              </a:rPr>
              <a:t>Or </a:t>
            </a:r>
            <a:r>
              <a:rPr lang="en-US" dirty="0">
                <a:solidFill>
                  <a:schemeClr val="bg1"/>
                </a:solidFill>
              </a:rPr>
              <a:t>anything else that may have been there. </a:t>
            </a:r>
            <a:r>
              <a:rPr lang="en-US" dirty="0">
                <a:solidFill>
                  <a:srgbClr val="FF99FF"/>
                </a:solidFill>
              </a:rPr>
              <a:t>But I think I noticed more than others, because I'm a lawyer. </a:t>
            </a:r>
            <a:r>
              <a:rPr lang="en-US" dirty="0">
                <a:solidFill>
                  <a:schemeClr val="bg1"/>
                </a:solidFill>
              </a:rPr>
              <a:t>So I'm used to see details and pay attention to details and even more than any other person. Why? Because I highlight them more than ever, in courts. Right. So I'm used to this. I'm used to it. </a:t>
            </a:r>
            <a:endParaRPr lang="en-US" dirty="0" smtClean="0">
              <a:solidFill>
                <a:schemeClr val="bg1"/>
              </a:solidFill>
            </a:endParaRPr>
          </a:p>
          <a:p>
            <a:pPr marL="0" indent="0">
              <a:lnSpc>
                <a:spcPct val="120000"/>
              </a:lnSpc>
              <a:spcBef>
                <a:spcPts val="0"/>
              </a:spcBef>
              <a:buNone/>
            </a:pPr>
            <a:endParaRPr lang="en-US" dirty="0">
              <a:solidFill>
                <a:schemeClr val="bg1"/>
              </a:solidFill>
            </a:endParaRPr>
          </a:p>
          <a:p>
            <a:pPr marL="0" indent="0">
              <a:lnSpc>
                <a:spcPct val="120000"/>
              </a:lnSpc>
              <a:spcBef>
                <a:spcPts val="0"/>
              </a:spcBef>
              <a:buNone/>
            </a:pPr>
            <a:r>
              <a:rPr lang="en-US" dirty="0" smtClean="0">
                <a:solidFill>
                  <a:srgbClr val="FF99FF"/>
                </a:solidFill>
              </a:rPr>
              <a:t>I'm </a:t>
            </a:r>
            <a:r>
              <a:rPr lang="en-US" dirty="0">
                <a:solidFill>
                  <a:srgbClr val="FF99FF"/>
                </a:solidFill>
              </a:rPr>
              <a:t>seeing nurses</a:t>
            </a:r>
            <a:r>
              <a:rPr lang="en-US" b="1" dirty="0">
                <a:solidFill>
                  <a:srgbClr val="FF99FF"/>
                </a:solidFill>
              </a:rPr>
              <a:t>, that will go a step further</a:t>
            </a:r>
            <a:r>
              <a:rPr lang="en-US" dirty="0">
                <a:solidFill>
                  <a:srgbClr val="FF99FF"/>
                </a:solidFill>
              </a:rPr>
              <a:t>. </a:t>
            </a:r>
            <a:r>
              <a:rPr lang="en-US" dirty="0">
                <a:solidFill>
                  <a:schemeClr val="bg1"/>
                </a:solidFill>
              </a:rPr>
              <a:t>I see nurses that just the bare minimum as required. And I'm seeing nurses who will have their own rules, but the common determinant is </a:t>
            </a:r>
            <a:r>
              <a:rPr lang="en-US" dirty="0" smtClean="0">
                <a:solidFill>
                  <a:schemeClr val="bg1"/>
                </a:solidFill>
              </a:rPr>
              <a:t>that </a:t>
            </a:r>
            <a:r>
              <a:rPr lang="en-US" dirty="0">
                <a:solidFill>
                  <a:schemeClr val="bg1"/>
                </a:solidFill>
              </a:rPr>
              <a:t>minimum to provide minimum to is allowed. And then that is so why is also </a:t>
            </a:r>
            <a:r>
              <a:rPr lang="en-US" dirty="0" smtClean="0">
                <a:solidFill>
                  <a:schemeClr val="bg1"/>
                </a:solidFill>
              </a:rPr>
              <a:t>[sic] patients </a:t>
            </a:r>
            <a:r>
              <a:rPr lang="en-US" dirty="0">
                <a:solidFill>
                  <a:schemeClr val="bg1"/>
                </a:solidFill>
              </a:rPr>
              <a:t>need to fight for their own rights. </a:t>
            </a:r>
            <a:r>
              <a:rPr lang="en-US" dirty="0">
                <a:solidFill>
                  <a:srgbClr val="FF99FF"/>
                </a:solidFill>
              </a:rPr>
              <a:t>They fight for things that been determined already for them. Small things, for example, like passes. </a:t>
            </a:r>
            <a:r>
              <a:rPr lang="en-US" dirty="0">
                <a:solidFill>
                  <a:schemeClr val="bg1"/>
                </a:solidFill>
              </a:rPr>
              <a:t>Now, some, some nurses are easier than others who have some illnesses are not. I would love to see a common criteria of leadership that says here We have rights are called the rights. Right? Of a patient. Right. And the patient rights been explained the rights to have Uber delivered to them once a day, four to six unknown errors is to decline delivery of such food to the patient under any circumstances. Unless emergency or something like that. Right. </a:t>
            </a:r>
            <a:r>
              <a:rPr lang="en-US" dirty="0" smtClean="0">
                <a:solidFill>
                  <a:srgbClr val="FF99FF"/>
                </a:solidFill>
              </a:rPr>
              <a:t>Yeah</a:t>
            </a:r>
            <a:r>
              <a:rPr lang="en-US" dirty="0">
                <a:solidFill>
                  <a:srgbClr val="FF99FF"/>
                </a:solidFill>
              </a:rPr>
              <a:t>, that will bring clarity</a:t>
            </a:r>
            <a:r>
              <a:rPr lang="en-US" dirty="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40485354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4691" y="156119"/>
            <a:ext cx="10515600" cy="274955"/>
          </a:xfrm>
        </p:spPr>
        <p:txBody>
          <a:bodyPr>
            <a:normAutofit fontScale="90000"/>
          </a:bodyPr>
          <a:lstStyle/>
          <a:p>
            <a:r>
              <a:rPr lang="en-US" b="1" dirty="0" smtClean="0">
                <a:solidFill>
                  <a:schemeClr val="bg1"/>
                </a:solidFill>
              </a:rPr>
              <a:t>“I know what I can get away with” (P04)</a:t>
            </a:r>
            <a:endParaRPr lang="en-US" b="1" dirty="0">
              <a:solidFill>
                <a:schemeClr val="bg1"/>
              </a:solidFill>
            </a:endParaRPr>
          </a:p>
        </p:txBody>
      </p:sp>
      <p:sp>
        <p:nvSpPr>
          <p:cNvPr id="3" name="Content Placeholder 2"/>
          <p:cNvSpPr>
            <a:spLocks noGrp="1"/>
          </p:cNvSpPr>
          <p:nvPr>
            <p:ph idx="1"/>
          </p:nvPr>
        </p:nvSpPr>
        <p:spPr>
          <a:xfrm>
            <a:off x="524690" y="535577"/>
            <a:ext cx="11179629" cy="4583295"/>
          </a:xfrm>
        </p:spPr>
        <p:txBody>
          <a:bodyPr>
            <a:noAutofit/>
          </a:bodyPr>
          <a:lstStyle/>
          <a:p>
            <a:pPr marL="0" indent="0">
              <a:lnSpc>
                <a:spcPct val="120000"/>
              </a:lnSpc>
              <a:spcBef>
                <a:spcPts val="0"/>
              </a:spcBef>
              <a:buNone/>
            </a:pPr>
            <a:r>
              <a:rPr lang="en-US" sz="1400" dirty="0" smtClean="0">
                <a:solidFill>
                  <a:schemeClr val="bg1"/>
                </a:solidFill>
              </a:rPr>
              <a:t>LS: You </a:t>
            </a:r>
            <a:r>
              <a:rPr lang="en-US" sz="1400" dirty="0">
                <a:solidFill>
                  <a:schemeClr val="bg1"/>
                </a:solidFill>
              </a:rPr>
              <a:t>mentioned you thought maybe the nurse thought you look like a trustworthy person. I'm wondering if you can reflect on </a:t>
            </a:r>
            <a:r>
              <a:rPr lang="en-US" sz="1400" dirty="0" smtClean="0">
                <a:solidFill>
                  <a:schemeClr val="bg1"/>
                </a:solidFill>
              </a:rPr>
              <a:t> that. Are </a:t>
            </a:r>
            <a:r>
              <a:rPr lang="en-US" sz="1400" dirty="0">
                <a:solidFill>
                  <a:schemeClr val="bg1"/>
                </a:solidFill>
              </a:rPr>
              <a:t>there aspects of your identity that you think shaped your experience in the </a:t>
            </a:r>
            <a:r>
              <a:rPr lang="en-US" sz="1400" dirty="0" smtClean="0">
                <a:solidFill>
                  <a:schemeClr val="bg1"/>
                </a:solidFill>
              </a:rPr>
              <a:t>ED?</a:t>
            </a:r>
          </a:p>
          <a:p>
            <a:pPr marL="0" indent="0">
              <a:lnSpc>
                <a:spcPct val="120000"/>
              </a:lnSpc>
              <a:spcBef>
                <a:spcPts val="0"/>
              </a:spcBef>
              <a:buNone/>
            </a:pPr>
            <a:endParaRPr lang="en-US" sz="1400" dirty="0" smtClean="0">
              <a:solidFill>
                <a:schemeClr val="bg1"/>
              </a:solidFill>
            </a:endParaRPr>
          </a:p>
          <a:p>
            <a:pPr marL="0" indent="0">
              <a:lnSpc>
                <a:spcPct val="120000"/>
              </a:lnSpc>
              <a:spcBef>
                <a:spcPts val="0"/>
              </a:spcBef>
              <a:buNone/>
            </a:pPr>
            <a:r>
              <a:rPr lang="en-US" sz="1400" b="1" dirty="0" smtClean="0">
                <a:solidFill>
                  <a:srgbClr val="FF99FF"/>
                </a:solidFill>
              </a:rPr>
              <a:t>“Hannah”: </a:t>
            </a:r>
            <a:r>
              <a:rPr lang="en-US" sz="1400" b="1" dirty="0" smtClean="0">
                <a:solidFill>
                  <a:schemeClr val="bg1"/>
                </a:solidFill>
              </a:rPr>
              <a:t>That's </a:t>
            </a:r>
            <a:r>
              <a:rPr lang="en-US" sz="1400" b="1" dirty="0">
                <a:solidFill>
                  <a:schemeClr val="bg1"/>
                </a:solidFill>
              </a:rPr>
              <a:t>interesting. That's, I like your question</a:t>
            </a:r>
            <a:r>
              <a:rPr lang="en-US" sz="1400" b="1" dirty="0">
                <a:solidFill>
                  <a:srgbClr val="FF99FF"/>
                </a:solidFill>
              </a:rPr>
              <a:t>. </a:t>
            </a:r>
            <a:r>
              <a:rPr lang="en-US" sz="1400" dirty="0" smtClean="0">
                <a:solidFill>
                  <a:srgbClr val="FF99FF"/>
                </a:solidFill>
              </a:rPr>
              <a:t>[Pauses, nods approvingly]. Yeah</a:t>
            </a:r>
            <a:r>
              <a:rPr lang="en-US" sz="1400" dirty="0">
                <a:solidFill>
                  <a:srgbClr val="FF99FF"/>
                </a:solidFill>
              </a:rPr>
              <a:t>, um, the reality is, is that I surround myself with a lot of </a:t>
            </a:r>
            <a:r>
              <a:rPr lang="en-US" sz="1400" dirty="0" smtClean="0">
                <a:solidFill>
                  <a:srgbClr val="FF99FF"/>
                </a:solidFill>
              </a:rPr>
              <a:t>Black </a:t>
            </a:r>
            <a:r>
              <a:rPr lang="en-US" sz="1400" dirty="0">
                <a:solidFill>
                  <a:srgbClr val="FF99FF"/>
                </a:solidFill>
              </a:rPr>
              <a:t>people, </a:t>
            </a:r>
            <a:r>
              <a:rPr lang="en-US" sz="1400" b="1" dirty="0" smtClean="0">
                <a:solidFill>
                  <a:schemeClr val="bg1"/>
                </a:solidFill>
              </a:rPr>
              <a:t>and that's natural. For me</a:t>
            </a:r>
            <a:r>
              <a:rPr lang="en-US" sz="1400" dirty="0" smtClean="0">
                <a:solidFill>
                  <a:schemeClr val="bg1"/>
                </a:solidFill>
              </a:rPr>
              <a:t>. </a:t>
            </a:r>
            <a:r>
              <a:rPr lang="en-US" sz="1400" dirty="0" smtClean="0">
                <a:solidFill>
                  <a:srgbClr val="FF99FF"/>
                </a:solidFill>
              </a:rPr>
              <a:t>I </a:t>
            </a:r>
            <a:r>
              <a:rPr lang="en-US" sz="1400" dirty="0">
                <a:solidFill>
                  <a:srgbClr val="FF99FF"/>
                </a:solidFill>
              </a:rPr>
              <a:t>have a lot of </a:t>
            </a:r>
            <a:r>
              <a:rPr lang="en-US" sz="1400" dirty="0" smtClean="0">
                <a:solidFill>
                  <a:srgbClr val="FF99FF"/>
                </a:solidFill>
              </a:rPr>
              <a:t>Black </a:t>
            </a:r>
            <a:r>
              <a:rPr lang="en-US" sz="1400" dirty="0">
                <a:solidFill>
                  <a:srgbClr val="FF99FF"/>
                </a:solidFill>
              </a:rPr>
              <a:t>friends</a:t>
            </a:r>
            <a:r>
              <a:rPr lang="en-US" sz="1400" dirty="0">
                <a:solidFill>
                  <a:schemeClr val="bg1"/>
                </a:solidFill>
              </a:rPr>
              <a:t>. I don't know what it </a:t>
            </a:r>
            <a:r>
              <a:rPr lang="en-US" sz="1400" dirty="0" smtClean="0">
                <a:solidFill>
                  <a:schemeClr val="bg1"/>
                </a:solidFill>
              </a:rPr>
              <a:t>is, </a:t>
            </a:r>
            <a:r>
              <a:rPr lang="en-US" sz="1400" b="1" dirty="0" smtClean="0">
                <a:solidFill>
                  <a:schemeClr val="bg1"/>
                </a:solidFill>
              </a:rPr>
              <a:t>[but] in turn, I </a:t>
            </a:r>
            <a:r>
              <a:rPr lang="en-US" sz="1400" b="1" dirty="0">
                <a:solidFill>
                  <a:schemeClr val="bg1"/>
                </a:solidFill>
              </a:rPr>
              <a:t>know I know the </a:t>
            </a:r>
            <a:r>
              <a:rPr lang="en-US" sz="1400" b="1" dirty="0" smtClean="0">
                <a:solidFill>
                  <a:schemeClr val="bg1"/>
                </a:solidFill>
              </a:rPr>
              <a:t>visual</a:t>
            </a:r>
            <a:r>
              <a:rPr lang="en-US" sz="1400" dirty="0" smtClean="0">
                <a:solidFill>
                  <a:srgbClr val="FF99FF"/>
                </a:solidFill>
              </a:rPr>
              <a:t>…. Essentially… essentially</a:t>
            </a:r>
            <a:r>
              <a:rPr lang="en-US" sz="1400" dirty="0">
                <a:solidFill>
                  <a:srgbClr val="FF99FF"/>
                </a:solidFill>
              </a:rPr>
              <a:t>, essentially there is </a:t>
            </a:r>
            <a:r>
              <a:rPr lang="en-US" sz="1400" dirty="0" smtClean="0">
                <a:solidFill>
                  <a:srgbClr val="FF99FF"/>
                </a:solidFill>
              </a:rPr>
              <a:t>there </a:t>
            </a:r>
            <a:r>
              <a:rPr lang="en-US" sz="1400" dirty="0">
                <a:solidFill>
                  <a:srgbClr val="FF99FF"/>
                </a:solidFill>
              </a:rPr>
              <a:t>is a </a:t>
            </a:r>
            <a:r>
              <a:rPr lang="en-US" sz="1400" dirty="0" smtClean="0">
                <a:solidFill>
                  <a:srgbClr val="FF99FF"/>
                </a:solidFill>
              </a:rPr>
              <a:t>level… the </a:t>
            </a:r>
            <a:r>
              <a:rPr lang="en-US" sz="1400" dirty="0">
                <a:solidFill>
                  <a:srgbClr val="FF99FF"/>
                </a:solidFill>
              </a:rPr>
              <a:t>way that you proceed outside, it's real in the sense that </a:t>
            </a:r>
            <a:r>
              <a:rPr lang="en-US" sz="1400" dirty="0" smtClean="0">
                <a:solidFill>
                  <a:srgbClr val="FF99FF"/>
                </a:solidFill>
              </a:rPr>
              <a:t>…  people </a:t>
            </a:r>
            <a:r>
              <a:rPr lang="en-US" sz="1400" dirty="0">
                <a:solidFill>
                  <a:srgbClr val="FF99FF"/>
                </a:solidFill>
              </a:rPr>
              <a:t>have a natural understanding of what they see as trustworthy</a:t>
            </a:r>
            <a:r>
              <a:rPr lang="en-US" sz="1400" dirty="0" smtClean="0">
                <a:solidFill>
                  <a:srgbClr val="FF99FF"/>
                </a:solidFill>
              </a:rPr>
              <a:t>.…</a:t>
            </a:r>
            <a:endParaRPr lang="en-US" sz="1400" dirty="0">
              <a:solidFill>
                <a:schemeClr val="bg1"/>
              </a:solidFill>
            </a:endParaRPr>
          </a:p>
          <a:p>
            <a:pPr marL="0" indent="0">
              <a:lnSpc>
                <a:spcPct val="120000"/>
              </a:lnSpc>
              <a:spcBef>
                <a:spcPts val="0"/>
              </a:spcBef>
              <a:buNone/>
            </a:pPr>
            <a:endParaRPr lang="en-US" sz="1400" dirty="0" smtClean="0">
              <a:solidFill>
                <a:srgbClr val="FF99FF"/>
              </a:solidFill>
            </a:endParaRPr>
          </a:p>
          <a:p>
            <a:pPr marL="0" indent="0">
              <a:lnSpc>
                <a:spcPct val="120000"/>
              </a:lnSpc>
              <a:spcBef>
                <a:spcPts val="0"/>
              </a:spcBef>
              <a:buNone/>
            </a:pPr>
            <a:r>
              <a:rPr lang="en-US" sz="1400" dirty="0" smtClean="0">
                <a:solidFill>
                  <a:srgbClr val="FF99FF"/>
                </a:solidFill>
              </a:rPr>
              <a:t>But </a:t>
            </a:r>
            <a:r>
              <a:rPr lang="en-US" sz="1400" dirty="0">
                <a:solidFill>
                  <a:srgbClr val="FF99FF"/>
                </a:solidFill>
              </a:rPr>
              <a:t>the reality </a:t>
            </a:r>
            <a:r>
              <a:rPr lang="en-US" sz="1400" dirty="0" smtClean="0">
                <a:solidFill>
                  <a:srgbClr val="FF99FF"/>
                </a:solidFill>
              </a:rPr>
              <a:t>was… </a:t>
            </a:r>
            <a:r>
              <a:rPr lang="en-US" sz="1400" dirty="0" smtClean="0">
                <a:solidFill>
                  <a:schemeClr val="bg1"/>
                </a:solidFill>
              </a:rPr>
              <a:t>here </a:t>
            </a:r>
            <a:r>
              <a:rPr lang="en-US" sz="1400" dirty="0">
                <a:solidFill>
                  <a:schemeClr val="bg1"/>
                </a:solidFill>
              </a:rPr>
              <a:t>is a middle aged white woman in </a:t>
            </a:r>
            <a:r>
              <a:rPr lang="en-US" sz="1400" dirty="0" smtClean="0">
                <a:solidFill>
                  <a:schemeClr val="bg1"/>
                </a:solidFill>
              </a:rPr>
              <a:t>distress [referring to herself]. </a:t>
            </a:r>
            <a:r>
              <a:rPr lang="en-US" sz="1400" dirty="0">
                <a:solidFill>
                  <a:srgbClr val="FF99FF"/>
                </a:solidFill>
              </a:rPr>
              <a:t>She's not yelling, she's not screaming, she's got a backpack, she looks like she's in trouble. She's crying. She wants to get home. And, you know, </a:t>
            </a:r>
            <a:r>
              <a:rPr lang="en-US" sz="1400" dirty="0">
                <a:solidFill>
                  <a:schemeClr val="bg1"/>
                </a:solidFill>
              </a:rPr>
              <a:t>when you see someone paint a picture like that, versus let's paint a picture of a </a:t>
            </a:r>
            <a:r>
              <a:rPr lang="en-US" sz="1400" dirty="0" smtClean="0">
                <a:solidFill>
                  <a:schemeClr val="bg1"/>
                </a:solidFill>
              </a:rPr>
              <a:t>Black </a:t>
            </a:r>
            <a:r>
              <a:rPr lang="en-US" sz="1400" dirty="0">
                <a:solidFill>
                  <a:schemeClr val="bg1"/>
                </a:solidFill>
              </a:rPr>
              <a:t>male, or </a:t>
            </a:r>
            <a:r>
              <a:rPr lang="en-US" sz="1400" dirty="0" smtClean="0">
                <a:solidFill>
                  <a:schemeClr val="bg1"/>
                </a:solidFill>
              </a:rPr>
              <a:t>someone that’s mixed</a:t>
            </a:r>
            <a:r>
              <a:rPr lang="en-US" sz="1400" dirty="0">
                <a:solidFill>
                  <a:schemeClr val="bg1"/>
                </a:solidFill>
              </a:rPr>
              <a:t>, okay. And I met him and I'm giving a good example of somebody who was in the same waiting room as me. </a:t>
            </a:r>
            <a:r>
              <a:rPr lang="en-US" sz="1400" dirty="0">
                <a:solidFill>
                  <a:srgbClr val="FF99FF"/>
                </a:solidFill>
              </a:rPr>
              <a:t>He expressed to me </a:t>
            </a:r>
            <a:r>
              <a:rPr lang="en-US" sz="1400" dirty="0" smtClean="0">
                <a:solidFill>
                  <a:srgbClr val="FF99FF"/>
                </a:solidFill>
              </a:rPr>
              <a:t>he is </a:t>
            </a:r>
            <a:r>
              <a:rPr lang="en-US" sz="1400" dirty="0">
                <a:solidFill>
                  <a:srgbClr val="FF99FF"/>
                </a:solidFill>
              </a:rPr>
              <a:t>bipolar. And so he said that he's aggressive. And here </a:t>
            </a:r>
            <a:r>
              <a:rPr lang="en-US" sz="1400" dirty="0" smtClean="0">
                <a:solidFill>
                  <a:srgbClr val="FF99FF"/>
                </a:solidFill>
              </a:rPr>
              <a:t>is…  a teenager.. an older teenager. He </a:t>
            </a:r>
            <a:r>
              <a:rPr lang="en-US" sz="1400" dirty="0">
                <a:solidFill>
                  <a:srgbClr val="FF99FF"/>
                </a:solidFill>
              </a:rPr>
              <a:t>is mixed. And he is expressing that he is violent when he is not stable. So he's walking into the hospital unstable, violent yelling, screaming, that's a completely different picture than </a:t>
            </a:r>
            <a:r>
              <a:rPr lang="en-US" sz="1400" dirty="0" smtClean="0">
                <a:solidFill>
                  <a:srgbClr val="FF99FF"/>
                </a:solidFill>
              </a:rPr>
              <a:t>what </a:t>
            </a:r>
            <a:r>
              <a:rPr lang="en-US" sz="1400" dirty="0">
                <a:solidFill>
                  <a:srgbClr val="FF99FF"/>
                </a:solidFill>
              </a:rPr>
              <a:t>I just painted. </a:t>
            </a:r>
            <a:r>
              <a:rPr lang="en-US" sz="1400" dirty="0" smtClean="0">
                <a:solidFill>
                  <a:srgbClr val="FF99FF"/>
                </a:solidFill>
              </a:rPr>
              <a:t> So </a:t>
            </a:r>
            <a:r>
              <a:rPr lang="en-US" sz="1400" dirty="0">
                <a:solidFill>
                  <a:srgbClr val="FF99FF"/>
                </a:solidFill>
              </a:rPr>
              <a:t>you're going to have </a:t>
            </a:r>
            <a:r>
              <a:rPr lang="en-US" sz="1400" b="1" dirty="0">
                <a:solidFill>
                  <a:srgbClr val="FF99FF"/>
                </a:solidFill>
              </a:rPr>
              <a:t>someone like m</a:t>
            </a:r>
            <a:r>
              <a:rPr lang="en-US" sz="1400" dirty="0">
                <a:solidFill>
                  <a:srgbClr val="FF99FF"/>
                </a:solidFill>
              </a:rPr>
              <a:t>e</a:t>
            </a:r>
            <a:r>
              <a:rPr lang="en-US" sz="1400" b="1" dirty="0">
                <a:solidFill>
                  <a:srgbClr val="FF99FF"/>
                </a:solidFill>
              </a:rPr>
              <a:t>, who could walk in with a knife in my, in my in my </a:t>
            </a:r>
            <a:r>
              <a:rPr lang="en-US" sz="1400" b="1" dirty="0" smtClean="0">
                <a:solidFill>
                  <a:srgbClr val="FF99FF"/>
                </a:solidFill>
              </a:rPr>
              <a:t>bag</a:t>
            </a:r>
            <a:r>
              <a:rPr lang="en-US" sz="1400" dirty="0" smtClean="0">
                <a:solidFill>
                  <a:srgbClr val="FF99FF"/>
                </a:solidFill>
              </a:rPr>
              <a:t>… </a:t>
            </a:r>
            <a:r>
              <a:rPr lang="en-US" sz="1400" dirty="0" smtClean="0">
                <a:solidFill>
                  <a:srgbClr val="FF99FF"/>
                </a:solidFill>
              </a:rPr>
              <a:t>no </a:t>
            </a:r>
            <a:r>
              <a:rPr lang="en-US" sz="1400" dirty="0">
                <a:solidFill>
                  <a:srgbClr val="FF99FF"/>
                </a:solidFill>
              </a:rPr>
              <a:t>problem, </a:t>
            </a:r>
            <a:r>
              <a:rPr lang="en-US" sz="1400" dirty="0" smtClean="0">
                <a:solidFill>
                  <a:srgbClr val="FF99FF"/>
                </a:solidFill>
              </a:rPr>
              <a:t>because… </a:t>
            </a:r>
            <a:r>
              <a:rPr lang="en-US" sz="1400" dirty="0" smtClean="0">
                <a:solidFill>
                  <a:schemeClr val="bg1"/>
                </a:solidFill>
              </a:rPr>
              <a:t>I </a:t>
            </a:r>
            <a:r>
              <a:rPr lang="en-US" sz="1400" dirty="0">
                <a:solidFill>
                  <a:schemeClr val="bg1"/>
                </a:solidFill>
              </a:rPr>
              <a:t>don't fit the profile </a:t>
            </a:r>
            <a:r>
              <a:rPr lang="en-US" sz="1400" dirty="0">
                <a:solidFill>
                  <a:srgbClr val="FF99FF"/>
                </a:solidFill>
              </a:rPr>
              <a:t>of someone who would bring in a knife and start to do stuff. And so and that's what I'm trying to say here is that, you </a:t>
            </a:r>
            <a:r>
              <a:rPr lang="en-US" sz="1400" dirty="0" smtClean="0">
                <a:solidFill>
                  <a:srgbClr val="FF99FF"/>
                </a:solidFill>
              </a:rPr>
              <a:t>know</a:t>
            </a:r>
            <a:r>
              <a:rPr lang="en-US" sz="1400" u="sng" dirty="0" smtClean="0">
                <a:solidFill>
                  <a:srgbClr val="FF99FF"/>
                </a:solidFill>
              </a:rPr>
              <a:t>.</a:t>
            </a:r>
            <a:r>
              <a:rPr lang="en-US" sz="1400" dirty="0" smtClean="0">
                <a:solidFill>
                  <a:schemeClr val="bg1"/>
                </a:solidFill>
              </a:rPr>
              <a:t> , </a:t>
            </a:r>
            <a:r>
              <a:rPr lang="en-US" sz="1400" dirty="0" smtClean="0">
                <a:solidFill>
                  <a:srgbClr val="FF99FF"/>
                </a:solidFill>
              </a:rPr>
              <a:t>we know we, we live with these biases, right? </a:t>
            </a:r>
            <a:r>
              <a:rPr lang="en-US" sz="1400" b="1" dirty="0" smtClean="0">
                <a:solidFill>
                  <a:schemeClr val="bg1"/>
                </a:solidFill>
              </a:rPr>
              <a:t>And </a:t>
            </a:r>
            <a:r>
              <a:rPr lang="en-US" sz="1400" b="1" dirty="0">
                <a:solidFill>
                  <a:schemeClr val="bg1"/>
                </a:solidFill>
              </a:rPr>
              <a:t>I felt that they didn't really care to see what was in my bag, because he probably thought that I wasn't a threat. But the reality was, is that </a:t>
            </a:r>
            <a:r>
              <a:rPr lang="en-US" sz="1400" b="1" dirty="0" smtClean="0">
                <a:solidFill>
                  <a:schemeClr val="bg1"/>
                </a:solidFill>
              </a:rPr>
              <a:t>I </a:t>
            </a:r>
            <a:r>
              <a:rPr lang="en-US" sz="1400" b="1" dirty="0">
                <a:solidFill>
                  <a:schemeClr val="bg1"/>
                </a:solidFill>
              </a:rPr>
              <a:t>was very much in distress </a:t>
            </a:r>
            <a:r>
              <a:rPr lang="en-US" sz="1400" b="1" dirty="0" smtClean="0">
                <a:solidFill>
                  <a:schemeClr val="bg1"/>
                </a:solidFill>
              </a:rPr>
              <a:t>mentally…. </a:t>
            </a:r>
            <a:r>
              <a:rPr lang="en-US" sz="1400" b="1" dirty="0">
                <a:solidFill>
                  <a:schemeClr val="bg1"/>
                </a:solidFill>
              </a:rPr>
              <a:t>I think every single person that walks in with a bag should be checked. Even if they are, you know, privileged white women. I'm sorry. </a:t>
            </a:r>
            <a:r>
              <a:rPr lang="en-US" sz="1400" dirty="0">
                <a:solidFill>
                  <a:srgbClr val="FF99FF"/>
                </a:solidFill>
              </a:rPr>
              <a:t>And just because you're </a:t>
            </a:r>
            <a:r>
              <a:rPr lang="en-US" sz="1400" dirty="0" smtClean="0">
                <a:solidFill>
                  <a:srgbClr val="FF99FF"/>
                </a:solidFill>
              </a:rPr>
              <a:t>a </a:t>
            </a:r>
            <a:r>
              <a:rPr lang="en-US" sz="1400" dirty="0" smtClean="0">
                <a:solidFill>
                  <a:srgbClr val="FF99FF"/>
                </a:solidFill>
              </a:rPr>
              <a:t>white </a:t>
            </a:r>
            <a:r>
              <a:rPr lang="en-US" sz="1400" dirty="0">
                <a:solidFill>
                  <a:srgbClr val="FF99FF"/>
                </a:solidFill>
              </a:rPr>
              <a:t>woman, and so I'm trying to be very, I'm very, very open about this area of society, because I see it every day with my friends</a:t>
            </a:r>
            <a:r>
              <a:rPr lang="en-US" sz="1400" b="1" dirty="0">
                <a:solidFill>
                  <a:schemeClr val="bg1"/>
                </a:solidFill>
              </a:rPr>
              <a:t>. And, you know, that for me, I know </a:t>
            </a:r>
            <a:r>
              <a:rPr lang="en-US" sz="1400" b="1" dirty="0" smtClean="0">
                <a:solidFill>
                  <a:schemeClr val="bg1"/>
                </a:solidFill>
              </a:rPr>
              <a:t>what </a:t>
            </a:r>
            <a:r>
              <a:rPr lang="en-US" sz="1400" b="1" dirty="0">
                <a:solidFill>
                  <a:schemeClr val="bg1"/>
                </a:solidFill>
              </a:rPr>
              <a:t>I </a:t>
            </a:r>
            <a:r>
              <a:rPr lang="en-US" sz="1400" b="1" dirty="0" smtClean="0">
                <a:solidFill>
                  <a:schemeClr val="bg1"/>
                </a:solidFill>
              </a:rPr>
              <a:t>know. </a:t>
            </a:r>
            <a:r>
              <a:rPr lang="en-US" sz="1400" b="1" dirty="0">
                <a:solidFill>
                  <a:schemeClr val="bg1"/>
                </a:solidFill>
              </a:rPr>
              <a:t>I know what I can get away with. No, I </a:t>
            </a:r>
            <a:r>
              <a:rPr lang="en-US" sz="1400" b="1" dirty="0" smtClean="0">
                <a:solidFill>
                  <a:schemeClr val="bg1"/>
                </a:solidFill>
              </a:rPr>
              <a:t>can't [lie]. </a:t>
            </a:r>
            <a:r>
              <a:rPr lang="en-US" sz="1400" b="1" dirty="0">
                <a:solidFill>
                  <a:schemeClr val="bg1"/>
                </a:solidFill>
              </a:rPr>
              <a:t>I'm not </a:t>
            </a:r>
            <a:r>
              <a:rPr lang="en-US" sz="1400" b="1" dirty="0" err="1">
                <a:solidFill>
                  <a:schemeClr val="bg1"/>
                </a:solidFill>
              </a:rPr>
              <a:t>gonna</a:t>
            </a:r>
            <a:r>
              <a:rPr lang="en-US" sz="1400" b="1" dirty="0">
                <a:solidFill>
                  <a:schemeClr val="bg1"/>
                </a:solidFill>
              </a:rPr>
              <a:t> lie about it, </a:t>
            </a:r>
            <a:r>
              <a:rPr lang="en-US" sz="1400" dirty="0">
                <a:solidFill>
                  <a:srgbClr val="FF99FF"/>
                </a:solidFill>
              </a:rPr>
              <a:t>you </a:t>
            </a:r>
            <a:r>
              <a:rPr lang="en-US" sz="1400" dirty="0" smtClean="0">
                <a:solidFill>
                  <a:srgbClr val="FF99FF"/>
                </a:solidFill>
              </a:rPr>
              <a:t>know? </a:t>
            </a:r>
            <a:endParaRPr lang="en-US" sz="1400" dirty="0" smtClean="0">
              <a:solidFill>
                <a:srgbClr val="FF99FF"/>
              </a:solidFill>
            </a:endParaRPr>
          </a:p>
          <a:p>
            <a:pPr marL="0" indent="0">
              <a:lnSpc>
                <a:spcPct val="120000"/>
              </a:lnSpc>
              <a:spcBef>
                <a:spcPts val="0"/>
              </a:spcBef>
              <a:buNone/>
            </a:pPr>
            <a:endParaRPr lang="en-US" sz="1400" dirty="0" smtClean="0">
              <a:solidFill>
                <a:srgbClr val="FF99FF"/>
              </a:solidFill>
            </a:endParaRPr>
          </a:p>
          <a:p>
            <a:pPr marL="0" indent="0">
              <a:lnSpc>
                <a:spcPct val="120000"/>
              </a:lnSpc>
              <a:spcBef>
                <a:spcPts val="0"/>
              </a:spcBef>
              <a:buNone/>
            </a:pPr>
            <a:r>
              <a:rPr lang="en-US" sz="1400" dirty="0" smtClean="0">
                <a:solidFill>
                  <a:srgbClr val="FF99FF"/>
                </a:solidFill>
              </a:rPr>
              <a:t>[Rather than make a] decision [about] whether someone </a:t>
            </a:r>
            <a:r>
              <a:rPr lang="en-US" sz="1400" dirty="0">
                <a:solidFill>
                  <a:srgbClr val="FF99FF"/>
                </a:solidFill>
              </a:rPr>
              <a:t>is trustworthy or </a:t>
            </a:r>
            <a:r>
              <a:rPr lang="en-US" sz="1400" dirty="0" smtClean="0">
                <a:solidFill>
                  <a:srgbClr val="FF99FF"/>
                </a:solidFill>
              </a:rPr>
              <a:t>not… just say, </a:t>
            </a:r>
            <a:r>
              <a:rPr lang="en-US" sz="1400" dirty="0" smtClean="0">
                <a:solidFill>
                  <a:srgbClr val="FF99FF"/>
                </a:solidFill>
              </a:rPr>
              <a:t>“no </a:t>
            </a:r>
            <a:r>
              <a:rPr lang="en-US" sz="1400" dirty="0">
                <a:solidFill>
                  <a:srgbClr val="FF99FF"/>
                </a:solidFill>
              </a:rPr>
              <a:t>one's </a:t>
            </a:r>
            <a:r>
              <a:rPr lang="en-US" sz="1400" dirty="0" smtClean="0">
                <a:solidFill>
                  <a:srgbClr val="FF99FF"/>
                </a:solidFill>
              </a:rPr>
              <a:t>trustworthy. </a:t>
            </a:r>
            <a:r>
              <a:rPr lang="en-US" sz="1400" dirty="0">
                <a:solidFill>
                  <a:srgbClr val="FF99FF"/>
                </a:solidFill>
              </a:rPr>
              <a:t>Everyone gets checked</a:t>
            </a:r>
            <a:r>
              <a:rPr lang="en-US" sz="1400" dirty="0" smtClean="0">
                <a:solidFill>
                  <a:srgbClr val="FF99FF"/>
                </a:solidFill>
              </a:rPr>
              <a:t>.” </a:t>
            </a:r>
            <a:r>
              <a:rPr lang="en-US" sz="1400" dirty="0">
                <a:solidFill>
                  <a:srgbClr val="FF99FF"/>
                </a:solidFill>
              </a:rPr>
              <a:t>Everyone must be safe in this </a:t>
            </a:r>
            <a:r>
              <a:rPr lang="en-US" sz="1400" dirty="0" smtClean="0">
                <a:solidFill>
                  <a:srgbClr val="FF99FF"/>
                </a:solidFill>
              </a:rPr>
              <a:t>facility. It </a:t>
            </a:r>
            <a:r>
              <a:rPr lang="en-US" sz="1400" dirty="0">
                <a:solidFill>
                  <a:srgbClr val="FF99FF"/>
                </a:solidFill>
              </a:rPr>
              <a:t>is my responsibility. And instead, it's a </a:t>
            </a:r>
            <a:r>
              <a:rPr lang="en-US" sz="1400" dirty="0" smtClean="0">
                <a:solidFill>
                  <a:srgbClr val="FF99FF"/>
                </a:solidFill>
              </a:rPr>
              <a:t>“Oh</a:t>
            </a:r>
            <a:r>
              <a:rPr lang="en-US" sz="1400" dirty="0">
                <a:solidFill>
                  <a:srgbClr val="FF99FF"/>
                </a:solidFill>
              </a:rPr>
              <a:t>, no, she looks like she's having a hard time</a:t>
            </a:r>
            <a:r>
              <a:rPr lang="en-US" sz="1400" dirty="0" smtClean="0">
                <a:solidFill>
                  <a:srgbClr val="FF99FF"/>
                </a:solidFill>
              </a:rPr>
              <a:t>.” … </a:t>
            </a:r>
            <a:r>
              <a:rPr lang="en-US" sz="1400" dirty="0" smtClean="0">
                <a:solidFill>
                  <a:srgbClr val="FF99FF"/>
                </a:solidFill>
              </a:rPr>
              <a:t>And </a:t>
            </a:r>
            <a:r>
              <a:rPr lang="en-US" sz="1400" dirty="0" smtClean="0">
                <a:solidFill>
                  <a:srgbClr val="FF99FF"/>
                </a:solidFill>
              </a:rPr>
              <a:t>I </a:t>
            </a:r>
            <a:r>
              <a:rPr lang="en-US" sz="1400" dirty="0">
                <a:solidFill>
                  <a:srgbClr val="FF99FF"/>
                </a:solidFill>
              </a:rPr>
              <a:t>think that </a:t>
            </a:r>
            <a:r>
              <a:rPr lang="en-US" sz="1400" dirty="0" smtClean="0">
                <a:solidFill>
                  <a:srgbClr val="FF99FF"/>
                </a:solidFill>
              </a:rPr>
              <a:t>that's </a:t>
            </a:r>
            <a:r>
              <a:rPr lang="en-US" sz="1400" dirty="0" smtClean="0">
                <a:solidFill>
                  <a:srgbClr val="FF99FF"/>
                </a:solidFill>
              </a:rPr>
              <a:t>it. That's </a:t>
            </a:r>
            <a:r>
              <a:rPr lang="en-US" sz="1400" dirty="0">
                <a:solidFill>
                  <a:srgbClr val="FF99FF"/>
                </a:solidFill>
              </a:rPr>
              <a:t>changed the, the level of safety you feel you're walking </a:t>
            </a:r>
            <a:r>
              <a:rPr lang="en-US" sz="1400" dirty="0" smtClean="0">
                <a:solidFill>
                  <a:srgbClr val="FF99FF"/>
                </a:solidFill>
              </a:rPr>
              <a:t>into [the ED]… </a:t>
            </a:r>
            <a:r>
              <a:rPr lang="en-US" sz="1400" dirty="0" smtClean="0">
                <a:solidFill>
                  <a:schemeClr val="bg1"/>
                </a:solidFill>
              </a:rPr>
              <a:t>That's </a:t>
            </a:r>
            <a:r>
              <a:rPr lang="en-US" sz="1400" dirty="0">
                <a:solidFill>
                  <a:schemeClr val="bg1"/>
                </a:solidFill>
              </a:rPr>
              <a:t>the only thing. I think other than that, though, I felt </a:t>
            </a:r>
            <a:r>
              <a:rPr lang="en-US" sz="1400" dirty="0" smtClean="0">
                <a:solidFill>
                  <a:schemeClr val="bg1"/>
                </a:solidFill>
              </a:rPr>
              <a:t>safe.</a:t>
            </a:r>
          </a:p>
        </p:txBody>
      </p:sp>
      <p:sp>
        <p:nvSpPr>
          <p:cNvPr id="5" name="Content Placeholder 4"/>
          <p:cNvSpPr>
            <a:spLocks noGrp="1"/>
          </p:cNvSpPr>
          <p:nvPr>
            <p:ph sz="half" idx="4294967295"/>
          </p:nvPr>
        </p:nvSpPr>
        <p:spPr>
          <a:xfrm>
            <a:off x="7728858" y="7460162"/>
            <a:ext cx="5181600" cy="4351338"/>
          </a:xfrm>
        </p:spPr>
        <p:txBody>
          <a:bodyPr>
            <a:normAutofit/>
          </a:bodyPr>
          <a:lstStyle/>
          <a:p>
            <a:endParaRPr lang="en-US" dirty="0" smtClean="0"/>
          </a:p>
          <a:p>
            <a:endParaRPr lang="en-US" dirty="0"/>
          </a:p>
          <a:p>
            <a:endParaRPr lang="en-US" dirty="0" smtClean="0"/>
          </a:p>
          <a:p>
            <a:pPr marL="0" indent="0" algn="ctr">
              <a:buNone/>
            </a:pPr>
            <a:endParaRPr lang="en-US" sz="16000" b="1" dirty="0" smtClean="0">
              <a:solidFill>
                <a:schemeClr val="bg1"/>
              </a:solidFill>
            </a:endParaRPr>
          </a:p>
          <a:p>
            <a:pPr marL="0" indent="0" algn="ctr">
              <a:buNone/>
            </a:pPr>
            <a:endParaRPr lang="en-US" sz="11200" b="1" dirty="0" smtClean="0">
              <a:solidFill>
                <a:schemeClr val="bg1"/>
              </a:solidFill>
            </a:endParaRPr>
          </a:p>
        </p:txBody>
      </p:sp>
    </p:spTree>
    <p:extLst>
      <p:ext uri="{BB962C8B-B14F-4D97-AF65-F5344CB8AC3E}">
        <p14:creationId xmlns:p14="http://schemas.microsoft.com/office/powerpoint/2010/main" val="3093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solidFill>
                  <a:schemeClr val="bg1"/>
                </a:solidFill>
              </a:rPr>
              <a:t>Identity</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pPr>
            <a:endParaRPr lang="en-US" dirty="0" smtClean="0">
              <a:solidFill>
                <a:schemeClr val="bg1"/>
              </a:solidFill>
            </a:endParaRPr>
          </a:p>
          <a:p>
            <a:pPr marL="0" indent="0">
              <a:buNone/>
            </a:pPr>
            <a:endParaRPr lang="en-US" dirty="0">
              <a:solidFill>
                <a:schemeClr val="bg1"/>
              </a:solidFill>
            </a:endParaRPr>
          </a:p>
          <a:p>
            <a:pPr marL="0" indent="0">
              <a:buNone/>
            </a:pPr>
            <a:r>
              <a:rPr lang="en-US" dirty="0" smtClean="0">
                <a:solidFill>
                  <a:schemeClr val="bg1"/>
                </a:solidFill>
              </a:rPr>
              <a:t>“Metis, but you have to be to get a job these days.”</a:t>
            </a:r>
          </a:p>
        </p:txBody>
      </p:sp>
      <p:sp>
        <p:nvSpPr>
          <p:cNvPr id="5" name="Content Placeholder 4"/>
          <p:cNvSpPr>
            <a:spLocks noGrp="1"/>
          </p:cNvSpPr>
          <p:nvPr>
            <p:ph sz="half" idx="4294967295"/>
          </p:nvPr>
        </p:nvSpPr>
        <p:spPr>
          <a:xfrm>
            <a:off x="7010400" y="1098550"/>
            <a:ext cx="5181600" cy="4351338"/>
          </a:xfrm>
        </p:spPr>
        <p:txBody>
          <a:bodyPr>
            <a:normAutofit/>
          </a:bodyPr>
          <a:lstStyle/>
          <a:p>
            <a:endParaRPr lang="en-US" dirty="0" smtClean="0"/>
          </a:p>
          <a:p>
            <a:endParaRPr lang="en-US" dirty="0"/>
          </a:p>
          <a:p>
            <a:endParaRPr lang="en-US" dirty="0" smtClean="0"/>
          </a:p>
          <a:p>
            <a:pPr marL="0" indent="0" algn="ctr">
              <a:buNone/>
            </a:pPr>
            <a:endParaRPr lang="en-US" sz="16000" b="1" dirty="0" smtClean="0">
              <a:solidFill>
                <a:schemeClr val="bg1"/>
              </a:solidFill>
            </a:endParaRPr>
          </a:p>
          <a:p>
            <a:pPr marL="0" indent="0" algn="ctr">
              <a:buNone/>
            </a:pPr>
            <a:endParaRPr lang="en-US" sz="11200" b="1" dirty="0" smtClean="0">
              <a:solidFill>
                <a:schemeClr val="bg1"/>
              </a:solidFill>
            </a:endParaRPr>
          </a:p>
        </p:txBody>
      </p:sp>
    </p:spTree>
    <p:extLst>
      <p:ext uri="{BB962C8B-B14F-4D97-AF65-F5344CB8AC3E}">
        <p14:creationId xmlns:p14="http://schemas.microsoft.com/office/powerpoint/2010/main" val="10023204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solidFill>
                  <a:schemeClr val="bg1"/>
                </a:solidFill>
              </a:rPr>
              <a:t>Reflecting on knowledge production</a:t>
            </a:r>
            <a:endParaRPr lang="en-US" b="1" dirty="0">
              <a:solidFill>
                <a:schemeClr val="bg1"/>
              </a:solidFill>
            </a:endParaRPr>
          </a:p>
        </p:txBody>
      </p:sp>
      <p:sp>
        <p:nvSpPr>
          <p:cNvPr id="3" name="Content Placeholder 2"/>
          <p:cNvSpPr>
            <a:spLocks noGrp="1"/>
          </p:cNvSpPr>
          <p:nvPr>
            <p:ph idx="1"/>
          </p:nvPr>
        </p:nvSpPr>
        <p:spPr/>
        <p:txBody>
          <a:bodyPr>
            <a:normAutofit/>
          </a:bodyPr>
          <a:lstStyle/>
          <a:p>
            <a:pPr>
              <a:buFontTx/>
              <a:buChar char="-"/>
            </a:pPr>
            <a:r>
              <a:rPr lang="en-US" dirty="0" smtClean="0">
                <a:solidFill>
                  <a:schemeClr val="bg1"/>
                </a:solidFill>
              </a:rPr>
              <a:t>Clinicians and researchers decide implicitly or explicitly what’s ‘true’</a:t>
            </a:r>
          </a:p>
          <a:p>
            <a:pPr>
              <a:buFontTx/>
              <a:buChar char="-"/>
            </a:pPr>
            <a:r>
              <a:rPr lang="en-US" dirty="0" smtClean="0">
                <a:solidFill>
                  <a:schemeClr val="bg1"/>
                </a:solidFill>
              </a:rPr>
              <a:t>Clinicians - what’s clinically significant and/or valid knowledge:</a:t>
            </a:r>
          </a:p>
          <a:p>
            <a:pPr lvl="1">
              <a:buFontTx/>
              <a:buChar char="-"/>
            </a:pPr>
            <a:r>
              <a:rPr lang="en-US" dirty="0" smtClean="0">
                <a:solidFill>
                  <a:schemeClr val="bg1"/>
                </a:solidFill>
              </a:rPr>
              <a:t>Nurse re. P03 – I think the nurses did the right thing (not admitting them).</a:t>
            </a:r>
          </a:p>
          <a:p>
            <a:pPr lvl="1">
              <a:buFontTx/>
              <a:buChar char="-"/>
            </a:pPr>
            <a:r>
              <a:rPr lang="en-US" dirty="0" smtClean="0">
                <a:solidFill>
                  <a:schemeClr val="bg1"/>
                </a:solidFill>
              </a:rPr>
              <a:t>Nurse re. P05 – it’s not protocol to take a clients bag if they’re not being admitted;</a:t>
            </a:r>
          </a:p>
          <a:p>
            <a:pPr>
              <a:buFontTx/>
              <a:buChar char="-"/>
            </a:pPr>
            <a:r>
              <a:rPr lang="en-US" dirty="0" smtClean="0">
                <a:solidFill>
                  <a:schemeClr val="bg1"/>
                </a:solidFill>
              </a:rPr>
              <a:t>Researchers: what’s worth bringing to light, what isn’t;</a:t>
            </a:r>
          </a:p>
          <a:p>
            <a:pPr lvl="1">
              <a:buFontTx/>
              <a:buChar char="-"/>
            </a:pPr>
            <a:r>
              <a:rPr lang="en-US" dirty="0" err="1" smtClean="0">
                <a:solidFill>
                  <a:schemeClr val="bg1"/>
                </a:solidFill>
              </a:rPr>
              <a:t>Eg</a:t>
            </a:r>
            <a:r>
              <a:rPr lang="en-US" dirty="0" smtClean="0">
                <a:solidFill>
                  <a:schemeClr val="bg1"/>
                </a:solidFill>
              </a:rPr>
              <a:t>. I feel uncomfortable with </a:t>
            </a:r>
            <a:r>
              <a:rPr lang="en-US" dirty="0" smtClean="0">
                <a:solidFill>
                  <a:schemeClr val="bg1"/>
                </a:solidFill>
              </a:rPr>
              <a:t>P06 </a:t>
            </a:r>
            <a:r>
              <a:rPr lang="en-US" dirty="0" smtClean="0">
                <a:solidFill>
                  <a:schemeClr val="bg1"/>
                </a:solidFill>
              </a:rPr>
              <a:t>claim to being metis. </a:t>
            </a:r>
          </a:p>
          <a:p>
            <a:pPr lvl="1">
              <a:buFontTx/>
              <a:buChar char="-"/>
            </a:pPr>
            <a:r>
              <a:rPr lang="en-US" dirty="0" err="1" smtClean="0">
                <a:solidFill>
                  <a:schemeClr val="bg1"/>
                </a:solidFill>
              </a:rPr>
              <a:t>Eg</a:t>
            </a:r>
            <a:r>
              <a:rPr lang="en-US" dirty="0" smtClean="0">
                <a:solidFill>
                  <a:schemeClr val="bg1"/>
                </a:solidFill>
              </a:rPr>
              <a:t>. I’m not sure what to make of racialized clients claim that they’ve never faced discrimination. </a:t>
            </a:r>
          </a:p>
        </p:txBody>
      </p:sp>
      <p:sp>
        <p:nvSpPr>
          <p:cNvPr id="5" name="Content Placeholder 4"/>
          <p:cNvSpPr>
            <a:spLocks noGrp="1"/>
          </p:cNvSpPr>
          <p:nvPr>
            <p:ph sz="half" idx="4294967295"/>
          </p:nvPr>
        </p:nvSpPr>
        <p:spPr>
          <a:xfrm>
            <a:off x="7010400" y="1098550"/>
            <a:ext cx="5181600" cy="4351338"/>
          </a:xfrm>
        </p:spPr>
        <p:txBody>
          <a:bodyPr>
            <a:normAutofit/>
          </a:bodyPr>
          <a:lstStyle/>
          <a:p>
            <a:endParaRPr lang="en-US" dirty="0" smtClean="0"/>
          </a:p>
          <a:p>
            <a:endParaRPr lang="en-US" dirty="0"/>
          </a:p>
          <a:p>
            <a:endParaRPr lang="en-US" dirty="0" smtClean="0"/>
          </a:p>
          <a:p>
            <a:pPr marL="0" indent="0" algn="ctr">
              <a:buNone/>
            </a:pPr>
            <a:endParaRPr lang="en-US" sz="16000" b="1" dirty="0" smtClean="0">
              <a:solidFill>
                <a:schemeClr val="bg1"/>
              </a:solidFill>
            </a:endParaRPr>
          </a:p>
          <a:p>
            <a:pPr marL="0" indent="0" algn="ctr">
              <a:buNone/>
            </a:pPr>
            <a:endParaRPr lang="en-US" sz="11200" b="1" dirty="0" smtClean="0">
              <a:solidFill>
                <a:schemeClr val="bg1"/>
              </a:solidFill>
            </a:endParaRPr>
          </a:p>
        </p:txBody>
      </p:sp>
    </p:spTree>
    <p:extLst>
      <p:ext uri="{BB962C8B-B14F-4D97-AF65-F5344CB8AC3E}">
        <p14:creationId xmlns:p14="http://schemas.microsoft.com/office/powerpoint/2010/main" val="4183788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DISCUSSION</a:t>
            </a:r>
            <a:endParaRPr lang="en-US" b="1" dirty="0">
              <a:solidFill>
                <a:schemeClr val="bg1"/>
              </a:solidFill>
            </a:endParaRPr>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dirty="0" smtClean="0">
                <a:solidFill>
                  <a:schemeClr val="bg1"/>
                </a:solidFill>
              </a:rPr>
              <a:t>Identities, even marginalized ones, are a resource (source of knowledge), not a deficit. </a:t>
            </a:r>
          </a:p>
          <a:p>
            <a:pPr lvl="1"/>
            <a:r>
              <a:rPr lang="en-US" dirty="0" smtClean="0">
                <a:solidFill>
                  <a:schemeClr val="bg1"/>
                </a:solidFill>
              </a:rPr>
              <a:t>What does this mean for the SDOH?</a:t>
            </a:r>
          </a:p>
          <a:p>
            <a:pPr marL="0" indent="0">
              <a:buNone/>
            </a:pPr>
            <a:endParaRPr lang="en-US" dirty="0">
              <a:solidFill>
                <a:schemeClr val="bg1"/>
              </a:solidFill>
            </a:endParaRPr>
          </a:p>
          <a:p>
            <a:pPr marL="0" indent="0">
              <a:buNone/>
            </a:pPr>
            <a:r>
              <a:rPr lang="en-US" dirty="0" smtClean="0">
                <a:solidFill>
                  <a:schemeClr val="bg1"/>
                </a:solidFill>
              </a:rPr>
              <a:t>2. Does privilege always equal obliviousness?</a:t>
            </a:r>
          </a:p>
          <a:p>
            <a:pPr lvl="1"/>
            <a:r>
              <a:rPr lang="en-US" dirty="0" smtClean="0">
                <a:solidFill>
                  <a:schemeClr val="bg1"/>
                </a:solidFill>
              </a:rPr>
              <a:t>Is the liminal space of the ED a great equalizer? (e.g. in that context all identities are collapsed into archetypes of the good/bad patient?)</a:t>
            </a:r>
          </a:p>
          <a:p>
            <a:pPr marL="0" indent="0">
              <a:buNone/>
            </a:pPr>
            <a:endParaRPr lang="en-US" dirty="0" smtClean="0">
              <a:solidFill>
                <a:schemeClr val="bg1"/>
              </a:solidFill>
            </a:endParaRPr>
          </a:p>
          <a:p>
            <a:pPr marL="0" indent="0">
              <a:buNone/>
            </a:pPr>
            <a:r>
              <a:rPr lang="en-US" dirty="0" smtClean="0">
                <a:solidFill>
                  <a:schemeClr val="bg1"/>
                </a:solidFill>
              </a:rPr>
              <a:t>3. The confused/psychotic participants are not represented here. They did not provide any quotable “insights.”</a:t>
            </a:r>
            <a:endParaRPr lang="en-US" dirty="0">
              <a:solidFill>
                <a:schemeClr val="bg1"/>
              </a:solidFill>
            </a:endParaRPr>
          </a:p>
        </p:txBody>
      </p:sp>
    </p:spTree>
    <p:extLst>
      <p:ext uri="{BB962C8B-B14F-4D97-AF65-F5344CB8AC3E}">
        <p14:creationId xmlns:p14="http://schemas.microsoft.com/office/powerpoint/2010/main" val="76525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RESOURCES</a:t>
            </a:r>
            <a:endParaRPr lang="en-US" b="1" dirty="0">
              <a:solidFill>
                <a:schemeClr val="bg1"/>
              </a:solidFill>
            </a:endParaRPr>
          </a:p>
        </p:txBody>
      </p:sp>
      <p:sp>
        <p:nvSpPr>
          <p:cNvPr id="3" name="Content Placeholder 2"/>
          <p:cNvSpPr>
            <a:spLocks noGrp="1"/>
          </p:cNvSpPr>
          <p:nvPr>
            <p:ph idx="1"/>
          </p:nvPr>
        </p:nvSpPr>
        <p:spPr/>
        <p:txBody>
          <a:bodyPr/>
          <a:lstStyle/>
          <a:p>
            <a:pPr marL="0" indent="0">
              <a:buNone/>
            </a:pPr>
            <a:r>
              <a:rPr lang="en-US" dirty="0" smtClean="0">
                <a:solidFill>
                  <a:schemeClr val="bg1"/>
                </a:solidFill>
              </a:rPr>
              <a:t>S. </a:t>
            </a:r>
            <a:r>
              <a:rPr lang="en-US" dirty="0" err="1" smtClean="0">
                <a:solidFill>
                  <a:schemeClr val="bg1"/>
                </a:solidFill>
              </a:rPr>
              <a:t>Tagliamonte</a:t>
            </a:r>
            <a:r>
              <a:rPr lang="en-US" dirty="0" smtClean="0">
                <a:solidFill>
                  <a:schemeClr val="bg1"/>
                </a:solidFill>
              </a:rPr>
              <a:t>. 2005. So who? Like what? Just who? Discourse markers in Canadian Youth. Journal of Pragmatics. </a:t>
            </a:r>
            <a:r>
              <a:rPr lang="en-US" dirty="0" smtClean="0">
                <a:solidFill>
                  <a:schemeClr val="bg1"/>
                </a:solidFill>
                <a:hlinkClick r:id="rId2"/>
              </a:rPr>
              <a:t>https</a:t>
            </a:r>
            <a:r>
              <a:rPr lang="en-US" dirty="0">
                <a:solidFill>
                  <a:schemeClr val="bg1"/>
                </a:solidFill>
                <a:hlinkClick r:id="rId2"/>
              </a:rPr>
              <a:t>://</a:t>
            </a:r>
            <a:r>
              <a:rPr lang="en-US" dirty="0" smtClean="0">
                <a:solidFill>
                  <a:schemeClr val="bg1"/>
                </a:solidFill>
                <a:hlinkClick r:id="rId2"/>
              </a:rPr>
              <a:t>doi.org/10.1016/j.pragma.2005.02.017</a:t>
            </a:r>
            <a:endParaRPr lang="en-US" dirty="0" smtClean="0">
              <a:solidFill>
                <a:schemeClr val="bg1"/>
              </a:solidFill>
            </a:endParaRPr>
          </a:p>
          <a:p>
            <a:pPr marL="0" indent="0">
              <a:buNone/>
            </a:pPr>
            <a:endParaRPr lang="en-US" dirty="0">
              <a:solidFill>
                <a:schemeClr val="bg1"/>
              </a:solidFill>
            </a:endParaRPr>
          </a:p>
          <a:p>
            <a:pPr marL="0" indent="0">
              <a:buNone/>
            </a:pPr>
            <a:r>
              <a:rPr lang="en-US" dirty="0" smtClean="0">
                <a:solidFill>
                  <a:schemeClr val="bg1"/>
                </a:solidFill>
              </a:rPr>
              <a:t>E. Yates-</a:t>
            </a:r>
            <a:r>
              <a:rPr lang="en-US" dirty="0" err="1" smtClean="0">
                <a:solidFill>
                  <a:schemeClr val="bg1"/>
                </a:solidFill>
              </a:rPr>
              <a:t>Doerr</a:t>
            </a:r>
            <a:r>
              <a:rPr lang="en-US" dirty="0" smtClean="0">
                <a:solidFill>
                  <a:schemeClr val="bg1"/>
                </a:solidFill>
              </a:rPr>
              <a:t>. 2020. Reworking </a:t>
            </a:r>
            <a:r>
              <a:rPr lang="en-US" dirty="0">
                <a:solidFill>
                  <a:schemeClr val="bg1"/>
                </a:solidFill>
              </a:rPr>
              <a:t>the Social Determinants of Health: Responding to Material-Semiotic Indeterminacy in Public Health </a:t>
            </a:r>
            <a:r>
              <a:rPr lang="en-US" dirty="0" smtClean="0">
                <a:solidFill>
                  <a:schemeClr val="bg1"/>
                </a:solidFill>
              </a:rPr>
              <a:t>Interventions. </a:t>
            </a:r>
            <a:r>
              <a:rPr lang="en-US" dirty="0">
                <a:solidFill>
                  <a:schemeClr val="bg1"/>
                </a:solidFill>
              </a:rPr>
              <a:t>MAQ. https://doi.org/10.1111/maq.12586</a:t>
            </a:r>
            <a:endParaRPr lang="en-US" dirty="0">
              <a:solidFill>
                <a:schemeClr val="bg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3310823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7622" y="-540217"/>
            <a:ext cx="13603706" cy="2387600"/>
          </a:xfrm>
        </p:spPr>
        <p:txBody>
          <a:bodyPr>
            <a:normAutofit/>
          </a:bodyPr>
          <a:lstStyle/>
          <a:p>
            <a:r>
              <a:rPr lang="en-US" sz="9600" b="1" dirty="0" smtClean="0">
                <a:solidFill>
                  <a:schemeClr val="bg1"/>
                </a:solidFill>
              </a:rPr>
              <a:t>INSIGHT</a:t>
            </a:r>
            <a:endParaRPr lang="en-US" sz="9600" b="1" dirty="0">
              <a:solidFill>
                <a:schemeClr val="bg1"/>
              </a:solidFill>
            </a:endParaRPr>
          </a:p>
        </p:txBody>
      </p:sp>
      <p:sp>
        <p:nvSpPr>
          <p:cNvPr id="3" name="Subtitle 2"/>
          <p:cNvSpPr>
            <a:spLocks noGrp="1"/>
          </p:cNvSpPr>
          <p:nvPr>
            <p:ph type="subTitle" idx="1"/>
          </p:nvPr>
        </p:nvSpPr>
        <p:spPr>
          <a:xfrm>
            <a:off x="0" y="1437834"/>
            <a:ext cx="12368462" cy="1655762"/>
          </a:xfrm>
        </p:spPr>
        <p:txBody>
          <a:bodyPr>
            <a:noAutofit/>
          </a:bodyPr>
          <a:lstStyle/>
          <a:p>
            <a:endParaRPr lang="en-US" sz="4400" dirty="0" smtClean="0">
              <a:solidFill>
                <a:schemeClr val="bg1"/>
              </a:solidFill>
            </a:endParaRPr>
          </a:p>
          <a:p>
            <a:r>
              <a:rPr lang="en-US" sz="4400" dirty="0">
                <a:solidFill>
                  <a:schemeClr val="bg1"/>
                </a:solidFill>
              </a:rPr>
              <a:t>i</a:t>
            </a:r>
            <a:r>
              <a:rPr lang="en-US" sz="4400" dirty="0" smtClean="0">
                <a:solidFill>
                  <a:schemeClr val="bg1"/>
                </a:solidFill>
              </a:rPr>
              <a:t>n-sight (noun)</a:t>
            </a:r>
            <a:endParaRPr lang="en-US" sz="4400" dirty="0">
              <a:solidFill>
                <a:schemeClr val="bg1"/>
              </a:solidFill>
            </a:endParaRPr>
          </a:p>
          <a:p>
            <a:r>
              <a:rPr lang="en-US" sz="2000" dirty="0" smtClean="0">
                <a:solidFill>
                  <a:srgbClr val="FF99FF"/>
                </a:solidFill>
              </a:rPr>
              <a:t>“A deep understanding of a person or </a:t>
            </a:r>
            <a:r>
              <a:rPr lang="en-US" sz="2000" u="sng" dirty="0" smtClean="0">
                <a:solidFill>
                  <a:srgbClr val="FF99FF"/>
                </a:solidFill>
              </a:rPr>
              <a:t>thing</a:t>
            </a:r>
            <a:r>
              <a:rPr lang="en-US" sz="2000" dirty="0" smtClean="0">
                <a:solidFill>
                  <a:srgbClr val="FF99FF"/>
                </a:solidFill>
              </a:rPr>
              <a:t>.”</a:t>
            </a:r>
          </a:p>
          <a:p>
            <a:r>
              <a:rPr lang="en-US" sz="2000" dirty="0" smtClean="0">
                <a:solidFill>
                  <a:srgbClr val="FF99FF"/>
                </a:solidFill>
              </a:rPr>
              <a:t>-Oxford</a:t>
            </a:r>
          </a:p>
          <a:p>
            <a:endParaRPr lang="en-US" sz="2000" dirty="0">
              <a:solidFill>
                <a:schemeClr val="bg1"/>
              </a:solidFill>
            </a:endParaRPr>
          </a:p>
          <a:p>
            <a:r>
              <a:rPr lang="en-US" sz="2000" dirty="0" smtClean="0">
                <a:solidFill>
                  <a:schemeClr val="bg1"/>
                </a:solidFill>
              </a:rPr>
              <a:t>“New understanding by a mentally ill person of the </a:t>
            </a:r>
            <a:r>
              <a:rPr lang="en-US" sz="2000" dirty="0" smtClean="0">
                <a:solidFill>
                  <a:srgbClr val="FFFF00"/>
                </a:solidFill>
              </a:rPr>
              <a:t>[biological/situational] </a:t>
            </a:r>
            <a:r>
              <a:rPr lang="en-US" sz="2000" dirty="0" smtClean="0">
                <a:solidFill>
                  <a:schemeClr val="bg1"/>
                </a:solidFill>
              </a:rPr>
              <a:t>causes of their disorder”</a:t>
            </a:r>
          </a:p>
          <a:p>
            <a:pPr marL="342900" indent="-342900">
              <a:buFontTx/>
              <a:buChar char="-"/>
            </a:pPr>
            <a:r>
              <a:rPr lang="en-US" sz="2000" dirty="0" smtClean="0">
                <a:solidFill>
                  <a:schemeClr val="bg1"/>
                </a:solidFill>
              </a:rPr>
              <a:t>Oxford Dictionary</a:t>
            </a:r>
          </a:p>
          <a:p>
            <a:endParaRPr lang="en-US" sz="2000" dirty="0" smtClean="0">
              <a:solidFill>
                <a:schemeClr val="bg1"/>
              </a:solidFill>
            </a:endParaRPr>
          </a:p>
          <a:p>
            <a:r>
              <a:rPr lang="en-US" sz="2000" dirty="0" smtClean="0">
                <a:solidFill>
                  <a:schemeClr val="bg1"/>
                </a:solidFill>
              </a:rPr>
              <a:t>“Awareness of understanding of one’s mental or emotional state or condition”</a:t>
            </a:r>
          </a:p>
          <a:p>
            <a:r>
              <a:rPr lang="en-US" sz="2000" dirty="0" smtClean="0">
                <a:solidFill>
                  <a:schemeClr val="bg1"/>
                </a:solidFill>
              </a:rPr>
              <a:t>- Merriam Webster</a:t>
            </a:r>
            <a:endParaRPr lang="en-US" sz="2000" dirty="0">
              <a:solidFill>
                <a:schemeClr val="bg1"/>
              </a:solidFill>
            </a:endParaRPr>
          </a:p>
        </p:txBody>
      </p:sp>
      <p:sp>
        <p:nvSpPr>
          <p:cNvPr id="4" name="TextBox 3"/>
          <p:cNvSpPr txBox="1"/>
          <p:nvPr/>
        </p:nvSpPr>
        <p:spPr>
          <a:xfrm>
            <a:off x="8765177" y="6061165"/>
            <a:ext cx="3102452" cy="646331"/>
          </a:xfrm>
          <a:prstGeom prst="rect">
            <a:avLst/>
          </a:prstGeom>
          <a:noFill/>
        </p:spPr>
        <p:txBody>
          <a:bodyPr wrap="none" rtlCol="0">
            <a:spAutoFit/>
          </a:bodyPr>
          <a:lstStyle/>
          <a:p>
            <a:r>
              <a:rPr lang="en-US" dirty="0" smtClean="0">
                <a:solidFill>
                  <a:schemeClr val="bg1"/>
                </a:solidFill>
              </a:rPr>
              <a:t>L. Sikstrom, April 14, 2023</a:t>
            </a:r>
          </a:p>
          <a:p>
            <a:r>
              <a:rPr lang="en-US" dirty="0" smtClean="0">
                <a:solidFill>
                  <a:schemeClr val="bg1"/>
                </a:solidFill>
              </a:rPr>
              <a:t>Data Integration Team Meeting</a:t>
            </a:r>
            <a:endParaRPr lang="en-US" dirty="0">
              <a:solidFill>
                <a:schemeClr val="bg1"/>
              </a:solidFill>
            </a:endParaRPr>
          </a:p>
        </p:txBody>
      </p:sp>
    </p:spTree>
    <p:extLst>
      <p:ext uri="{BB962C8B-B14F-4D97-AF65-F5344CB8AC3E}">
        <p14:creationId xmlns:p14="http://schemas.microsoft.com/office/powerpoint/2010/main" val="2155825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bg1"/>
                </a:solidFill>
                <a:latin typeface="Verdana" panose="020B0604030504040204" pitchFamily="34" charset="0"/>
                <a:ea typeface="Verdana" panose="020B0604030504040204" pitchFamily="34" charset="0"/>
              </a:rPr>
              <a:t>PENETRATION </a:t>
            </a:r>
            <a:r>
              <a:rPr lang="en-US" b="1" dirty="0" smtClean="0">
                <a:solidFill>
                  <a:schemeClr val="bg1"/>
                </a:solidFill>
              </a:rPr>
              <a:t/>
            </a:r>
            <a:br>
              <a:rPr lang="en-US" b="1" dirty="0" smtClean="0">
                <a:solidFill>
                  <a:schemeClr val="bg1"/>
                </a:solidFill>
              </a:rPr>
            </a:br>
            <a:r>
              <a:rPr lang="en-US" sz="3600" dirty="0" smtClean="0">
                <a:solidFill>
                  <a:schemeClr val="bg1"/>
                </a:solidFill>
              </a:rPr>
              <a:t>(</a:t>
            </a:r>
            <a:r>
              <a:rPr lang="en-US" sz="3600" dirty="0" smtClean="0">
                <a:solidFill>
                  <a:schemeClr val="bg1"/>
                </a:solidFill>
              </a:rPr>
              <a:t>discernment, perception, acumen)</a:t>
            </a:r>
            <a:endParaRPr lang="en-US" sz="3600" dirty="0">
              <a:solidFill>
                <a:schemeClr val="bg1"/>
              </a:solidFill>
            </a:endParaRPr>
          </a:p>
        </p:txBody>
      </p:sp>
      <p:sp>
        <p:nvSpPr>
          <p:cNvPr id="3" name="Content Placeholder 2"/>
          <p:cNvSpPr>
            <a:spLocks noGrp="1"/>
          </p:cNvSpPr>
          <p:nvPr>
            <p:ph idx="1"/>
          </p:nvPr>
        </p:nvSpPr>
        <p:spPr>
          <a:xfrm>
            <a:off x="838201" y="1825625"/>
            <a:ext cx="4760742" cy="4351338"/>
          </a:xfrm>
        </p:spPr>
        <p:txBody>
          <a:bodyPr>
            <a:normAutofit/>
          </a:bodyPr>
          <a:lstStyle/>
          <a:p>
            <a:r>
              <a:rPr lang="en-US" dirty="0" smtClean="0">
                <a:solidFill>
                  <a:schemeClr val="bg1"/>
                </a:solidFill>
              </a:rPr>
              <a:t> The power or act of seeing into a situation;</a:t>
            </a:r>
          </a:p>
          <a:p>
            <a:r>
              <a:rPr lang="en-US" dirty="0" smtClean="0">
                <a:solidFill>
                  <a:schemeClr val="bg1"/>
                </a:solidFill>
              </a:rPr>
              <a:t>A power to see what is not evident to the “average mind”;</a:t>
            </a:r>
          </a:p>
          <a:p>
            <a:endParaRPr lang="en-US" dirty="0">
              <a:solidFill>
                <a:schemeClr val="bg1"/>
              </a:solidFill>
            </a:endParaRPr>
          </a:p>
          <a:p>
            <a:pPr marL="0" indent="0">
              <a:buNone/>
            </a:pPr>
            <a:r>
              <a:rPr lang="en-US" dirty="0" smtClean="0">
                <a:solidFill>
                  <a:schemeClr val="bg1"/>
                </a:solidFill>
              </a:rPr>
              <a:t>- Merriam Webster</a:t>
            </a:r>
          </a:p>
          <a:p>
            <a:pPr marL="0" indent="0">
              <a:buNone/>
            </a:pPr>
            <a:endParaRPr lang="en-US" dirty="0" smtClean="0">
              <a:solidFill>
                <a:schemeClr val="bg1"/>
              </a:solidFill>
            </a:endParaRPr>
          </a:p>
          <a:p>
            <a:endParaRPr lang="en-US" dirty="0" smtClean="0">
              <a:solidFill>
                <a:schemeClr val="bg1"/>
              </a:solidFill>
            </a:endParaRPr>
          </a:p>
        </p:txBody>
      </p:sp>
      <p:pic>
        <p:nvPicPr>
          <p:cNvPr id="2050" name="Picture 2" descr="Premium Vector | Thoughtful person thinking woman idea insight finding a  solution choice of options 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6372" y="2058352"/>
            <a:ext cx="4603341" cy="3456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57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100" y="162436"/>
            <a:ext cx="10515600" cy="1325563"/>
          </a:xfrm>
        </p:spPr>
        <p:txBody>
          <a:bodyPr/>
          <a:lstStyle/>
          <a:p>
            <a:r>
              <a:rPr lang="en-US" b="1" dirty="0" smtClean="0">
                <a:solidFill>
                  <a:schemeClr val="bg1"/>
                </a:solidFill>
                <a:latin typeface="Verdana" panose="020B0604030504040204" pitchFamily="34" charset="0"/>
                <a:ea typeface="Verdana" panose="020B0604030504040204" pitchFamily="34" charset="0"/>
              </a:rPr>
              <a:t>Penetrations/Limitations</a:t>
            </a:r>
            <a:endParaRPr lang="en-US" b="1" dirty="0">
              <a:solidFill>
                <a:schemeClr val="bg1"/>
              </a:solidFill>
              <a:latin typeface="Verdana" panose="020B0604030504040204" pitchFamily="34" charset="0"/>
              <a:ea typeface="Verdana" panose="020B0604030504040204" pitchFamily="34" charset="0"/>
            </a:endParaRPr>
          </a:p>
        </p:txBody>
      </p:sp>
      <p:sp>
        <p:nvSpPr>
          <p:cNvPr id="3" name="Content Placeholder 2"/>
          <p:cNvSpPr>
            <a:spLocks noGrp="1"/>
          </p:cNvSpPr>
          <p:nvPr>
            <p:ph idx="1"/>
          </p:nvPr>
        </p:nvSpPr>
        <p:spPr>
          <a:xfrm>
            <a:off x="402099" y="1487999"/>
            <a:ext cx="7696871" cy="5134869"/>
          </a:xfrm>
        </p:spPr>
        <p:txBody>
          <a:bodyPr>
            <a:normAutofit fontScale="92500" lnSpcReduction="20000"/>
          </a:bodyPr>
          <a:lstStyle/>
          <a:p>
            <a:r>
              <a:rPr lang="en-US" dirty="0" smtClean="0">
                <a:solidFill>
                  <a:schemeClr val="bg1"/>
                </a:solidFill>
              </a:rPr>
              <a:t>Because Bourdieu’s habitus left little room for agency;</a:t>
            </a:r>
            <a:r>
              <a:rPr lang="en-US" dirty="0">
                <a:solidFill>
                  <a:schemeClr val="bg1"/>
                </a:solidFill>
              </a:rPr>
              <a:t> </a:t>
            </a:r>
            <a:endParaRPr lang="en-US" dirty="0" smtClean="0">
              <a:solidFill>
                <a:schemeClr val="bg1"/>
              </a:solidFill>
            </a:endParaRPr>
          </a:p>
          <a:p>
            <a:r>
              <a:rPr lang="en-US" dirty="0" smtClean="0">
                <a:solidFill>
                  <a:schemeClr val="bg1"/>
                </a:solidFill>
              </a:rPr>
              <a:t>It </a:t>
            </a:r>
            <a:r>
              <a:rPr lang="en-US" dirty="0">
                <a:solidFill>
                  <a:schemeClr val="bg1"/>
                </a:solidFill>
              </a:rPr>
              <a:t>is through </a:t>
            </a:r>
            <a:r>
              <a:rPr lang="en-US" dirty="0">
                <a:solidFill>
                  <a:srgbClr val="FFFF00"/>
                </a:solidFill>
              </a:rPr>
              <a:t>penetrations</a:t>
            </a:r>
            <a:r>
              <a:rPr lang="en-US" dirty="0">
                <a:solidFill>
                  <a:schemeClr val="bg1"/>
                </a:solidFill>
              </a:rPr>
              <a:t> that working-class youth </a:t>
            </a:r>
            <a:r>
              <a:rPr lang="en-US" dirty="0" smtClean="0">
                <a:solidFill>
                  <a:schemeClr val="bg1"/>
                </a:solidFill>
              </a:rPr>
              <a:t>recognize capitalism’s false promise of advancement via education. </a:t>
            </a:r>
          </a:p>
          <a:p>
            <a:r>
              <a:rPr lang="en-US" dirty="0" smtClean="0">
                <a:solidFill>
                  <a:schemeClr val="bg1"/>
                </a:solidFill>
              </a:rPr>
              <a:t>But penetrations are </a:t>
            </a:r>
            <a:r>
              <a:rPr lang="en-US" i="1" dirty="0" smtClean="0">
                <a:solidFill>
                  <a:schemeClr val="bg1"/>
                </a:solidFill>
              </a:rPr>
              <a:t>partial and disorganized </a:t>
            </a:r>
            <a:r>
              <a:rPr lang="en-US" dirty="0" smtClean="0">
                <a:solidFill>
                  <a:schemeClr val="bg1"/>
                </a:solidFill>
              </a:rPr>
              <a:t>(rarely result in social change or upheaval at scale). </a:t>
            </a:r>
          </a:p>
          <a:p>
            <a:r>
              <a:rPr lang="en-US" dirty="0" smtClean="0">
                <a:solidFill>
                  <a:schemeClr val="bg1"/>
                </a:solidFill>
              </a:rPr>
              <a:t>Willis </a:t>
            </a:r>
            <a:r>
              <a:rPr lang="en-US" dirty="0">
                <a:solidFill>
                  <a:schemeClr val="bg1"/>
                </a:solidFill>
              </a:rPr>
              <a:t>describes this partiality as </a:t>
            </a:r>
            <a:r>
              <a:rPr lang="en-US" dirty="0">
                <a:solidFill>
                  <a:srgbClr val="FFFF00"/>
                </a:solidFill>
              </a:rPr>
              <a:t>limitations.</a:t>
            </a:r>
            <a:r>
              <a:rPr lang="en-US" dirty="0">
                <a:solidFill>
                  <a:schemeClr val="bg1"/>
                </a:solidFill>
              </a:rPr>
              <a:t> </a:t>
            </a:r>
            <a:r>
              <a:rPr lang="en-US" dirty="0" smtClean="0">
                <a:solidFill>
                  <a:schemeClr val="bg1"/>
                </a:solidFill>
              </a:rPr>
              <a:t>The limitations in this case are a form of </a:t>
            </a:r>
            <a:r>
              <a:rPr lang="en-US" b="1" dirty="0" smtClean="0">
                <a:solidFill>
                  <a:srgbClr val="7030A0"/>
                </a:solidFill>
              </a:rPr>
              <a:t>racialized </a:t>
            </a:r>
            <a:r>
              <a:rPr lang="en-US" b="1" dirty="0" smtClean="0">
                <a:solidFill>
                  <a:srgbClr val="7030A0"/>
                </a:solidFill>
              </a:rPr>
              <a:t>masculinity. (e.g., racist misogyny). </a:t>
            </a:r>
            <a:r>
              <a:rPr lang="en-US" dirty="0" smtClean="0">
                <a:solidFill>
                  <a:schemeClr val="bg1"/>
                </a:solidFill>
              </a:rPr>
              <a:t>Racialized masculinity gives </a:t>
            </a:r>
            <a:r>
              <a:rPr lang="en-US" dirty="0" smtClean="0">
                <a:solidFill>
                  <a:schemeClr val="bg1"/>
                </a:solidFill>
              </a:rPr>
              <a:t>these youth </a:t>
            </a:r>
            <a:r>
              <a:rPr lang="en-US" i="1" dirty="0" smtClean="0">
                <a:solidFill>
                  <a:srgbClr val="FFFF00"/>
                </a:solidFill>
              </a:rPr>
              <a:t>a sense of empowerment, identity and agency</a:t>
            </a:r>
            <a:r>
              <a:rPr lang="en-US" dirty="0" smtClean="0">
                <a:solidFill>
                  <a:schemeClr val="bg1"/>
                </a:solidFill>
              </a:rPr>
              <a:t>.</a:t>
            </a:r>
          </a:p>
          <a:p>
            <a:pPr lvl="1"/>
            <a:r>
              <a:rPr lang="en-US" dirty="0" err="1" smtClean="0">
                <a:solidFill>
                  <a:schemeClr val="bg1"/>
                </a:solidFill>
              </a:rPr>
              <a:t>eg</a:t>
            </a:r>
            <a:r>
              <a:rPr lang="en-US" dirty="0" smtClean="0">
                <a:solidFill>
                  <a:schemeClr val="bg1"/>
                </a:solidFill>
              </a:rPr>
              <a:t>., “I chose this [factory] job; I’m not some f** who sits at a desk all day”</a:t>
            </a:r>
          </a:p>
          <a:p>
            <a:pPr lvl="1"/>
            <a:r>
              <a:rPr lang="en-US" dirty="0" err="1" smtClean="0">
                <a:solidFill>
                  <a:schemeClr val="bg1"/>
                </a:solidFill>
              </a:rPr>
              <a:t>Eg</a:t>
            </a:r>
            <a:r>
              <a:rPr lang="en-US" dirty="0" smtClean="0">
                <a:solidFill>
                  <a:schemeClr val="bg1"/>
                </a:solidFill>
              </a:rPr>
              <a:t>., the feminization of office or white collar work;</a:t>
            </a:r>
            <a:endParaRPr lang="en-US" dirty="0">
              <a:solidFill>
                <a:schemeClr val="bg1"/>
              </a:solidFill>
            </a:endParaRPr>
          </a:p>
        </p:txBody>
      </p:sp>
      <p:pic>
        <p:nvPicPr>
          <p:cNvPr id="1026" name="Picture 2" descr="Learning to Labour: How Working Class Kids Get Working Class Jobs: Willis,  Paul: 9781857421705: Books - Amazon.c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27038" y="1487999"/>
            <a:ext cx="3009752" cy="4651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09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Verdana" panose="020B0604030504040204" pitchFamily="34" charset="0"/>
                <a:ea typeface="Verdana" panose="020B0604030504040204" pitchFamily="34" charset="0"/>
              </a:rPr>
              <a:t>Penetrations (my take)</a:t>
            </a:r>
            <a:endParaRPr lang="en-US" b="1" dirty="0">
              <a:solidFill>
                <a:schemeClr val="bg1"/>
              </a:solidFill>
              <a:latin typeface="Verdana" panose="020B0604030504040204" pitchFamily="34" charset="0"/>
              <a:ea typeface="Verdana" panose="020B0604030504040204" pitchFamily="34" charset="0"/>
            </a:endParaRPr>
          </a:p>
        </p:txBody>
      </p:sp>
      <p:sp>
        <p:nvSpPr>
          <p:cNvPr id="3" name="Content Placeholder 2"/>
          <p:cNvSpPr>
            <a:spLocks noGrp="1"/>
          </p:cNvSpPr>
          <p:nvPr>
            <p:ph idx="1"/>
          </p:nvPr>
        </p:nvSpPr>
        <p:spPr>
          <a:xfrm>
            <a:off x="838200" y="1533378"/>
            <a:ext cx="10303412" cy="4826464"/>
          </a:xfrm>
        </p:spPr>
        <p:txBody>
          <a:bodyPr>
            <a:normAutofit fontScale="92500" lnSpcReduction="10000"/>
          </a:bodyPr>
          <a:lstStyle/>
          <a:p>
            <a:pPr marL="0" indent="0">
              <a:buNone/>
            </a:pPr>
            <a:r>
              <a:rPr lang="en-US" dirty="0" smtClean="0">
                <a:solidFill>
                  <a:schemeClr val="bg1"/>
                </a:solidFill>
              </a:rPr>
              <a:t> </a:t>
            </a:r>
            <a:r>
              <a:rPr lang="en-US" dirty="0" smtClean="0">
                <a:solidFill>
                  <a:schemeClr val="bg1"/>
                </a:solidFill>
              </a:rPr>
              <a:t>A deep understanding of a person or thing (e.g., ‘the system’)</a:t>
            </a:r>
          </a:p>
          <a:p>
            <a:endParaRPr lang="en-US" dirty="0" smtClean="0">
              <a:solidFill>
                <a:schemeClr val="bg1"/>
              </a:solidFill>
            </a:endParaRPr>
          </a:p>
          <a:p>
            <a:r>
              <a:rPr lang="en-US" dirty="0" smtClean="0">
                <a:solidFill>
                  <a:schemeClr val="bg1"/>
                </a:solidFill>
              </a:rPr>
              <a:t>Not </a:t>
            </a:r>
            <a:r>
              <a:rPr lang="en-US" dirty="0" smtClean="0">
                <a:solidFill>
                  <a:schemeClr val="bg1"/>
                </a:solidFill>
              </a:rPr>
              <a:t>necessarily an “insight” I agree with (e.g., believe to be ‘</a:t>
            </a:r>
            <a:r>
              <a:rPr lang="en-US" dirty="0" smtClean="0">
                <a:solidFill>
                  <a:schemeClr val="bg1"/>
                </a:solidFill>
              </a:rPr>
              <a:t>true,’ or </a:t>
            </a:r>
            <a:r>
              <a:rPr lang="en-US" dirty="0" smtClean="0">
                <a:solidFill>
                  <a:schemeClr val="bg1"/>
                </a:solidFill>
              </a:rPr>
              <a:t>at least fully </a:t>
            </a:r>
            <a:r>
              <a:rPr lang="en-US" dirty="0" smtClean="0">
                <a:solidFill>
                  <a:schemeClr val="bg1"/>
                </a:solidFill>
              </a:rPr>
              <a:t>true in the objectivist sense);</a:t>
            </a:r>
            <a:endParaRPr lang="en-US" dirty="0" smtClean="0">
              <a:solidFill>
                <a:schemeClr val="bg1"/>
              </a:solidFill>
            </a:endParaRPr>
          </a:p>
          <a:p>
            <a:endParaRPr lang="en-US" dirty="0">
              <a:solidFill>
                <a:schemeClr val="bg1"/>
              </a:solidFill>
            </a:endParaRPr>
          </a:p>
          <a:p>
            <a:r>
              <a:rPr lang="en-US" dirty="0" smtClean="0">
                <a:solidFill>
                  <a:schemeClr val="bg1"/>
                </a:solidFill>
              </a:rPr>
              <a:t>Moments where our interlocutors* do the interpretive work for us;</a:t>
            </a:r>
          </a:p>
          <a:p>
            <a:pPr lvl="1"/>
            <a:r>
              <a:rPr lang="en-US" dirty="0" smtClean="0">
                <a:solidFill>
                  <a:schemeClr val="bg1"/>
                </a:solidFill>
              </a:rPr>
              <a:t>In our study, clinicians are also research participants;</a:t>
            </a:r>
          </a:p>
          <a:p>
            <a:pPr lvl="2"/>
            <a:r>
              <a:rPr lang="en-US" dirty="0" smtClean="0">
                <a:solidFill>
                  <a:schemeClr val="bg1"/>
                </a:solidFill>
              </a:rPr>
              <a:t>They do interpretative work for us all the time – but we may find it much harder to disagree with them (e.g., authoritative knowledge);</a:t>
            </a:r>
          </a:p>
          <a:p>
            <a:pPr lvl="2"/>
            <a:endParaRPr lang="en-US" dirty="0">
              <a:solidFill>
                <a:schemeClr val="bg1"/>
              </a:solidFill>
            </a:endParaRPr>
          </a:p>
          <a:p>
            <a:pPr marL="914400" lvl="2" indent="0">
              <a:buNone/>
            </a:pPr>
            <a:r>
              <a:rPr lang="en-US" dirty="0" smtClean="0">
                <a:solidFill>
                  <a:schemeClr val="bg1"/>
                </a:solidFill>
              </a:rPr>
              <a:t>*Interlocutor: someone we engage in conversation with.</a:t>
            </a:r>
          </a:p>
          <a:p>
            <a:pPr marL="914400" lvl="2" indent="0">
              <a:buNone/>
            </a:pPr>
            <a:r>
              <a:rPr lang="en-US" dirty="0" smtClean="0">
                <a:solidFill>
                  <a:schemeClr val="bg1"/>
                </a:solidFill>
              </a:rPr>
              <a:t>	Clinicians (informal)</a:t>
            </a:r>
          </a:p>
          <a:p>
            <a:pPr marL="914400" lvl="2" indent="0">
              <a:buNone/>
            </a:pPr>
            <a:r>
              <a:rPr lang="en-US" dirty="0" smtClean="0">
                <a:solidFill>
                  <a:schemeClr val="bg1"/>
                </a:solidFill>
              </a:rPr>
              <a:t>	Patients (formalized) </a:t>
            </a:r>
            <a:endParaRPr lang="en-US" dirty="0">
              <a:solidFill>
                <a:schemeClr val="bg1"/>
              </a:solidFill>
            </a:endParaRPr>
          </a:p>
        </p:txBody>
      </p:sp>
    </p:spTree>
    <p:extLst>
      <p:ext uri="{BB962C8B-B14F-4D97-AF65-F5344CB8AC3E}">
        <p14:creationId xmlns:p14="http://schemas.microsoft.com/office/powerpoint/2010/main" val="198472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Psychology of oppression = increased access to ‘truth’?</a:t>
            </a:r>
            <a:endParaRPr lang="en-US" b="1" dirty="0">
              <a:solidFill>
                <a:schemeClr val="bg1"/>
              </a:solidFill>
            </a:endParaRPr>
          </a:p>
        </p:txBody>
      </p:sp>
      <p:sp>
        <p:nvSpPr>
          <p:cNvPr id="4" name="Content Placeholder 3"/>
          <p:cNvSpPr>
            <a:spLocks noGrp="1"/>
          </p:cNvSpPr>
          <p:nvPr>
            <p:ph sz="half" idx="1"/>
          </p:nvPr>
        </p:nvSpPr>
        <p:spPr>
          <a:xfrm>
            <a:off x="436098" y="1825625"/>
            <a:ext cx="4639938" cy="4351338"/>
          </a:xfrm>
        </p:spPr>
        <p:txBody>
          <a:bodyPr>
            <a:normAutofit/>
          </a:bodyPr>
          <a:lstStyle/>
          <a:p>
            <a:pPr marL="0" indent="0">
              <a:buNone/>
            </a:pPr>
            <a:r>
              <a:rPr lang="en-US" dirty="0" smtClean="0">
                <a:solidFill>
                  <a:schemeClr val="bg1"/>
                </a:solidFill>
                <a:hlinkClick r:id="rId2"/>
              </a:rPr>
              <a:t>https://www.instagram.com/reel/Co2QLvBr7L5/?igshid=YmMyMTA2M2Y%3D</a:t>
            </a:r>
            <a:endParaRPr lang="en-US" dirty="0" smtClean="0">
              <a:solidFill>
                <a:schemeClr val="bg1"/>
              </a:solidFill>
            </a:endParaRPr>
          </a:p>
          <a:p>
            <a:endParaRPr lang="en-US" dirty="0">
              <a:solidFill>
                <a:schemeClr val="bg1"/>
              </a:solidFill>
            </a:endParaRPr>
          </a:p>
          <a:p>
            <a:pPr marL="0" indent="0">
              <a:buNone/>
            </a:pPr>
            <a:endParaRPr lang="en-US" dirty="0">
              <a:solidFill>
                <a:schemeClr val="bg1"/>
              </a:solidFill>
            </a:endParaRPr>
          </a:p>
        </p:txBody>
      </p:sp>
      <p:sp>
        <p:nvSpPr>
          <p:cNvPr id="5" name="Content Placeholder 4"/>
          <p:cNvSpPr>
            <a:spLocks noGrp="1"/>
          </p:cNvSpPr>
          <p:nvPr>
            <p:ph sz="half" idx="2"/>
          </p:nvPr>
        </p:nvSpPr>
        <p:spPr>
          <a:xfrm>
            <a:off x="5329444" y="1336431"/>
            <a:ext cx="6400382" cy="4840532"/>
          </a:xfrm>
        </p:spPr>
        <p:txBody>
          <a:bodyPr>
            <a:noAutofit/>
          </a:bodyPr>
          <a:lstStyle/>
          <a:p>
            <a:pPr marL="0" indent="0">
              <a:lnSpc>
                <a:spcPct val="120000"/>
              </a:lnSpc>
              <a:spcBef>
                <a:spcPts val="0"/>
              </a:spcBef>
              <a:buNone/>
            </a:pPr>
            <a:r>
              <a:rPr lang="en-US" sz="2000" dirty="0" smtClean="0">
                <a:solidFill>
                  <a:schemeClr val="bg1"/>
                </a:solidFill>
              </a:rPr>
              <a:t>“Equality </a:t>
            </a:r>
            <a:r>
              <a:rPr lang="en-US" sz="2000" dirty="0">
                <a:solidFill>
                  <a:schemeClr val="bg1"/>
                </a:solidFill>
              </a:rPr>
              <a:t>keeps us honest</a:t>
            </a:r>
            <a:r>
              <a:rPr lang="en-US" sz="2000" dirty="0">
                <a:solidFill>
                  <a:srgbClr val="FF99FF"/>
                </a:solidFill>
              </a:rPr>
              <a:t>. Our peers tell us who we are </a:t>
            </a:r>
            <a:r>
              <a:rPr lang="en-US" sz="2000" dirty="0">
                <a:solidFill>
                  <a:schemeClr val="bg1"/>
                </a:solidFill>
              </a:rPr>
              <a:t>and how we are </a:t>
            </a:r>
            <a:r>
              <a:rPr lang="en-US" sz="2000" dirty="0" smtClean="0">
                <a:solidFill>
                  <a:schemeClr val="bg1"/>
                </a:solidFill>
              </a:rPr>
              <a:t>doing…. </a:t>
            </a:r>
            <a:r>
              <a:rPr lang="en-US" sz="2000" dirty="0">
                <a:solidFill>
                  <a:schemeClr val="bg1"/>
                </a:solidFill>
              </a:rPr>
              <a:t>Inequality creates liars and delusion. The powerless need to dissemble—that’s how slaves, servants, and women got the reputation of being </a:t>
            </a:r>
            <a:r>
              <a:rPr lang="en-US" sz="2000" dirty="0" smtClean="0">
                <a:solidFill>
                  <a:schemeClr val="bg1"/>
                </a:solidFill>
              </a:rPr>
              <a:t>liars… This </a:t>
            </a:r>
            <a:r>
              <a:rPr lang="en-US" sz="2000" dirty="0">
                <a:solidFill>
                  <a:schemeClr val="bg1"/>
                </a:solidFill>
              </a:rPr>
              <a:t>is why I always pair privilege with obliviousness; obliviousness is privilege’s form of deprivation. </a:t>
            </a:r>
            <a:r>
              <a:rPr lang="en-US" sz="2000" dirty="0">
                <a:solidFill>
                  <a:srgbClr val="FF99FF"/>
                </a:solidFill>
              </a:rPr>
              <a:t>When you don’t hear others, you don’t imagine them, they become unreal, and you are left in the wasteland of a world with only yourself in it, and that surely makes you starving, </a:t>
            </a:r>
            <a:r>
              <a:rPr lang="en-US" sz="2000" dirty="0">
                <a:solidFill>
                  <a:schemeClr val="bg1"/>
                </a:solidFill>
              </a:rPr>
              <a:t>though you know not for what, if you have ceased to imagine others exist in any true deep way that matters. This is about a need for which we hardly have language or at least not a familiar conversation</a:t>
            </a:r>
            <a:r>
              <a:rPr lang="en-US" sz="2000" dirty="0" smtClean="0">
                <a:solidFill>
                  <a:schemeClr val="bg1"/>
                </a:solidFill>
              </a:rPr>
              <a:t>.”</a:t>
            </a:r>
          </a:p>
          <a:p>
            <a:pPr marL="0" indent="0">
              <a:lnSpc>
                <a:spcPct val="120000"/>
              </a:lnSpc>
              <a:spcBef>
                <a:spcPts val="0"/>
              </a:spcBef>
              <a:buNone/>
            </a:pPr>
            <a:r>
              <a:rPr lang="en-US" sz="2000" dirty="0" smtClean="0">
                <a:solidFill>
                  <a:schemeClr val="bg1"/>
                </a:solidFill>
                <a:hlinkClick r:id="rId3"/>
              </a:rPr>
              <a:t>Solnit on the Ignorance of Privilege</a:t>
            </a:r>
            <a:endParaRPr lang="en-US" sz="2000" dirty="0">
              <a:solidFill>
                <a:schemeClr val="bg1"/>
              </a:solidFill>
            </a:endParaRPr>
          </a:p>
        </p:txBody>
      </p:sp>
      <p:pic>
        <p:nvPicPr>
          <p:cNvPr id="6" name="Picture 5"/>
          <p:cNvPicPr>
            <a:picLocks noChangeAspect="1"/>
          </p:cNvPicPr>
          <p:nvPr/>
        </p:nvPicPr>
        <p:blipFill>
          <a:blip r:embed="rId4"/>
          <a:stretch>
            <a:fillRect/>
          </a:stretch>
        </p:blipFill>
        <p:spPr>
          <a:xfrm>
            <a:off x="1018283" y="2259570"/>
            <a:ext cx="2438589" cy="1674255"/>
          </a:xfrm>
          <a:prstGeom prst="rect">
            <a:avLst/>
          </a:prstGeom>
        </p:spPr>
      </p:pic>
      <p:pic>
        <p:nvPicPr>
          <p:cNvPr id="7" name="Picture 6"/>
          <p:cNvPicPr>
            <a:picLocks noChangeAspect="1"/>
          </p:cNvPicPr>
          <p:nvPr/>
        </p:nvPicPr>
        <p:blipFill>
          <a:blip r:embed="rId5"/>
          <a:stretch>
            <a:fillRect/>
          </a:stretch>
        </p:blipFill>
        <p:spPr>
          <a:xfrm>
            <a:off x="838200" y="4001294"/>
            <a:ext cx="3230691" cy="2757906"/>
          </a:xfrm>
          <a:prstGeom prst="rect">
            <a:avLst/>
          </a:prstGeom>
        </p:spPr>
      </p:pic>
    </p:spTree>
    <p:extLst>
      <p:ext uri="{BB962C8B-B14F-4D97-AF65-F5344CB8AC3E}">
        <p14:creationId xmlns:p14="http://schemas.microsoft.com/office/powerpoint/2010/main" val="231638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endParaRPr lang="en-US" dirty="0">
              <a:solidFill>
                <a:schemeClr val="bg1"/>
              </a:solidFill>
            </a:endParaRPr>
          </a:p>
        </p:txBody>
      </p:sp>
      <p:sp>
        <p:nvSpPr>
          <p:cNvPr id="3" name="Content Placeholder 2"/>
          <p:cNvSpPr>
            <a:spLocks noGrp="1"/>
          </p:cNvSpPr>
          <p:nvPr>
            <p:ph sz="half" idx="1"/>
          </p:nvPr>
        </p:nvSpPr>
        <p:spPr>
          <a:xfrm>
            <a:off x="3592034" y="4039316"/>
            <a:ext cx="5181600" cy="4351338"/>
          </a:xfrm>
        </p:spPr>
        <p:txBody>
          <a:bodyPr>
            <a:normAutofit fontScale="85000" lnSpcReduction="20000"/>
          </a:bodyPr>
          <a:lstStyle/>
          <a:p>
            <a:pPr marL="0" indent="0">
              <a:buNone/>
            </a:pPr>
            <a:endParaRPr lang="en-US" dirty="0" smtClean="0">
              <a:solidFill>
                <a:schemeClr val="bg1"/>
              </a:solidFill>
            </a:endParaRPr>
          </a:p>
          <a:p>
            <a:pPr marL="0" indent="0">
              <a:buNone/>
            </a:pPr>
            <a:endParaRPr lang="en-US" dirty="0">
              <a:solidFill>
                <a:schemeClr val="bg1"/>
              </a:solidFill>
            </a:endParaRPr>
          </a:p>
          <a:p>
            <a:pPr marL="0" indent="0">
              <a:buNone/>
            </a:pPr>
            <a:endParaRPr lang="en-US" dirty="0" smtClean="0">
              <a:solidFill>
                <a:schemeClr val="bg1"/>
              </a:solidFill>
            </a:endParaRPr>
          </a:p>
          <a:p>
            <a:pPr marL="0" indent="0" algn="ctr">
              <a:buNone/>
            </a:pPr>
            <a:r>
              <a:rPr lang="en-US" sz="6000" dirty="0" smtClean="0">
                <a:solidFill>
                  <a:schemeClr val="bg1"/>
                </a:solidFill>
              </a:rPr>
              <a:t>IDENTITY</a:t>
            </a:r>
            <a:endParaRPr lang="en-US" sz="6000" dirty="0">
              <a:solidFill>
                <a:schemeClr val="bg1"/>
              </a:solidFill>
            </a:endParaRPr>
          </a:p>
        </p:txBody>
      </p:sp>
      <p:sp>
        <p:nvSpPr>
          <p:cNvPr id="5" name="Content Placeholder 4"/>
          <p:cNvSpPr>
            <a:spLocks noGrp="1"/>
          </p:cNvSpPr>
          <p:nvPr>
            <p:ph sz="half" idx="2"/>
          </p:nvPr>
        </p:nvSpPr>
        <p:spPr>
          <a:xfrm>
            <a:off x="1011869" y="690161"/>
            <a:ext cx="10341931" cy="2601679"/>
          </a:xfrm>
        </p:spPr>
        <p:txBody>
          <a:bodyPr>
            <a:normAutofit fontScale="85000" lnSpcReduction="20000"/>
          </a:bodyPr>
          <a:lstStyle/>
          <a:p>
            <a:endParaRPr lang="en-US" dirty="0" smtClean="0"/>
          </a:p>
          <a:p>
            <a:endParaRPr lang="en-US" dirty="0"/>
          </a:p>
          <a:p>
            <a:endParaRPr lang="en-US" dirty="0" smtClean="0"/>
          </a:p>
          <a:p>
            <a:pPr marL="0" indent="0" algn="ctr">
              <a:buNone/>
            </a:pPr>
            <a:r>
              <a:rPr lang="en-US" sz="6000" dirty="0" smtClean="0">
                <a:solidFill>
                  <a:schemeClr val="bg1"/>
                </a:solidFill>
              </a:rPr>
              <a:t>KNOWLEDGE</a:t>
            </a:r>
          </a:p>
          <a:p>
            <a:pPr marL="0" indent="0" algn="ctr">
              <a:buNone/>
            </a:pPr>
            <a:r>
              <a:rPr lang="en-US" sz="6000" dirty="0" smtClean="0">
                <a:solidFill>
                  <a:schemeClr val="bg1"/>
                </a:solidFill>
              </a:rPr>
              <a:t>(</a:t>
            </a:r>
            <a:r>
              <a:rPr lang="en-US" sz="6000" dirty="0" smtClean="0">
                <a:solidFill>
                  <a:schemeClr val="bg1"/>
                </a:solidFill>
              </a:rPr>
              <a:t>Insight/Penetration)</a:t>
            </a:r>
            <a:endParaRPr lang="en-US" sz="6000" dirty="0" smtClean="0">
              <a:solidFill>
                <a:schemeClr val="bg1"/>
              </a:solidFill>
            </a:endParaRPr>
          </a:p>
        </p:txBody>
      </p:sp>
      <p:cxnSp>
        <p:nvCxnSpPr>
          <p:cNvPr id="6" name="Straight Arrow Connector 5"/>
          <p:cNvCxnSpPr/>
          <p:nvPr/>
        </p:nvCxnSpPr>
        <p:spPr>
          <a:xfrm>
            <a:off x="5917474" y="3616876"/>
            <a:ext cx="0" cy="1098815"/>
          </a:xfrm>
          <a:prstGeom prst="straightConnector1">
            <a:avLst/>
          </a:prstGeom>
          <a:ln w="571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677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5760" y="477666"/>
            <a:ext cx="11086514" cy="1325563"/>
          </a:xfrm>
        </p:spPr>
        <p:txBody>
          <a:bodyPr>
            <a:normAutofit/>
          </a:bodyPr>
          <a:lstStyle/>
          <a:p>
            <a:endParaRPr lang="en-US" dirty="0">
              <a:solidFill>
                <a:schemeClr val="bg1"/>
              </a:solidFill>
            </a:endParaRPr>
          </a:p>
        </p:txBody>
      </p:sp>
      <p:sp>
        <p:nvSpPr>
          <p:cNvPr id="3" name="Content Placeholder 2"/>
          <p:cNvSpPr>
            <a:spLocks noGrp="1"/>
          </p:cNvSpPr>
          <p:nvPr>
            <p:ph sz="half" idx="1"/>
          </p:nvPr>
        </p:nvSpPr>
        <p:spPr>
          <a:xfrm>
            <a:off x="635391" y="1140447"/>
            <a:ext cx="5365652" cy="4248444"/>
          </a:xfrm>
        </p:spPr>
        <p:txBody>
          <a:bodyPr>
            <a:normAutofit fontScale="25000" lnSpcReduction="20000"/>
          </a:bodyPr>
          <a:lstStyle/>
          <a:p>
            <a:pPr marL="0" indent="0">
              <a:buNone/>
            </a:pPr>
            <a:endParaRPr lang="en-US" dirty="0" smtClean="0">
              <a:solidFill>
                <a:schemeClr val="bg1"/>
              </a:solidFill>
            </a:endParaRPr>
          </a:p>
          <a:p>
            <a:pPr marL="0" indent="0">
              <a:buNone/>
            </a:pPr>
            <a:endParaRPr lang="en-US" dirty="0">
              <a:solidFill>
                <a:schemeClr val="bg1"/>
              </a:solidFill>
            </a:endParaRPr>
          </a:p>
          <a:p>
            <a:pPr marL="0" indent="0">
              <a:buNone/>
            </a:pPr>
            <a:endParaRPr lang="en-US" dirty="0" smtClean="0">
              <a:solidFill>
                <a:schemeClr val="bg1"/>
              </a:solidFill>
            </a:endParaRPr>
          </a:p>
          <a:p>
            <a:pPr marL="0" indent="0" algn="ctr">
              <a:buNone/>
            </a:pPr>
            <a:r>
              <a:rPr lang="en-US" sz="17600" b="1" dirty="0" smtClean="0">
                <a:solidFill>
                  <a:schemeClr val="bg1"/>
                </a:solidFill>
              </a:rPr>
              <a:t>IDENTITY</a:t>
            </a:r>
          </a:p>
          <a:p>
            <a:pPr marL="0" indent="0" algn="ctr">
              <a:buNone/>
            </a:pPr>
            <a:r>
              <a:rPr lang="en-US" sz="12800" dirty="0" smtClean="0">
                <a:solidFill>
                  <a:schemeClr val="bg1"/>
                </a:solidFill>
              </a:rPr>
              <a:t>“Who we are in relation to others”</a:t>
            </a:r>
          </a:p>
          <a:p>
            <a:pPr marL="0" indent="0" algn="ctr">
              <a:buNone/>
            </a:pPr>
            <a:endParaRPr lang="en-US" sz="12800" dirty="0">
              <a:solidFill>
                <a:srgbClr val="FF99FF"/>
              </a:solidFill>
            </a:endParaRPr>
          </a:p>
          <a:p>
            <a:pPr marL="0" indent="0" algn="ctr">
              <a:buNone/>
            </a:pPr>
            <a:r>
              <a:rPr lang="en-US" sz="6000" dirty="0" smtClean="0">
                <a:solidFill>
                  <a:srgbClr val="FF99FF"/>
                </a:solidFill>
              </a:rPr>
              <a:t>Gender</a:t>
            </a:r>
          </a:p>
          <a:p>
            <a:pPr marL="0" indent="0" algn="ctr">
              <a:buNone/>
            </a:pPr>
            <a:r>
              <a:rPr lang="en-US" sz="6000" dirty="0" smtClean="0">
                <a:solidFill>
                  <a:srgbClr val="FF99FF"/>
                </a:solidFill>
              </a:rPr>
              <a:t>Ethnicity</a:t>
            </a:r>
          </a:p>
          <a:p>
            <a:pPr marL="0" indent="0" algn="ctr">
              <a:buNone/>
            </a:pPr>
            <a:r>
              <a:rPr lang="en-US" sz="6000" dirty="0" smtClean="0">
                <a:solidFill>
                  <a:srgbClr val="FF99FF"/>
                </a:solidFill>
              </a:rPr>
              <a:t>Sexual identity</a:t>
            </a:r>
          </a:p>
          <a:p>
            <a:pPr marL="0" indent="0" algn="ctr">
              <a:buNone/>
            </a:pPr>
            <a:r>
              <a:rPr lang="en-US" sz="6000" dirty="0" smtClean="0">
                <a:solidFill>
                  <a:srgbClr val="FF99FF"/>
                </a:solidFill>
              </a:rPr>
              <a:t>Diagnosis (bio citizenship, </a:t>
            </a:r>
            <a:r>
              <a:rPr lang="en-US" sz="6000" dirty="0" err="1" smtClean="0">
                <a:solidFill>
                  <a:srgbClr val="FF99FF"/>
                </a:solidFill>
              </a:rPr>
              <a:t>Petryna</a:t>
            </a:r>
            <a:r>
              <a:rPr lang="en-US" sz="6000" dirty="0" smtClean="0">
                <a:solidFill>
                  <a:srgbClr val="FF99FF"/>
                </a:solidFill>
              </a:rPr>
              <a:t>)</a:t>
            </a:r>
          </a:p>
          <a:p>
            <a:pPr marL="0" indent="0" algn="ctr">
              <a:buNone/>
            </a:pPr>
            <a:r>
              <a:rPr lang="en-US" sz="6000" dirty="0" smtClean="0">
                <a:solidFill>
                  <a:srgbClr val="FF99FF"/>
                </a:solidFill>
              </a:rPr>
              <a:t>Profession</a:t>
            </a:r>
          </a:p>
          <a:p>
            <a:pPr marL="0" indent="0" algn="ctr">
              <a:buNone/>
            </a:pPr>
            <a:r>
              <a:rPr lang="en-US" sz="6000" dirty="0" smtClean="0">
                <a:solidFill>
                  <a:srgbClr val="FF99FF"/>
                </a:solidFill>
              </a:rPr>
              <a:t>Class</a:t>
            </a:r>
          </a:p>
          <a:p>
            <a:pPr marL="0" indent="0" algn="ctr">
              <a:buNone/>
            </a:pPr>
            <a:r>
              <a:rPr lang="en-US" sz="6000" dirty="0" smtClean="0">
                <a:solidFill>
                  <a:srgbClr val="FF99FF"/>
                </a:solidFill>
              </a:rPr>
              <a:t>Personality-type (e.g., </a:t>
            </a:r>
            <a:r>
              <a:rPr lang="en-US" sz="6000" dirty="0" err="1" smtClean="0">
                <a:solidFill>
                  <a:srgbClr val="FF99FF"/>
                </a:solidFill>
              </a:rPr>
              <a:t>extro</a:t>
            </a:r>
            <a:r>
              <a:rPr lang="en-US" sz="6000" dirty="0" smtClean="0">
                <a:solidFill>
                  <a:srgbClr val="FF99FF"/>
                </a:solidFill>
              </a:rPr>
              <a:t> vs introverted)</a:t>
            </a:r>
          </a:p>
          <a:p>
            <a:pPr marL="0" indent="0" algn="ctr">
              <a:buNone/>
            </a:pPr>
            <a:r>
              <a:rPr lang="en-US" sz="6000" dirty="0" smtClean="0">
                <a:solidFill>
                  <a:srgbClr val="FF99FF"/>
                </a:solidFill>
              </a:rPr>
              <a:t>Parent, spouse, child</a:t>
            </a:r>
          </a:p>
          <a:p>
            <a:pPr marL="0" indent="0" algn="ctr">
              <a:buNone/>
            </a:pPr>
            <a:r>
              <a:rPr lang="en-US" sz="6000" dirty="0" smtClean="0">
                <a:solidFill>
                  <a:srgbClr val="FF99FF"/>
                </a:solidFill>
              </a:rPr>
              <a:t>Astrological sign</a:t>
            </a:r>
            <a:endParaRPr lang="en-US" sz="6000" dirty="0">
              <a:solidFill>
                <a:srgbClr val="FF99FF"/>
              </a:solidFill>
            </a:endParaRPr>
          </a:p>
        </p:txBody>
      </p:sp>
      <p:sp>
        <p:nvSpPr>
          <p:cNvPr id="5" name="Content Placeholder 4"/>
          <p:cNvSpPr>
            <a:spLocks noGrp="1"/>
          </p:cNvSpPr>
          <p:nvPr>
            <p:ph sz="half" idx="2"/>
          </p:nvPr>
        </p:nvSpPr>
        <p:spPr>
          <a:xfrm>
            <a:off x="6135858" y="1097798"/>
            <a:ext cx="5181600" cy="4351338"/>
          </a:xfrm>
        </p:spPr>
        <p:txBody>
          <a:bodyPr>
            <a:normAutofit fontScale="25000" lnSpcReduction="20000"/>
          </a:bodyPr>
          <a:lstStyle/>
          <a:p>
            <a:endParaRPr lang="en-US" dirty="0" smtClean="0"/>
          </a:p>
          <a:p>
            <a:endParaRPr lang="en-US" dirty="0"/>
          </a:p>
          <a:p>
            <a:endParaRPr lang="en-US" dirty="0" smtClean="0"/>
          </a:p>
          <a:p>
            <a:pPr marL="0" indent="0" algn="ctr">
              <a:buNone/>
            </a:pPr>
            <a:r>
              <a:rPr lang="en-US" sz="16000" b="1" dirty="0" smtClean="0">
                <a:solidFill>
                  <a:schemeClr val="bg1"/>
                </a:solidFill>
              </a:rPr>
              <a:t>KNOWLEDGE</a:t>
            </a:r>
          </a:p>
          <a:p>
            <a:pPr marL="0" indent="0" algn="ctr">
              <a:buNone/>
            </a:pPr>
            <a:r>
              <a:rPr lang="en-US" sz="11200" dirty="0" smtClean="0">
                <a:solidFill>
                  <a:schemeClr val="bg1"/>
                </a:solidFill>
              </a:rPr>
              <a:t>“knower and knowledge generation can never be fully separated”</a:t>
            </a:r>
            <a:endParaRPr lang="en-US" sz="11200" dirty="0">
              <a:solidFill>
                <a:schemeClr val="bg1"/>
              </a:solidFill>
            </a:endParaRPr>
          </a:p>
          <a:p>
            <a:pPr marL="0" indent="0" algn="ctr">
              <a:buNone/>
            </a:pPr>
            <a:endParaRPr lang="en-US" sz="16000" b="1" dirty="0" smtClean="0">
              <a:solidFill>
                <a:schemeClr val="bg1"/>
              </a:solidFill>
            </a:endParaRPr>
          </a:p>
          <a:p>
            <a:pPr marL="0" indent="0" algn="ctr">
              <a:buNone/>
            </a:pPr>
            <a:endParaRPr lang="en-US" sz="11200" b="1" dirty="0" smtClean="0">
              <a:solidFill>
                <a:schemeClr val="bg1"/>
              </a:solidFill>
            </a:endParaRPr>
          </a:p>
        </p:txBody>
      </p:sp>
    </p:spTree>
    <p:extLst>
      <p:ext uri="{BB962C8B-B14F-4D97-AF65-F5344CB8AC3E}">
        <p14:creationId xmlns:p14="http://schemas.microsoft.com/office/powerpoint/2010/main" val="2258508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7350" y="2986087"/>
            <a:ext cx="10515600" cy="1325563"/>
          </a:xfrm>
        </p:spPr>
        <p:txBody>
          <a:bodyPr>
            <a:normAutofit fontScale="90000"/>
          </a:bodyPr>
          <a:lstStyle/>
          <a:p>
            <a:r>
              <a:rPr lang="en-US" dirty="0" smtClean="0">
                <a:solidFill>
                  <a:schemeClr val="bg1"/>
                </a:solidFill>
              </a:rPr>
              <a:t>Q. Tell me a little about yourself and how you came to CAMH?</a:t>
            </a:r>
            <a:br>
              <a:rPr lang="en-US" dirty="0" smtClean="0">
                <a:solidFill>
                  <a:schemeClr val="bg1"/>
                </a:solidFill>
              </a:rPr>
            </a:br>
            <a:r>
              <a:rPr lang="en-US" dirty="0">
                <a:solidFill>
                  <a:schemeClr val="bg1"/>
                </a:solidFill>
              </a:rPr>
              <a:t>	</a:t>
            </a:r>
            <a:r>
              <a:rPr lang="en-US" sz="3100" dirty="0" smtClean="0">
                <a:solidFill>
                  <a:schemeClr val="bg1"/>
                </a:solidFill>
              </a:rPr>
              <a:t>(First question, deliberately open </a:t>
            </a:r>
            <a:r>
              <a:rPr lang="en-US" sz="3100" dirty="0" smtClean="0">
                <a:solidFill>
                  <a:schemeClr val="bg1"/>
                </a:solidFill>
              </a:rPr>
              <a:t>ended)</a:t>
            </a:r>
            <a:br>
              <a:rPr lang="en-US" sz="3100" dirty="0" smtClean="0">
                <a:solidFill>
                  <a:schemeClr val="bg1"/>
                </a:solidFill>
              </a:rPr>
            </a:br>
            <a:r>
              <a:rPr lang="en-US" sz="3100" dirty="0">
                <a:solidFill>
                  <a:schemeClr val="bg1"/>
                </a:solidFill>
              </a:rPr>
              <a:t>	</a:t>
            </a:r>
            <a:r>
              <a:rPr lang="en-US" sz="3100" dirty="0" smtClean="0">
                <a:solidFill>
                  <a:schemeClr val="bg1"/>
                </a:solidFill>
              </a:rPr>
              <a:t>Would like to calculate the mean length of time someone takes to 	answer (e.g., 10min+ I bet)</a:t>
            </a:r>
            <a:r>
              <a:rPr lang="en-US" sz="3100" dirty="0" smtClean="0">
                <a:solidFill>
                  <a:schemeClr val="bg1"/>
                </a:solidFill>
              </a:rPr>
              <a:t/>
            </a:r>
            <a:br>
              <a:rPr lang="en-US" sz="3100" dirty="0" smtClean="0">
                <a:solidFill>
                  <a:schemeClr val="bg1"/>
                </a:solidFill>
              </a:rPr>
            </a:br>
            <a:r>
              <a:rPr lang="en-US" dirty="0" smtClean="0">
                <a:solidFill>
                  <a:schemeClr val="bg1"/>
                </a:solidFill>
              </a:rPr>
              <a:t/>
            </a:r>
            <a:br>
              <a:rPr lang="en-US" dirty="0" smtClean="0">
                <a:solidFill>
                  <a:schemeClr val="bg1"/>
                </a:solidFill>
              </a:rPr>
            </a:br>
            <a:r>
              <a:rPr lang="en-US" dirty="0" smtClean="0">
                <a:solidFill>
                  <a:schemeClr val="bg1"/>
                </a:solidFill>
              </a:rPr>
              <a:t>Q. Are there aspects of your identity that impacted your experience in the ED?</a:t>
            </a:r>
            <a:br>
              <a:rPr lang="en-US" dirty="0" smtClean="0">
                <a:solidFill>
                  <a:schemeClr val="bg1"/>
                </a:solidFill>
              </a:rPr>
            </a:br>
            <a:r>
              <a:rPr lang="en-US" dirty="0">
                <a:solidFill>
                  <a:schemeClr val="bg1"/>
                </a:solidFill>
              </a:rPr>
              <a:t>	</a:t>
            </a:r>
            <a:r>
              <a:rPr lang="en-US" sz="3100" dirty="0" smtClean="0">
                <a:solidFill>
                  <a:schemeClr val="bg1"/>
                </a:solidFill>
              </a:rPr>
              <a:t>(Near the end, one of our best questions)</a:t>
            </a:r>
            <a:endParaRPr lang="en-US" sz="3100" dirty="0">
              <a:solidFill>
                <a:schemeClr val="bg1"/>
              </a:solidFill>
            </a:endParaRPr>
          </a:p>
        </p:txBody>
      </p:sp>
      <p:sp>
        <p:nvSpPr>
          <p:cNvPr id="3" name="Content Placeholder 2"/>
          <p:cNvSpPr>
            <a:spLocks noGrp="1"/>
          </p:cNvSpPr>
          <p:nvPr>
            <p:ph idx="1"/>
          </p:nvPr>
        </p:nvSpPr>
        <p:spPr/>
        <p:txBody>
          <a:bodyPr>
            <a:normAutofit/>
          </a:bodyPr>
          <a:lstStyle/>
          <a:p>
            <a:pPr marL="0" indent="0">
              <a:buNone/>
            </a:pPr>
            <a:endParaRPr lang="en-US" dirty="0" smtClean="0">
              <a:solidFill>
                <a:schemeClr val="bg1"/>
              </a:solidFill>
            </a:endParaRPr>
          </a:p>
          <a:p>
            <a:pPr marL="0" indent="0">
              <a:buNone/>
            </a:pPr>
            <a:endParaRPr lang="en-US" dirty="0">
              <a:solidFill>
                <a:schemeClr val="bg1"/>
              </a:solidFill>
            </a:endParaRPr>
          </a:p>
        </p:txBody>
      </p:sp>
      <p:sp>
        <p:nvSpPr>
          <p:cNvPr id="5" name="Content Placeholder 4"/>
          <p:cNvSpPr>
            <a:spLocks noGrp="1"/>
          </p:cNvSpPr>
          <p:nvPr>
            <p:ph sz="half" idx="4294967295"/>
          </p:nvPr>
        </p:nvSpPr>
        <p:spPr>
          <a:xfrm>
            <a:off x="7010400" y="1473200"/>
            <a:ext cx="5181600" cy="4351338"/>
          </a:xfrm>
        </p:spPr>
        <p:txBody>
          <a:bodyPr>
            <a:normAutofit/>
          </a:bodyPr>
          <a:lstStyle/>
          <a:p>
            <a:endParaRPr lang="en-US" dirty="0" smtClean="0"/>
          </a:p>
          <a:p>
            <a:endParaRPr lang="en-US" dirty="0"/>
          </a:p>
          <a:p>
            <a:endParaRPr lang="en-US" dirty="0" smtClean="0"/>
          </a:p>
        </p:txBody>
      </p:sp>
    </p:spTree>
    <p:extLst>
      <p:ext uri="{BB962C8B-B14F-4D97-AF65-F5344CB8AC3E}">
        <p14:creationId xmlns:p14="http://schemas.microsoft.com/office/powerpoint/2010/main" val="3787532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4264</TotalTime>
  <Words>2714</Words>
  <Application>Microsoft Office PowerPoint</Application>
  <PresentationFormat>Widescreen</PresentationFormat>
  <Paragraphs>153</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Verdana</vt:lpstr>
      <vt:lpstr>Office Theme</vt:lpstr>
      <vt:lpstr>“At the doctor’s office, it [sex] doesn’t exist”: Identity and insight in emergency psychiatric care</vt:lpstr>
      <vt:lpstr>INSIGHT</vt:lpstr>
      <vt:lpstr>PENETRATION  (discernment, perception, acumen)</vt:lpstr>
      <vt:lpstr>Penetrations/Limitations</vt:lpstr>
      <vt:lpstr>Penetrations (my take)</vt:lpstr>
      <vt:lpstr>Psychology of oppression = increased access to ‘truth’?</vt:lpstr>
      <vt:lpstr>PowerPoint Presentation</vt:lpstr>
      <vt:lpstr>PowerPoint Presentation</vt:lpstr>
      <vt:lpstr>Q. Tell me a little about yourself and how you came to CAMH?  (First question, deliberately open ended)  Would like to calculate the mean length of time someone takes to  answer (e.g., 10min+ I bet)  Q. Are there aspects of your identity that impacted your experience in the ED?  (Near the end, one of our best questions)</vt:lpstr>
      <vt:lpstr>A note on transcription</vt:lpstr>
      <vt:lpstr>“At the doctor’s office, it [sex] doesn’t exist” (P03)</vt:lpstr>
      <vt:lpstr>“It’s hard to say, I’m no expert”</vt:lpstr>
      <vt:lpstr>“I notice more than others, because I’m a lawyer” (P12)</vt:lpstr>
      <vt:lpstr>“I know what I can get away with” (P04)</vt:lpstr>
      <vt:lpstr>Identity</vt:lpstr>
      <vt:lpstr>Reflecting on knowledge production</vt:lpstr>
      <vt:lpstr>DISCUSSION</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Sikstrom</dc:creator>
  <cp:lastModifiedBy>Laura Sikstrom</cp:lastModifiedBy>
  <cp:revision>36</cp:revision>
  <dcterms:created xsi:type="dcterms:W3CDTF">2023-04-05T15:25:36Z</dcterms:created>
  <dcterms:modified xsi:type="dcterms:W3CDTF">2023-04-14T12:29:41Z</dcterms:modified>
</cp:coreProperties>
</file>