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61" r:id="rId3"/>
    <p:sldId id="257" r:id="rId4"/>
    <p:sldId id="260" r:id="rId5"/>
    <p:sldId id="258" r:id="rId6"/>
    <p:sldId id="262" r:id="rId7"/>
    <p:sldId id="264" r:id="rId8"/>
    <p:sldId id="277" r:id="rId9"/>
    <p:sldId id="272" r:id="rId10"/>
    <p:sldId id="266" r:id="rId11"/>
    <p:sldId id="274" r:id="rId12"/>
    <p:sldId id="268" r:id="rId13"/>
    <p:sldId id="273" r:id="rId14"/>
    <p:sldId id="267" r:id="rId15"/>
    <p:sldId id="275" r:id="rId16"/>
    <p:sldId id="269" r:id="rId17"/>
    <p:sldId id="270" r:id="rId18"/>
    <p:sldId id="271" r:id="rId19"/>
    <p:sldId id="281" r:id="rId20"/>
    <p:sldId id="263" r:id="rId21"/>
    <p:sldId id="279" r:id="rId22"/>
    <p:sldId id="278" r:id="rId23"/>
    <p:sldId id="280" r:id="rId24"/>
    <p:sldId id="276"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8BB0"/>
    <a:srgbClr val="002A5C"/>
    <a:srgbClr val="0419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75"/>
    <p:restoredTop sz="52810" autoAdjust="0"/>
  </p:normalViewPr>
  <p:slideViewPr>
    <p:cSldViewPr>
      <p:cViewPr varScale="1">
        <p:scale>
          <a:sx n="109" d="100"/>
          <a:sy n="109" d="100"/>
        </p:scale>
        <p:origin x="710" y="82"/>
      </p:cViewPr>
      <p:guideLst>
        <p:guide orient="horz" pos="2160"/>
        <p:guide pos="2880"/>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rial" panose="020B0604020202020204" pitchFamily="34" charset="0"/>
              </a:defRPr>
            </a:lvl1pPr>
          </a:lstStyle>
          <a:p>
            <a:fld id="{DED066B0-960B-46BA-9756-C9D030A5108F}" type="datetimeFigureOut">
              <a:rPr lang="en-CA" smtClean="0"/>
              <a:pPr/>
              <a:t>2023-10-12</a:t>
            </a:fld>
            <a:endParaRPr lang="en-CA"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C8EEF095-98A1-4BD3-B7D3-3DE745826CE1}" type="slidenum">
              <a:rPr lang="en-CA" smtClean="0"/>
              <a:pPr/>
              <a:t>‹#›</a:t>
            </a:fld>
            <a:endParaRPr lang="en-CA" dirty="0"/>
          </a:p>
        </p:txBody>
      </p:sp>
    </p:spTree>
    <p:extLst>
      <p:ext uri="{BB962C8B-B14F-4D97-AF65-F5344CB8AC3E}">
        <p14:creationId xmlns:p14="http://schemas.microsoft.com/office/powerpoint/2010/main" val="3035342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This</a:t>
            </a:r>
            <a:r>
              <a:rPr lang="en-CA" baseline="0" dirty="0"/>
              <a:t> slide must be visually presented to the audience AND verbalized by the speaker.</a:t>
            </a:r>
          </a:p>
          <a:p>
            <a:endParaRPr lang="en-CA" baseline="0" dirty="0"/>
          </a:p>
          <a:p>
            <a:r>
              <a:rPr lang="en-CA" baseline="0" dirty="0"/>
              <a:t>Where a program has received no external financial or in-kind support, indicate </a:t>
            </a:r>
            <a:r>
              <a:rPr lang="en-CA" b="1" baseline="0" dirty="0"/>
              <a:t>No External Support</a:t>
            </a:r>
          </a:p>
          <a:p>
            <a:endParaRPr lang="en-CA" dirty="0"/>
          </a:p>
        </p:txBody>
      </p:sp>
      <p:sp>
        <p:nvSpPr>
          <p:cNvPr id="4" name="Slide Number Placeholder 3"/>
          <p:cNvSpPr>
            <a:spLocks noGrp="1"/>
          </p:cNvSpPr>
          <p:nvPr>
            <p:ph type="sldNum" sz="quarter" idx="10"/>
          </p:nvPr>
        </p:nvSpPr>
        <p:spPr/>
        <p:txBody>
          <a:bodyPr/>
          <a:lstStyle/>
          <a:p>
            <a:fld id="{C8EEF095-98A1-4BD3-B7D3-3DE745826CE1}" type="slidenum">
              <a:rPr lang="en-CA" smtClean="0"/>
              <a:t>2</a:t>
            </a:fld>
            <a:endParaRPr lang="en-CA"/>
          </a:p>
        </p:txBody>
      </p:sp>
    </p:spTree>
    <p:extLst>
      <p:ext uri="{BB962C8B-B14F-4D97-AF65-F5344CB8AC3E}">
        <p14:creationId xmlns:p14="http://schemas.microsoft.com/office/powerpoint/2010/main" val="3021418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b="1" kern="0" dirty="0">
                <a:solidFill>
                  <a:srgbClr val="000000"/>
                </a:solidFill>
                <a:effectLst/>
                <a:latin typeface="Times New Roman" panose="02020603050405020304" pitchFamily="18" charset="0"/>
                <a:ea typeface="Times New Roman" panose="02020603050405020304" pitchFamily="18" charset="0"/>
              </a:rPr>
              <a:t>Results. </a:t>
            </a:r>
            <a:r>
              <a:rPr lang="en-CA" sz="1800" kern="0" dirty="0">
                <a:solidFill>
                  <a:srgbClr val="000000"/>
                </a:solidFill>
                <a:effectLst/>
                <a:latin typeface="Times New Roman" panose="02020603050405020304" pitchFamily="18" charset="0"/>
                <a:ea typeface="Times New Roman" panose="02020603050405020304" pitchFamily="18" charset="0"/>
              </a:rPr>
              <a:t>What are the other factors?</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Admission by police in particular, and this is consistent with evidence of racial profiling in Canada, there’s research in this space suggesting that </a:t>
            </a:r>
            <a:r>
              <a:rPr lang="en-CA" sz="1800" dirty="0">
                <a:solidFill>
                  <a:srgbClr val="212121"/>
                </a:solidFill>
                <a:effectLst/>
                <a:latin typeface="Calibri" panose="020F0502020204030204" pitchFamily="34" charset="0"/>
                <a:ea typeface="Roboto" panose="02000000000000000000" pitchFamily="2" charset="0"/>
              </a:rPr>
              <a:t>Black and Indigenous Canadians are more likely to report negative perceptions of police and have more frequent contacts with the police.</a:t>
            </a:r>
            <a:r>
              <a:rPr lang="en-US" sz="1800" kern="0" baseline="30000" dirty="0">
                <a:solidFill>
                  <a:srgbClr val="000000"/>
                </a:solidFill>
                <a:effectLst/>
                <a:latin typeface="Calibri" panose="020F0502020204030204" pitchFamily="34" charset="0"/>
                <a:ea typeface="Calibri" panose="020F0502020204030204" pitchFamily="34" charset="0"/>
              </a:rPr>
              <a:t>35</a:t>
            </a:r>
            <a:r>
              <a:rPr lang="en-CA" sz="1800" dirty="0">
                <a:solidFill>
                  <a:srgbClr val="212121"/>
                </a:solidFill>
                <a:effectLst/>
                <a:latin typeface="Calibri" panose="020F0502020204030204" pitchFamily="34" charset="0"/>
                <a:ea typeface="Roboto" panose="02000000000000000000" pitchFamily="2" charset="0"/>
              </a:rPr>
              <a:t> Experiences of criminalization can also fuel distrust between police and racialized individuals, which can alter interactions and lead to escalation and admission to the ED. </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But another key predictor of FPA is certain housing situations, like being in supportive housing or unstable/unhoused – This makes sense – poor </a:t>
            </a:r>
            <a:r>
              <a:rPr lang="en-CA" sz="1800" kern="0" dirty="0">
                <a:solidFill>
                  <a:srgbClr val="000000"/>
                </a:solidFill>
                <a:effectLst/>
                <a:latin typeface="Times New Roman" panose="02020603050405020304" pitchFamily="18" charset="0"/>
                <a:ea typeface="Times New Roman" panose="02020603050405020304" pitchFamily="18" charset="0"/>
                <a:cs typeface="+mn-cs"/>
              </a:rPr>
              <a:t>living </a:t>
            </a:r>
            <a:r>
              <a:rPr lang="en-CA" sz="1800" kern="100" dirty="0">
                <a:solidFill>
                  <a:srgbClr val="212121"/>
                </a:solidFill>
                <a:effectLst/>
                <a:latin typeface="Calibri" panose="020F0502020204030204" pitchFamily="34" charset="0"/>
                <a:ea typeface="Roboto" panose="02000000000000000000" pitchFamily="2" charset="0"/>
                <a:cs typeface="Calibri" panose="020F0502020204030204" pitchFamily="34" charset="0"/>
              </a:rPr>
              <a:t>conditions may exacerbate illness and impair functioning, which could </a:t>
            </a:r>
            <a:r>
              <a:rPr lang="en-CA" sz="1800" b="0" kern="100" dirty="0">
                <a:solidFill>
                  <a:srgbClr val="212121"/>
                </a:solidFill>
                <a:effectLst/>
                <a:latin typeface="Calibri" panose="020F0502020204030204" pitchFamily="34" charset="0"/>
                <a:ea typeface="Roboto" panose="02000000000000000000" pitchFamily="2" charset="0"/>
                <a:cs typeface="Calibri" panose="020F0502020204030204" pitchFamily="34" charset="0"/>
              </a:rPr>
              <a:t>lead to atypical behaviours that are considered high-risk on the DASA (e.g., agitation, noncompliance with directions). Patients with unstable housing may also spend more time in public spaces or police-</a:t>
            </a:r>
            <a:r>
              <a:rPr lang="en-CA" sz="1800" b="0" kern="100" dirty="0" err="1">
                <a:solidFill>
                  <a:srgbClr val="212121"/>
                </a:solidFill>
                <a:effectLst/>
                <a:latin typeface="Calibri" panose="020F0502020204030204" pitchFamily="34" charset="0"/>
                <a:ea typeface="Roboto" panose="02000000000000000000" pitchFamily="2" charset="0"/>
                <a:cs typeface="Calibri" panose="020F0502020204030204" pitchFamily="34" charset="0"/>
              </a:rPr>
              <a:t>surveilled</a:t>
            </a:r>
            <a:r>
              <a:rPr lang="en-CA" sz="1800" b="0" kern="100" dirty="0">
                <a:solidFill>
                  <a:srgbClr val="212121"/>
                </a:solidFill>
                <a:effectLst/>
                <a:latin typeface="Calibri" panose="020F0502020204030204" pitchFamily="34" charset="0"/>
                <a:ea typeface="Roboto" panose="02000000000000000000" pitchFamily="2" charset="0"/>
                <a:cs typeface="Calibri" panose="020F0502020204030204" pitchFamily="34" charset="0"/>
              </a:rPr>
              <a:t> spaces, making them more likely to encounter police.</a:t>
            </a:r>
            <a:r>
              <a:rPr lang="en-US" sz="1800" b="0" kern="0" baseline="30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30</a:t>
            </a:r>
            <a:endParaRPr lang="en-CA" sz="1800" b="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kern="100" dirty="0">
                <a:solidFill>
                  <a:srgbClr val="212121"/>
                </a:solidFill>
                <a:effectLst/>
                <a:latin typeface="Calibri" panose="020F0502020204030204" pitchFamily="34" charset="0"/>
                <a:ea typeface="Roboto" panose="02000000000000000000" pitchFamily="2" charset="0"/>
                <a:cs typeface="Calibri" panose="020F0502020204030204" pitchFamily="34" charset="0"/>
              </a:rPr>
              <a:t> </a:t>
            </a:r>
            <a:br>
              <a:rPr lang="en-CA" sz="1800" kern="100" dirty="0">
                <a:solidFill>
                  <a:srgbClr val="212121"/>
                </a:solidFill>
                <a:effectLst/>
                <a:latin typeface="Calibri" panose="020F0502020204030204" pitchFamily="34" charset="0"/>
                <a:ea typeface="Roboto" panose="02000000000000000000" pitchFamily="2" charset="0"/>
                <a:cs typeface="Calibri" panose="020F0502020204030204" pitchFamily="34" charset="0"/>
              </a:rPr>
            </a:br>
            <a:r>
              <a:rPr lang="en-CA" sz="1800" kern="100" dirty="0">
                <a:solidFill>
                  <a:srgbClr val="212121"/>
                </a:solidFill>
                <a:effectLst/>
                <a:latin typeface="Calibri" panose="020F0502020204030204" pitchFamily="34" charset="0"/>
                <a:ea typeface="Roboto" panose="02000000000000000000" pitchFamily="2" charset="0"/>
                <a:cs typeface="Calibri" panose="020F0502020204030204" pitchFamily="34" charset="0"/>
              </a:rPr>
              <a:t>So it’s not really a matter of interpersonal bias in the ED that is leading to unfair assessment by clinicians, but rather, structural inequities that start even before the patient comes into the ED</a:t>
            </a: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MARTA</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11</a:t>
            </a:fld>
            <a:endParaRPr lang="en-CA" dirty="0"/>
          </a:p>
        </p:txBody>
      </p:sp>
    </p:spTree>
    <p:extLst>
      <p:ext uri="{BB962C8B-B14F-4D97-AF65-F5344CB8AC3E}">
        <p14:creationId xmlns:p14="http://schemas.microsoft.com/office/powerpoint/2010/main" val="459821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kern="0" dirty="0">
                <a:solidFill>
                  <a:srgbClr val="000000"/>
                </a:solidFill>
                <a:effectLst/>
                <a:latin typeface="Times New Roman" panose="02020603050405020304" pitchFamily="18" charset="0"/>
                <a:ea typeface="Times New Roman" panose="02020603050405020304" pitchFamily="18" charset="0"/>
              </a:rPr>
              <a:t>Methods.</a:t>
            </a:r>
            <a:r>
              <a:rPr lang="en-CA" sz="1800" kern="0" dirty="0">
                <a:solidFill>
                  <a:srgbClr val="000000"/>
                </a:solidFill>
                <a:effectLst/>
                <a:latin typeface="Times New Roman" panose="02020603050405020304" pitchFamily="18" charset="0"/>
                <a:ea typeface="Times New Roman" panose="02020603050405020304" pitchFamily="18" charset="0"/>
              </a:rPr>
              <a:t> So given there are systemic factors that could bias risk assessment data, our second computational analysis examined the impact of training ML models on these data.</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-to examine this, we trained ML models on a range of sociodemographic, clinical and admission related features from EHRs, including DASA ratings, to predict whether a patient would become violent or aggressive on a given day -won’t go into details of model development to save time but essentially, we split our data 70/30 into train and test sets, optimized for F1 across various models with 5 fold cv on train set, and evaluated the best-performing model on the test set – key part of this analysis was a fairness assessment, in which we examined compared model predictions between demographic groups with a focus on false positive rates ( whether stratified model predictions by patient demographics (like race and gender) group, focusing on race, gender, housing, citizenship and mode of admission – the key metric was false positive rate which is calculated as FP/FP+TN (total # neg cases)</a:t>
            </a:r>
            <a:br>
              <a:rPr lang="en-CA" sz="1800" kern="0" dirty="0">
                <a:solidFill>
                  <a:srgbClr val="000000"/>
                </a:solidFill>
                <a:effectLst/>
                <a:latin typeface="Times New Roman" panose="02020603050405020304" pitchFamily="18" charset="0"/>
                <a:ea typeface="Times New Roman" panose="02020603050405020304" pitchFamily="18" charset="0"/>
              </a:rPr>
            </a:b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12</a:t>
            </a:fld>
            <a:endParaRPr lang="en-CA" dirty="0"/>
          </a:p>
        </p:txBody>
      </p:sp>
    </p:spTree>
    <p:extLst>
      <p:ext uri="{BB962C8B-B14F-4D97-AF65-F5344CB8AC3E}">
        <p14:creationId xmlns:p14="http://schemas.microsoft.com/office/powerpoint/2010/main" val="1511315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kern="0" dirty="0">
                <a:solidFill>
                  <a:srgbClr val="000000"/>
                </a:solidFill>
                <a:effectLst/>
                <a:latin typeface="Times New Roman" panose="02020603050405020304" pitchFamily="18" charset="0"/>
                <a:ea typeface="Times New Roman" panose="02020603050405020304" pitchFamily="18" charset="0"/>
              </a:rPr>
              <a:t>And in our second analysis, which examined the impact of training ML models on this EHR data to predict violent/aggressive incidents, our best-performing model achieved results on the test set similar to what others have reported in the lit - but the key findings here are the false positive rates, which show that among all race/ethnic groups, these are highest in racialized groups (black, ME, IND). But also in patients brought in by police or those in unstable housing/unhoused.</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So not surprisingly, training models on EHR data which contain these embedded structural inequities can lead to biased model performance.</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MARTA</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a:t>
            </a:r>
            <a:r>
              <a:rPr lang="en-CA" sz="1200" kern="0" dirty="0" err="1">
                <a:solidFill>
                  <a:srgbClr val="000000"/>
                </a:solidFill>
                <a:effectLst/>
                <a:latin typeface="Times New Roman" panose="02020603050405020304" pitchFamily="18" charset="0"/>
                <a:ea typeface="Times New Roman" panose="02020603050405020304" pitchFamily="18" charset="0"/>
              </a:rPr>
              <a:t>n_estimators</a:t>
            </a:r>
            <a:r>
              <a:rPr lang="en-CA" sz="1200" kern="0" dirty="0">
                <a:solidFill>
                  <a:srgbClr val="000000"/>
                </a:solidFill>
                <a:effectLst/>
                <a:latin typeface="Times New Roman" panose="02020603050405020304" pitchFamily="18" charset="0"/>
                <a:ea typeface="Times New Roman" panose="02020603050405020304" pitchFamily="18" charset="0"/>
              </a:rPr>
              <a:t> = 200, </a:t>
            </a:r>
            <a:r>
              <a:rPr lang="en-CA" sz="1200" kern="0" dirty="0" err="1">
                <a:solidFill>
                  <a:srgbClr val="000000"/>
                </a:solidFill>
                <a:effectLst/>
                <a:latin typeface="Times New Roman" panose="02020603050405020304" pitchFamily="18" charset="0"/>
                <a:ea typeface="Times New Roman" panose="02020603050405020304" pitchFamily="18" charset="0"/>
              </a:rPr>
              <a:t>min_samples_split</a:t>
            </a:r>
            <a:r>
              <a:rPr lang="en-CA" sz="1200" kern="0" dirty="0">
                <a:solidFill>
                  <a:srgbClr val="000000"/>
                </a:solidFill>
                <a:effectLst/>
                <a:latin typeface="Times New Roman" panose="02020603050405020304" pitchFamily="18" charset="0"/>
                <a:ea typeface="Times New Roman" panose="02020603050405020304" pitchFamily="18" charset="0"/>
              </a:rPr>
              <a:t> = 20, </a:t>
            </a:r>
            <a:r>
              <a:rPr lang="en-CA" sz="1200" kern="0" dirty="0" err="1">
                <a:solidFill>
                  <a:srgbClr val="000000"/>
                </a:solidFill>
                <a:effectLst/>
                <a:latin typeface="Times New Roman" panose="02020603050405020304" pitchFamily="18" charset="0"/>
                <a:ea typeface="Times New Roman" panose="02020603050405020304" pitchFamily="18" charset="0"/>
              </a:rPr>
              <a:t>min_samples_leaf</a:t>
            </a:r>
            <a:r>
              <a:rPr lang="en-CA" sz="1200" kern="0" dirty="0">
                <a:solidFill>
                  <a:srgbClr val="000000"/>
                </a:solidFill>
                <a:effectLst/>
                <a:latin typeface="Times New Roman" panose="02020603050405020304" pitchFamily="18" charset="0"/>
                <a:ea typeface="Times New Roman" panose="02020603050405020304" pitchFamily="18" charset="0"/>
              </a:rPr>
              <a:t> = 4, </a:t>
            </a:r>
            <a:r>
              <a:rPr lang="en-CA" sz="1200" kern="0" dirty="0" err="1">
                <a:solidFill>
                  <a:srgbClr val="000000"/>
                </a:solidFill>
                <a:effectLst/>
                <a:latin typeface="Times New Roman" panose="02020603050405020304" pitchFamily="18" charset="0"/>
                <a:ea typeface="Times New Roman" panose="02020603050405020304" pitchFamily="18" charset="0"/>
              </a:rPr>
              <a:t>max_features</a:t>
            </a:r>
            <a:r>
              <a:rPr lang="en-CA" sz="1200" kern="0" dirty="0">
                <a:solidFill>
                  <a:srgbClr val="000000"/>
                </a:solidFill>
                <a:effectLst/>
                <a:latin typeface="Times New Roman" panose="02020603050405020304" pitchFamily="18" charset="0"/>
                <a:ea typeface="Times New Roman" panose="02020603050405020304" pitchFamily="18" charset="0"/>
              </a:rPr>
              <a:t> = log2, </a:t>
            </a:r>
            <a:r>
              <a:rPr lang="en-CA" sz="1200" kern="0" dirty="0" err="1">
                <a:solidFill>
                  <a:srgbClr val="000000"/>
                </a:solidFill>
                <a:effectLst/>
                <a:latin typeface="Times New Roman" panose="02020603050405020304" pitchFamily="18" charset="0"/>
                <a:ea typeface="Times New Roman" panose="02020603050405020304" pitchFamily="18" charset="0"/>
              </a:rPr>
              <a:t>max_depth</a:t>
            </a:r>
            <a:r>
              <a:rPr lang="en-CA" sz="1200" kern="0" dirty="0">
                <a:solidFill>
                  <a:srgbClr val="000000"/>
                </a:solidFill>
                <a:effectLst/>
                <a:latin typeface="Times New Roman" panose="02020603050405020304" pitchFamily="18" charset="0"/>
                <a:ea typeface="Times New Roman" panose="02020603050405020304" pitchFamily="18" charset="0"/>
              </a:rPr>
              <a:t> = 20, </a:t>
            </a:r>
            <a:r>
              <a:rPr lang="en-CA" sz="1200" kern="0" dirty="0" err="1">
                <a:solidFill>
                  <a:srgbClr val="000000"/>
                </a:solidFill>
                <a:effectLst/>
                <a:latin typeface="Times New Roman" panose="02020603050405020304" pitchFamily="18" charset="0"/>
                <a:ea typeface="Times New Roman" panose="02020603050405020304" pitchFamily="18" charset="0"/>
              </a:rPr>
              <a:t>class_weight</a:t>
            </a:r>
            <a:r>
              <a:rPr lang="en-CA" sz="1200" kern="0" dirty="0">
                <a:solidFill>
                  <a:srgbClr val="000000"/>
                </a:solidFill>
                <a:effectLst/>
                <a:latin typeface="Times New Roman" panose="02020603050405020304" pitchFamily="18" charset="0"/>
                <a:ea typeface="Times New Roman" panose="02020603050405020304" pitchFamily="18" charset="0"/>
              </a:rPr>
              <a:t> = </a:t>
            </a:r>
            <a:r>
              <a:rPr lang="en-CA" sz="1200" kern="0" dirty="0" err="1">
                <a:solidFill>
                  <a:srgbClr val="000000"/>
                </a:solidFill>
                <a:effectLst/>
                <a:latin typeface="Times New Roman" panose="02020603050405020304" pitchFamily="18" charset="0"/>
                <a:ea typeface="Times New Roman" panose="02020603050405020304" pitchFamily="18" charset="0"/>
              </a:rPr>
              <a:t>balanced_subsample</a:t>
            </a:r>
            <a:r>
              <a:rPr lang="en-CA" sz="1200" kern="0" dirty="0">
                <a:solidFill>
                  <a:srgbClr val="000000"/>
                </a:solidFill>
                <a:effectLst/>
                <a:latin typeface="Times New Roman" panose="02020603050405020304" pitchFamily="18" charset="0"/>
                <a:ea typeface="Times New Roman" panose="02020603050405020304" pitchFamily="18" charset="0"/>
              </a:rPr>
              <a:t>, bootstrap = True)</a:t>
            </a:r>
          </a:p>
          <a:p>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13</a:t>
            </a:fld>
            <a:endParaRPr lang="en-CA" dirty="0"/>
          </a:p>
        </p:txBody>
      </p:sp>
    </p:spTree>
    <p:extLst>
      <p:ext uri="{BB962C8B-B14F-4D97-AF65-F5344CB8AC3E}">
        <p14:creationId xmlns:p14="http://schemas.microsoft.com/office/powerpoint/2010/main" val="2897289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kern="0" dirty="0">
                <a:solidFill>
                  <a:srgbClr val="000000"/>
                </a:solidFill>
                <a:effectLst/>
                <a:latin typeface="Times New Roman" panose="02020603050405020304" pitchFamily="18" charset="0"/>
                <a:ea typeface="Times New Roman" panose="02020603050405020304" pitchFamily="18" charset="0"/>
              </a:rPr>
              <a:t>Results.</a:t>
            </a:r>
            <a:r>
              <a:rPr lang="en-CA" sz="1800" kern="0" dirty="0">
                <a:solidFill>
                  <a:srgbClr val="000000"/>
                </a:solidFill>
                <a:effectLst/>
                <a:latin typeface="Times New Roman" panose="02020603050405020304" pitchFamily="18" charset="0"/>
                <a:ea typeface="Times New Roman" panose="02020603050405020304" pitchFamily="18" charset="0"/>
              </a:rPr>
              <a:t> To return to the ethnographic findings, in qualitative interviews with patients who have had encounters with the law and in unstable housing situations, such as this person I interviewed in the stairwell of a shelter, his experiences echoed these findings, for him, this was not about bad cops and bad doctors, it’s about larger systemic issues, … in his words ….</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14</a:t>
            </a:fld>
            <a:endParaRPr lang="en-CA" dirty="0"/>
          </a:p>
        </p:txBody>
      </p:sp>
    </p:spTree>
    <p:extLst>
      <p:ext uri="{BB962C8B-B14F-4D97-AF65-F5344CB8AC3E}">
        <p14:creationId xmlns:p14="http://schemas.microsoft.com/office/powerpoint/2010/main" val="3303043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kern="0" dirty="0">
                <a:solidFill>
                  <a:srgbClr val="000000"/>
                </a:solidFill>
                <a:effectLst/>
                <a:latin typeface="Times New Roman" panose="02020603050405020304" pitchFamily="18" charset="0"/>
                <a:ea typeface="Times New Roman" panose="02020603050405020304" pitchFamily="18" charset="0"/>
              </a:rPr>
              <a:t>Discussion/Conclusion. </a:t>
            </a:r>
            <a:r>
              <a:rPr lang="en-CA" sz="1800" kern="0" dirty="0">
                <a:solidFill>
                  <a:srgbClr val="000000"/>
                </a:solidFill>
                <a:effectLst/>
                <a:latin typeface="Times New Roman" panose="02020603050405020304" pitchFamily="18" charset="0"/>
                <a:ea typeface="Times New Roman" panose="02020603050405020304" pitchFamily="18" charset="0"/>
              </a:rPr>
              <a:t>Systemic factors may contribute to unfair assessment of risk for racialized patients, which can lead to unfair machine learning predictions when models are trained on EHRs. </a:t>
            </a:r>
            <a:r>
              <a:rPr lang="en-CA" sz="1800" b="1" kern="0" dirty="0">
                <a:solidFill>
                  <a:srgbClr val="000000"/>
                </a:solidFill>
                <a:effectLst/>
                <a:latin typeface="Times New Roman" panose="02020603050405020304" pitchFamily="18" charset="0"/>
                <a:ea typeface="Times New Roman" panose="02020603050405020304" pitchFamily="18" charset="0"/>
              </a:rPr>
              <a:t>Current approaches to mitigating bias in training data or modelling do not address the underlying social and political realities leading to unfair assessment (e.g., more frequent apprehension by police) – fixing models != systemic problems</a:t>
            </a:r>
            <a:br>
              <a:rPr lang="en-CA" sz="1800" b="1"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LAURA</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15</a:t>
            </a:fld>
            <a:endParaRPr lang="en-CA" dirty="0"/>
          </a:p>
        </p:txBody>
      </p:sp>
    </p:spTree>
    <p:extLst>
      <p:ext uri="{BB962C8B-B14F-4D97-AF65-F5344CB8AC3E}">
        <p14:creationId xmlns:p14="http://schemas.microsoft.com/office/powerpoint/2010/main" val="1230366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kern="0" dirty="0">
                <a:solidFill>
                  <a:srgbClr val="000000"/>
                </a:solidFill>
                <a:effectLst/>
                <a:latin typeface="Times New Roman" panose="02020603050405020304" pitchFamily="18" charset="0"/>
                <a:ea typeface="Times New Roman" panose="02020603050405020304" pitchFamily="18" charset="0"/>
              </a:rPr>
              <a:t>Using machine learning to identify patients at risk of biased assessment may be a more promising approach to supporting risk assessment – because if we can identify who is at risk of being unfairly assessed and why, we can build tools to provide more targeted solutions, like offering meals to patients who may be hungry, rather than using coercive boundary setting strategies – which may offer a more compassionate and equitable way to use AI in this space.</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MARTA</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16</a:t>
            </a:fld>
            <a:endParaRPr lang="en-CA" dirty="0"/>
          </a:p>
        </p:txBody>
      </p:sp>
    </p:spTree>
    <p:extLst>
      <p:ext uri="{BB962C8B-B14F-4D97-AF65-F5344CB8AC3E}">
        <p14:creationId xmlns:p14="http://schemas.microsoft.com/office/powerpoint/2010/main" val="3588277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THANK YOU OUR TEAM AND FUNDERS</a:t>
            </a:r>
          </a:p>
        </p:txBody>
      </p:sp>
      <p:sp>
        <p:nvSpPr>
          <p:cNvPr id="4" name="Slide Number Placeholder 3"/>
          <p:cNvSpPr>
            <a:spLocks noGrp="1"/>
          </p:cNvSpPr>
          <p:nvPr>
            <p:ph type="sldNum" sz="quarter" idx="5"/>
          </p:nvPr>
        </p:nvSpPr>
        <p:spPr/>
        <p:txBody>
          <a:bodyPr/>
          <a:lstStyle/>
          <a:p>
            <a:fld id="{C8EEF095-98A1-4BD3-B7D3-3DE745826CE1}" type="slidenum">
              <a:rPr lang="en-CA" smtClean="0"/>
              <a:pPr/>
              <a:t>17</a:t>
            </a:fld>
            <a:endParaRPr lang="en-CA" dirty="0"/>
          </a:p>
        </p:txBody>
      </p:sp>
    </p:spTree>
    <p:extLst>
      <p:ext uri="{BB962C8B-B14F-4D97-AF65-F5344CB8AC3E}">
        <p14:creationId xmlns:p14="http://schemas.microsoft.com/office/powerpoint/2010/main" val="3418760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0" dirty="0">
                <a:solidFill>
                  <a:srgbClr val="000000"/>
                </a:solidFill>
                <a:effectLst/>
                <a:latin typeface="Times New Roman" panose="02020603050405020304" pitchFamily="18" charset="0"/>
                <a:ea typeface="Times New Roman" panose="02020603050405020304" pitchFamily="18" charset="0"/>
              </a:rPr>
              <a:t>Increasing awareness that training ML models on biased datasets can lead to biased predictions, such as more inaccurate predictions for already disadvantaged groups. Lots of examples of this in different high-stakes domains, such as in oncology (</a:t>
            </a:r>
            <a:r>
              <a:rPr lang="en-CA" sz="1200" kern="0" dirty="0" err="1">
                <a:solidFill>
                  <a:srgbClr val="000000"/>
                </a:solidFill>
                <a:effectLst/>
                <a:latin typeface="Times New Roman" panose="02020603050405020304" pitchFamily="18" charset="0"/>
                <a:ea typeface="Times New Roman" panose="02020603050405020304" pitchFamily="18" charset="0"/>
              </a:rPr>
              <a:t>eg</a:t>
            </a:r>
            <a:r>
              <a:rPr lang="en-CA" sz="1200" kern="0" dirty="0">
                <a:solidFill>
                  <a:srgbClr val="000000"/>
                </a:solidFill>
                <a:effectLst/>
                <a:latin typeface="Times New Roman" panose="02020603050405020304" pitchFamily="18" charset="0"/>
                <a:ea typeface="Times New Roman" panose="02020603050405020304" pitchFamily="18" charset="0"/>
              </a:rPr>
              <a:t> underdiagnosis chest x ray study and not always clear why this happens, though in many cases, could be lack of representation in training data</a:t>
            </a:r>
            <a:br>
              <a:rPr lang="en-CA" sz="1200" kern="0" dirty="0">
                <a:solidFill>
                  <a:srgbClr val="000000"/>
                </a:solidFill>
                <a:effectLst/>
                <a:latin typeface="Times New Roman" panose="02020603050405020304" pitchFamily="18" charset="0"/>
                <a:ea typeface="Times New Roman" panose="02020603050405020304" pitchFamily="18" charset="0"/>
              </a:rPr>
            </a:br>
            <a:r>
              <a:rPr lang="en-CA" sz="1200" kern="0" dirty="0">
                <a:solidFill>
                  <a:srgbClr val="000000"/>
                </a:solidFill>
                <a:effectLst/>
                <a:latin typeface="Times New Roman" panose="02020603050405020304" pitchFamily="18" charset="0"/>
                <a:ea typeface="Times New Roman" panose="02020603050405020304" pitchFamily="18" charset="0"/>
              </a:rPr>
              <a:t>Not a ton of research into this in mental health, but particularly a concern in psychiatry, since biases can creep into datasets in various ways in this context – </a:t>
            </a:r>
            <a:r>
              <a:rPr lang="en-CA" sz="1200" kern="0" dirty="0" err="1">
                <a:solidFill>
                  <a:srgbClr val="000000"/>
                </a:solidFill>
                <a:effectLst/>
                <a:latin typeface="Times New Roman" panose="02020603050405020304" pitchFamily="18" charset="0"/>
                <a:ea typeface="Times New Roman" panose="02020603050405020304" pitchFamily="18" charset="0"/>
              </a:rPr>
              <a:t>bc</a:t>
            </a:r>
            <a:r>
              <a:rPr lang="en-CA" sz="1200" kern="0" dirty="0">
                <a:solidFill>
                  <a:srgbClr val="000000"/>
                </a:solidFill>
                <a:effectLst/>
                <a:latin typeface="Times New Roman" panose="02020603050405020304" pitchFamily="18" charset="0"/>
                <a:ea typeface="Times New Roman" panose="02020603050405020304" pitchFamily="18" charset="0"/>
              </a:rPr>
              <a:t> of lack of representation, but also because assessment relies on subjective observation of symptoms and behaviours</a:t>
            </a:r>
          </a:p>
          <a:p>
            <a:r>
              <a:rPr lang="en-CA" sz="1200" kern="0" dirty="0">
                <a:solidFill>
                  <a:srgbClr val="000000"/>
                </a:solidFill>
                <a:effectLst/>
                <a:latin typeface="Times New Roman" panose="02020603050405020304" pitchFamily="18" charset="0"/>
                <a:ea typeface="Times New Roman" panose="02020603050405020304" pitchFamily="18" charset="0"/>
              </a:rPr>
              <a:t>-these observations are recorded in EHRs, but they have embedded assumptions, social and diagnostic stereotypes, and are impacted by overlapping systemic inequities </a:t>
            </a:r>
            <a:br>
              <a:rPr lang="en-CA" sz="1200" kern="0" dirty="0">
                <a:solidFill>
                  <a:srgbClr val="000000"/>
                </a:solidFill>
                <a:effectLst/>
                <a:latin typeface="Times New Roman" panose="02020603050405020304" pitchFamily="18" charset="0"/>
                <a:ea typeface="Times New Roman" panose="02020603050405020304" pitchFamily="18" charset="0"/>
              </a:rPr>
            </a:br>
            <a:r>
              <a:rPr lang="en-CA" sz="1200" kern="0" dirty="0">
                <a:solidFill>
                  <a:srgbClr val="000000"/>
                </a:solidFill>
                <a:effectLst/>
                <a:latin typeface="Times New Roman" panose="02020603050405020304" pitchFamily="18" charset="0"/>
                <a:ea typeface="Times New Roman" panose="02020603050405020304" pitchFamily="18" charset="0"/>
              </a:rPr>
              <a:t>-so you can see how assessment is different for psychiatry vs something like oncology, and how the data used in ML in these two contexts has different limitations/challenges</a:t>
            </a:r>
            <a:br>
              <a:rPr lang="en-CA" sz="1200" kern="0" dirty="0">
                <a:solidFill>
                  <a:srgbClr val="000000"/>
                </a:solidFill>
                <a:effectLst/>
                <a:latin typeface="Times New Roman" panose="02020603050405020304" pitchFamily="18" charset="0"/>
                <a:ea typeface="Times New Roman" panose="02020603050405020304" pitchFamily="18" charset="0"/>
              </a:rPr>
            </a:br>
            <a:r>
              <a:rPr lang="en-CA" sz="1200" kern="0" dirty="0">
                <a:solidFill>
                  <a:srgbClr val="000000"/>
                </a:solidFill>
                <a:effectLst/>
                <a:latin typeface="Times New Roman" panose="02020603050405020304" pitchFamily="18" charset="0"/>
                <a:ea typeface="Times New Roman" panose="02020603050405020304" pitchFamily="18" charset="0"/>
              </a:rPr>
              <a:t>MARTA</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19</a:t>
            </a:fld>
            <a:endParaRPr lang="en-CA" dirty="0"/>
          </a:p>
        </p:txBody>
      </p:sp>
    </p:spTree>
    <p:extLst>
      <p:ext uri="{BB962C8B-B14F-4D97-AF65-F5344CB8AC3E}">
        <p14:creationId xmlns:p14="http://schemas.microsoft.com/office/powerpoint/2010/main" val="2144546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DE6411-DED8-B447-996F-EA92F4620D74}" type="slidenum">
              <a:rPr lang="en-US" smtClean="0"/>
              <a:t>20</a:t>
            </a:fld>
            <a:endParaRPr lang="en-US"/>
          </a:p>
        </p:txBody>
      </p:sp>
    </p:spTree>
    <p:extLst>
      <p:ext uri="{BB962C8B-B14F-4D97-AF65-F5344CB8AC3E}">
        <p14:creationId xmlns:p14="http://schemas.microsoft.com/office/powerpoint/2010/main" val="3018801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kern="0" dirty="0">
                <a:solidFill>
                  <a:srgbClr val="000000"/>
                </a:solidFill>
                <a:effectLst/>
                <a:latin typeface="Times New Roman" panose="02020603050405020304" pitchFamily="18" charset="0"/>
                <a:ea typeface="Times New Roman" panose="02020603050405020304" pitchFamily="18" charset="0"/>
              </a:rPr>
              <a:t>Methods.</a:t>
            </a:r>
            <a:r>
              <a:rPr lang="en-CA" sz="1800" kern="0" dirty="0">
                <a:solidFill>
                  <a:srgbClr val="000000"/>
                </a:solidFill>
                <a:effectLst/>
                <a:latin typeface="Times New Roman" panose="02020603050405020304" pitchFamily="18" charset="0"/>
                <a:ea typeface="Times New Roman" panose="02020603050405020304" pitchFamily="18" charset="0"/>
              </a:rPr>
              <a:t> Our second computational aim was to examine how these data could impact machine learning predictions of violence or aggression</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-to examine this, we built an ML model trained on some additional sociodemographic and admission related factors (additional ones were sexual orientation, citizenship, marital status, income, education, whether diagnosis was substance induced, prior aggression) as well as the DASA scores – the aim was to use this data to predict whether a patient would become violent or aggressive on a given day, and we included data from the first 3 days or until violent/aggressive incident, as research suggests most incidents happen then</a:t>
            </a:r>
            <a:br>
              <a:rPr lang="en-CA"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Missing &lt;20% imputed by mode, &gt;20% added as missing </a:t>
            </a:r>
          </a:p>
          <a:p>
            <a:r>
              <a:rPr lang="en-CA" sz="1800" kern="0" dirty="0">
                <a:solidFill>
                  <a:srgbClr val="000000"/>
                </a:solidFill>
                <a:effectLst/>
                <a:latin typeface="Times New Roman" panose="02020603050405020304" pitchFamily="18" charset="0"/>
                <a:ea typeface="Times New Roman" panose="02020603050405020304" pitchFamily="18" charset="0"/>
              </a:rPr>
              <a:t>Models were </a:t>
            </a:r>
            <a:r>
              <a:rPr lang="en-US" sz="1800" kern="0" dirty="0">
                <a:solidFill>
                  <a:srgbClr val="000000"/>
                </a:solidFill>
                <a:effectLst/>
                <a:latin typeface="Times New Roman" panose="02020603050405020304" pitchFamily="18" charset="0"/>
                <a:ea typeface="Times New Roman" panose="02020603050405020304" pitchFamily="18" charset="0"/>
              </a:rPr>
              <a:t>Logistic regression, Naïve Bayes, RF, SVM, Decision tree, ANN, SGB </a:t>
            </a:r>
            <a:br>
              <a:rPr lang="en-US" sz="1800" kern="0" dirty="0">
                <a:solidFill>
                  <a:srgbClr val="000000"/>
                </a:solidFill>
                <a:effectLst/>
                <a:latin typeface="Times New Roman" panose="02020603050405020304" pitchFamily="18" charset="0"/>
                <a:ea typeface="Times New Roman" panose="02020603050405020304" pitchFamily="18" charset="0"/>
              </a:rPr>
            </a:br>
            <a:r>
              <a:rPr lang="en-US" sz="1800" kern="0" dirty="0">
                <a:solidFill>
                  <a:srgbClr val="000000"/>
                </a:solidFill>
                <a:effectLst/>
                <a:latin typeface="Times New Roman" panose="02020603050405020304" pitchFamily="18" charset="0"/>
                <a:ea typeface="Times New Roman" panose="02020603050405020304" pitchFamily="18" charset="0"/>
              </a:rPr>
              <a:t>Samplers were no resampling, random </a:t>
            </a:r>
            <a:r>
              <a:rPr lang="en-US" sz="1800" kern="0" dirty="0" err="1">
                <a:solidFill>
                  <a:srgbClr val="000000"/>
                </a:solidFill>
                <a:effectLst/>
                <a:latin typeface="Times New Roman" panose="02020603050405020304" pitchFamily="18" charset="0"/>
                <a:ea typeface="Times New Roman" panose="02020603050405020304" pitchFamily="18" charset="0"/>
              </a:rPr>
              <a:t>undersampling</a:t>
            </a:r>
            <a:r>
              <a:rPr lang="en-US" sz="1800" kern="0" dirty="0">
                <a:solidFill>
                  <a:srgbClr val="000000"/>
                </a:solidFill>
                <a:effectLst/>
                <a:latin typeface="Times New Roman" panose="02020603050405020304" pitchFamily="18" charset="0"/>
                <a:ea typeface="Times New Roman" panose="02020603050405020304" pitchFamily="18" charset="0"/>
              </a:rPr>
              <a:t>, </a:t>
            </a:r>
            <a:r>
              <a:rPr lang="en-US" sz="1800" kern="0" dirty="0" err="1">
                <a:solidFill>
                  <a:srgbClr val="000000"/>
                </a:solidFill>
                <a:effectLst/>
                <a:latin typeface="Times New Roman" panose="02020603050405020304" pitchFamily="18" charset="0"/>
                <a:ea typeface="Times New Roman" panose="02020603050405020304" pitchFamily="18" charset="0"/>
              </a:rPr>
              <a:t>nearmiss</a:t>
            </a:r>
            <a:r>
              <a:rPr lang="en-US" sz="1800" kern="0" dirty="0">
                <a:solidFill>
                  <a:srgbClr val="000000"/>
                </a:solidFill>
                <a:effectLst/>
                <a:latin typeface="Times New Roman" panose="02020603050405020304" pitchFamily="18" charset="0"/>
                <a:ea typeface="Times New Roman" panose="02020603050405020304" pitchFamily="18" charset="0"/>
              </a:rPr>
              <a:t>, smote</a:t>
            </a:r>
            <a:br>
              <a:rPr lang="en-US" sz="1800" kern="0" dirty="0">
                <a:solidFill>
                  <a:srgbClr val="000000"/>
                </a:solidFill>
                <a:effectLst/>
                <a:latin typeface="Times New Roman" panose="02020603050405020304" pitchFamily="18" charset="0"/>
                <a:ea typeface="Times New Roman" panose="02020603050405020304" pitchFamily="18" charset="0"/>
              </a:rPr>
            </a:br>
            <a:r>
              <a:rPr lang="en-US" sz="1800" kern="0" dirty="0">
                <a:solidFill>
                  <a:srgbClr val="000000"/>
                </a:solidFill>
                <a:effectLst/>
                <a:latin typeface="Times New Roman" panose="02020603050405020304" pitchFamily="18" charset="0"/>
                <a:ea typeface="Times New Roman" panose="02020603050405020304" pitchFamily="18" charset="0"/>
              </a:rPr>
              <a:t>-top 3 models were subject to hyperparameter tuning with 5-fold CV (50 iteration random grid search across tunable parameters)</a:t>
            </a:r>
            <a:br>
              <a:rPr lang="en-US" sz="1800" kern="0" dirty="0">
                <a:solidFill>
                  <a:srgbClr val="000000"/>
                </a:solidFill>
                <a:effectLst/>
                <a:latin typeface="Times New Roman" panose="02020603050405020304" pitchFamily="18" charset="0"/>
                <a:ea typeface="Times New Roman" panose="02020603050405020304" pitchFamily="18" charset="0"/>
              </a:rPr>
            </a:br>
            <a:r>
              <a:rPr lang="en-US" sz="1800" kern="0" dirty="0">
                <a:solidFill>
                  <a:srgbClr val="000000"/>
                </a:solidFill>
                <a:effectLst/>
                <a:latin typeface="Times New Roman" panose="02020603050405020304" pitchFamily="18" charset="0"/>
                <a:ea typeface="Times New Roman" panose="02020603050405020304" pitchFamily="18" charset="0"/>
              </a:rPr>
              <a:t>-best fully tuned model trained on entire train set applied to test set</a:t>
            </a:r>
            <a:br>
              <a:rPr lang="en-US" sz="1800" kern="0" dirty="0">
                <a:solidFill>
                  <a:srgbClr val="000000"/>
                </a:solidFill>
                <a:effectLst/>
                <a:latin typeface="Times New Roman" panose="02020603050405020304" pitchFamily="18" charset="0"/>
                <a:ea typeface="Times New Roman" panose="02020603050405020304" pitchFamily="18" charset="0"/>
              </a:rPr>
            </a:br>
            <a:r>
              <a:rPr lang="en-US" sz="1800" kern="0" dirty="0">
                <a:solidFill>
                  <a:srgbClr val="000000"/>
                </a:solidFill>
                <a:effectLst/>
                <a:latin typeface="Times New Roman" panose="02020603050405020304" pitchFamily="18" charset="0"/>
                <a:ea typeface="Times New Roman" panose="02020603050405020304" pitchFamily="18" charset="0"/>
              </a:rPr>
              <a:t>-KEY ANALYSIS: Fairness assessment - FPR</a:t>
            </a:r>
          </a:p>
          <a:p>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MARTA</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21</a:t>
            </a:fld>
            <a:endParaRPr lang="en-CA" dirty="0"/>
          </a:p>
        </p:txBody>
      </p:sp>
    </p:spTree>
    <p:extLst>
      <p:ext uri="{BB962C8B-B14F-4D97-AF65-F5344CB8AC3E}">
        <p14:creationId xmlns:p14="http://schemas.microsoft.com/office/powerpoint/2010/main" val="1915798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This</a:t>
            </a:r>
            <a:r>
              <a:rPr lang="en-CA" baseline="0" dirty="0"/>
              <a:t> slide must be visually presented to the audience AND verbalized by the speaker.</a:t>
            </a:r>
          </a:p>
          <a:p>
            <a:endParaRPr lang="en-CA" baseline="0" dirty="0"/>
          </a:p>
          <a:p>
            <a:r>
              <a:rPr lang="en-CA" baseline="0" dirty="0"/>
              <a:t>Where a faculty/speaker has no relationships to disclose, indicate </a:t>
            </a:r>
            <a:r>
              <a:rPr lang="en-CA" b="1" baseline="0" dirty="0"/>
              <a:t>Not Applicable </a:t>
            </a:r>
            <a:r>
              <a:rPr lang="en-CA" baseline="0" dirty="0"/>
              <a:t>under relationships with Financial </a:t>
            </a:r>
            <a:r>
              <a:rPr lang="en-CA" baseline="0" dirty="0" err="1"/>
              <a:t>Sponosrs</a:t>
            </a:r>
            <a:endParaRPr lang="en-CA" dirty="0"/>
          </a:p>
        </p:txBody>
      </p:sp>
      <p:sp>
        <p:nvSpPr>
          <p:cNvPr id="4" name="Slide Number Placeholder 3"/>
          <p:cNvSpPr>
            <a:spLocks noGrp="1"/>
          </p:cNvSpPr>
          <p:nvPr>
            <p:ph type="sldNum" sz="quarter" idx="10"/>
          </p:nvPr>
        </p:nvSpPr>
        <p:spPr/>
        <p:txBody>
          <a:bodyPr/>
          <a:lstStyle/>
          <a:p>
            <a:fld id="{C8EEF095-98A1-4BD3-B7D3-3DE745826CE1}" type="slidenum">
              <a:rPr lang="en-CA" smtClean="0"/>
              <a:t>3</a:t>
            </a:fld>
            <a:endParaRPr lang="en-CA"/>
          </a:p>
        </p:txBody>
      </p:sp>
    </p:spTree>
    <p:extLst>
      <p:ext uri="{BB962C8B-B14F-4D97-AF65-F5344CB8AC3E}">
        <p14:creationId xmlns:p14="http://schemas.microsoft.com/office/powerpoint/2010/main" val="3021418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a:t>This</a:t>
            </a:r>
            <a:r>
              <a:rPr lang="en-CA" baseline="0" dirty="0"/>
              <a:t> slide must be visually presented to the audience AND verbalized by the speaker.</a:t>
            </a:r>
          </a:p>
          <a:p>
            <a:pPr marL="0" marR="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a:t>When speaker/facilitator has no relationships that might pose a potential conflict of </a:t>
            </a:r>
            <a:r>
              <a:rPr lang="en-CA" baseline="0"/>
              <a:t>interest AND </a:t>
            </a:r>
            <a:r>
              <a:rPr lang="en-CA" baseline="0" dirty="0"/>
              <a:t>the program has been developed without external support, this slide may </a:t>
            </a:r>
            <a:r>
              <a:rPr lang="en-CA" baseline="0"/>
              <a:t>be omitted.  </a:t>
            </a:r>
            <a:endParaRPr lang="en-CA" dirty="0"/>
          </a:p>
          <a:p>
            <a:endParaRPr lang="en-CA" dirty="0"/>
          </a:p>
        </p:txBody>
      </p:sp>
      <p:sp>
        <p:nvSpPr>
          <p:cNvPr id="4" name="Slide Number Placeholder 3"/>
          <p:cNvSpPr>
            <a:spLocks noGrp="1"/>
          </p:cNvSpPr>
          <p:nvPr>
            <p:ph type="sldNum" sz="quarter" idx="10"/>
          </p:nvPr>
        </p:nvSpPr>
        <p:spPr/>
        <p:txBody>
          <a:bodyPr/>
          <a:lstStyle/>
          <a:p>
            <a:fld id="{C8EEF095-98A1-4BD3-B7D3-3DE745826CE1}" type="slidenum">
              <a:rPr lang="en-CA" smtClean="0"/>
              <a:t>4</a:t>
            </a:fld>
            <a:endParaRPr lang="en-CA"/>
          </a:p>
        </p:txBody>
      </p:sp>
    </p:spTree>
    <p:extLst>
      <p:ext uri="{BB962C8B-B14F-4D97-AF65-F5344CB8AC3E}">
        <p14:creationId xmlns:p14="http://schemas.microsoft.com/office/powerpoint/2010/main" val="4138523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kern="0" dirty="0">
                <a:solidFill>
                  <a:srgbClr val="000000"/>
                </a:solidFill>
                <a:effectLst/>
                <a:latin typeface="Times New Roman" panose="02020603050405020304" pitchFamily="18" charset="0"/>
                <a:ea typeface="Times New Roman" panose="02020603050405020304" pitchFamily="18" charset="0"/>
              </a:rPr>
              <a:t>In this presentation, we investigate an emergent medical and technical innovation we call ‘predictive care’. Predictive care is an approach to medicine driven by advances in artificial intelligence, which enhance our ability to identify patterns and predict outcomes or </a:t>
            </a:r>
            <a:r>
              <a:rPr lang="en-US" sz="1800" b="0" kern="0" dirty="0" err="1">
                <a:solidFill>
                  <a:srgbClr val="000000"/>
                </a:solidFill>
                <a:effectLst/>
                <a:latin typeface="Times New Roman" panose="02020603050405020304" pitchFamily="18" charset="0"/>
                <a:ea typeface="Times New Roman" panose="02020603050405020304" pitchFamily="18" charset="0"/>
              </a:rPr>
              <a:t>behaviours</a:t>
            </a:r>
            <a:r>
              <a:rPr lang="en-US" sz="1800" b="0" kern="0" dirty="0">
                <a:solidFill>
                  <a:srgbClr val="000000"/>
                </a:solidFill>
                <a:effectLst/>
                <a:latin typeface="Times New Roman" panose="02020603050405020304" pitchFamily="18" charset="0"/>
                <a:ea typeface="Times New Roman" panose="02020603050405020304" pitchFamily="18" charset="0"/>
              </a:rPr>
              <a:t>. While in psychiatry, few predictive care tools are in use,  risk assessments for suicide, patient readmission and inpatient aggression or violence are in high demand.  </a:t>
            </a:r>
          </a:p>
          <a:p>
            <a:r>
              <a:rPr lang="en-US" sz="1800" b="0" kern="0" dirty="0">
                <a:solidFill>
                  <a:srgbClr val="000000"/>
                </a:solidFill>
                <a:effectLst/>
                <a:latin typeface="Times New Roman" panose="02020603050405020304" pitchFamily="18" charset="0"/>
                <a:ea typeface="Times New Roman" panose="02020603050405020304" pitchFamily="18" charset="0"/>
              </a:rPr>
              <a:t>In particular, the prevention and management of violence and aggression in acute psychiatric settings is a priority. While enhancing clinical risk assessments with ML might be a solution - we also know that predictive care models are capable of amplifying existing inequities, such as racial bias, often because these tools are trained on biased datasets.</a:t>
            </a:r>
            <a:endParaRPr lang="en-CA" sz="1800" b="1" kern="0" dirty="0">
              <a:solidFill>
                <a:srgbClr val="000000"/>
              </a:solidFill>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8EEF095-98A1-4BD3-B7D3-3DE745826CE1}" type="slidenum">
              <a:rPr lang="en-CA" smtClean="0"/>
              <a:pPr/>
              <a:t>5</a:t>
            </a:fld>
            <a:endParaRPr lang="en-CA" dirty="0"/>
          </a:p>
        </p:txBody>
      </p:sp>
    </p:spTree>
    <p:extLst>
      <p:ext uri="{BB962C8B-B14F-4D97-AF65-F5344CB8AC3E}">
        <p14:creationId xmlns:p14="http://schemas.microsoft.com/office/powerpoint/2010/main" val="1502184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0" baseline="0" dirty="0"/>
              <a:t>given this, our study examines how systemic factors might bias data in EHRs for certain kinds of patients (e.g., racialized patients), with implications for training ML models on these data to predict violence/aggression</a:t>
            </a:r>
            <a:br>
              <a:rPr lang="en-CA" sz="1200" kern="0" dirty="0">
                <a:solidFill>
                  <a:srgbClr val="000000"/>
                </a:solidFill>
                <a:effectLst/>
                <a:latin typeface="Times New Roman" panose="02020603050405020304" pitchFamily="18" charset="0"/>
                <a:ea typeface="Times New Roman" panose="02020603050405020304" pitchFamily="18" charset="0"/>
              </a:rPr>
            </a:b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6</a:t>
            </a:fld>
            <a:endParaRPr lang="en-CA" dirty="0"/>
          </a:p>
        </p:txBody>
      </p:sp>
    </p:spTree>
    <p:extLst>
      <p:ext uri="{BB962C8B-B14F-4D97-AF65-F5344CB8AC3E}">
        <p14:creationId xmlns:p14="http://schemas.microsoft.com/office/powerpoint/2010/main" val="138407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Our study involved both ethnographic and computational methods. In our case, the ethnography included 250 hours of </a:t>
            </a:r>
            <a:r>
              <a:rPr lang="en-US" sz="1200" b="0" i="0" kern="1200" dirty="0">
                <a:solidFill>
                  <a:schemeClr val="tx1"/>
                </a:solidFill>
                <a:effectLst/>
                <a:latin typeface="Arial" panose="020B0604020202020204" pitchFamily="34" charset="0"/>
                <a:ea typeface="+mn-ea"/>
                <a:cs typeface="+mn-cs"/>
              </a:rPr>
              <a:t>participant observation of the Emergency Dept at CAMH, and shadowing providers as they went about their work. In addition, we conducted 37 semi-structured interviews with patients, providers and key informants. Our goal was </a:t>
            </a:r>
            <a:r>
              <a:rPr lang="en-US" sz="1200" b="0" i="0" kern="1200" baseline="0" dirty="0">
                <a:solidFill>
                  <a:schemeClr val="tx1"/>
                </a:solidFill>
                <a:effectLst/>
                <a:latin typeface="Arial" panose="020B0604020202020204" pitchFamily="34" charset="0"/>
                <a:ea typeface="+mn-ea"/>
                <a:cs typeface="+mn-cs"/>
              </a:rPr>
              <a:t>to understand how risk of violence/aggression is documented and managed in this context. </a:t>
            </a:r>
          </a:p>
          <a:p>
            <a:endParaRPr lang="en-US" sz="1200" b="1" i="0" kern="1200" baseline="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C8EEF095-98A1-4BD3-B7D3-3DE745826CE1}" type="slidenum">
              <a:rPr lang="en-CA" smtClean="0"/>
              <a:pPr/>
              <a:t>7</a:t>
            </a:fld>
            <a:endParaRPr lang="en-CA" dirty="0"/>
          </a:p>
        </p:txBody>
      </p:sp>
    </p:spTree>
    <p:extLst>
      <p:ext uri="{BB962C8B-B14F-4D97-AF65-F5344CB8AC3E}">
        <p14:creationId xmlns:p14="http://schemas.microsoft.com/office/powerpoint/2010/main" val="4131649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0" dirty="0">
                <a:solidFill>
                  <a:srgbClr val="000000"/>
                </a:solidFill>
                <a:effectLst/>
                <a:latin typeface="Times New Roman" panose="02020603050405020304" pitchFamily="18" charset="0"/>
                <a:ea typeface="Times New Roman" panose="02020603050405020304" pitchFamily="18" charset="0"/>
              </a:rPr>
              <a:t> Our findings demonstrate that admission by police is one of the key factors shaping documentation + management of risk in this context.  </a:t>
            </a:r>
            <a:br>
              <a:rPr lang="en-US" sz="1200" kern="0" dirty="0">
                <a:solidFill>
                  <a:srgbClr val="000000"/>
                </a:solidFill>
                <a:effectLst/>
                <a:latin typeface="Times New Roman" panose="02020603050405020304" pitchFamily="18" charset="0"/>
                <a:ea typeface="Times New Roman" panose="02020603050405020304" pitchFamily="18" charset="0"/>
              </a:rPr>
            </a:br>
            <a:br>
              <a:rPr lang="en-US" sz="1200" kern="0" dirty="0">
                <a:solidFill>
                  <a:srgbClr val="000000"/>
                </a:solidFill>
                <a:effectLst/>
                <a:latin typeface="Times New Roman" panose="02020603050405020304" pitchFamily="18" charset="0"/>
                <a:ea typeface="Times New Roman" panose="02020603050405020304" pitchFamily="18" charset="0"/>
              </a:rPr>
            </a:br>
            <a:r>
              <a:rPr lang="en-US" sz="1200" kern="0" dirty="0">
                <a:solidFill>
                  <a:srgbClr val="000000"/>
                </a:solidFill>
                <a:effectLst/>
                <a:latin typeface="Times New Roman" panose="02020603050405020304" pitchFamily="18" charset="0"/>
                <a:ea typeface="Times New Roman" panose="02020603050405020304" pitchFamily="18" charset="0"/>
              </a:rPr>
              <a:t>To give you an ethnographic example of what we mean by this, when a client is brought into the ED by police, the police verbally share info about the context surrounding the encounter, for </a:t>
            </a:r>
            <a:r>
              <a:rPr lang="en-US" sz="1200" kern="0" dirty="0" err="1">
                <a:solidFill>
                  <a:srgbClr val="000000"/>
                </a:solidFill>
                <a:effectLst/>
                <a:latin typeface="Times New Roman" panose="02020603050405020304" pitchFamily="18" charset="0"/>
                <a:ea typeface="Times New Roman" panose="02020603050405020304" pitchFamily="18" charset="0"/>
              </a:rPr>
              <a:t>eg</a:t>
            </a:r>
            <a:r>
              <a:rPr lang="en-US" sz="1200" kern="0" dirty="0">
                <a:solidFill>
                  <a:srgbClr val="000000"/>
                </a:solidFill>
                <a:effectLst/>
                <a:latin typeface="Times New Roman" panose="02020603050405020304" pitchFamily="18" charset="0"/>
                <a:ea typeface="Times New Roman" panose="02020603050405020304" pitchFamily="18" charset="0"/>
              </a:rPr>
              <a:t>, managed to bite me even while handcuffed. This info is then documented in the EHR. After the first 24 hours, nurses review this narrative data to generate a daily numerical score called the DASA, which is a structured clinical risk assessment that nurses use to rate patients on 7 </a:t>
            </a:r>
            <a:r>
              <a:rPr lang="en-US" sz="1200" kern="0" dirty="0" err="1">
                <a:solidFill>
                  <a:srgbClr val="000000"/>
                </a:solidFill>
                <a:effectLst/>
                <a:latin typeface="Times New Roman" panose="02020603050405020304" pitchFamily="18" charset="0"/>
                <a:ea typeface="Times New Roman" panose="02020603050405020304" pitchFamily="18" charset="0"/>
              </a:rPr>
              <a:t>behavioural</a:t>
            </a:r>
            <a:r>
              <a:rPr lang="en-US" sz="1200" kern="0" dirty="0">
                <a:solidFill>
                  <a:srgbClr val="000000"/>
                </a:solidFill>
                <a:effectLst/>
                <a:latin typeface="Times New Roman" panose="02020603050405020304" pitchFamily="18" charset="0"/>
                <a:ea typeface="Times New Roman" panose="02020603050405020304" pitchFamily="18" charset="0"/>
              </a:rPr>
              <a:t> indicators of violence or aggression, </a:t>
            </a:r>
            <a:r>
              <a:rPr lang="en-US" sz="1200" kern="0" dirty="0" err="1">
                <a:solidFill>
                  <a:srgbClr val="000000"/>
                </a:solidFill>
                <a:effectLst/>
                <a:latin typeface="Times New Roman" panose="02020603050405020304" pitchFamily="18" charset="0"/>
                <a:ea typeface="Times New Roman" panose="02020603050405020304" pitchFamily="18" charset="0"/>
              </a:rPr>
              <a:t>eg</a:t>
            </a:r>
            <a:r>
              <a:rPr lang="en-US" sz="1200" kern="0" dirty="0">
                <a:solidFill>
                  <a:srgbClr val="000000"/>
                </a:solidFill>
                <a:effectLst/>
                <a:latin typeface="Times New Roman" panose="02020603050405020304" pitchFamily="18" charset="0"/>
                <a:ea typeface="Times New Roman" panose="02020603050405020304" pitchFamily="18" charset="0"/>
              </a:rPr>
              <a:t> irritability, verbal threats. This score is then used in combination with other clinical observations to guide risk management strategies. In particular, staff share and re-share information verbally about previous police encounters at routine meetings like rounds and team huddles. This information is often discussed and used to develop a range of interventions meant to keep everyone safe –this may include small things like reminders to put your hair in a ponytail or frequent verbal instructions to reinforce the boundary between patients and staff. For example, “stay seated” or “stand back from the door.” </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8</a:t>
            </a:fld>
            <a:endParaRPr lang="en-CA" dirty="0"/>
          </a:p>
        </p:txBody>
      </p:sp>
    </p:spTree>
    <p:extLst>
      <p:ext uri="{BB962C8B-B14F-4D97-AF65-F5344CB8AC3E}">
        <p14:creationId xmlns:p14="http://schemas.microsoft.com/office/powerpoint/2010/main" val="3201923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kern="0" dirty="0">
                <a:solidFill>
                  <a:srgbClr val="000000"/>
                </a:solidFill>
                <a:effectLst/>
                <a:latin typeface="Times New Roman" panose="02020603050405020304" pitchFamily="18" charset="0"/>
                <a:ea typeface="Times New Roman" panose="02020603050405020304" pitchFamily="18" charset="0"/>
              </a:rPr>
              <a:t>Methods.</a:t>
            </a:r>
            <a:r>
              <a:rPr lang="en-CA" sz="1800" kern="0" dirty="0">
                <a:solidFill>
                  <a:srgbClr val="000000"/>
                </a:solidFill>
                <a:effectLst/>
                <a:latin typeface="Times New Roman" panose="02020603050405020304" pitchFamily="18" charset="0"/>
                <a:ea typeface="Times New Roman" panose="02020603050405020304" pitchFamily="18" charset="0"/>
              </a:rPr>
              <a:t> Ethnographic findings useful for illuminating key factors that could impact risk assessment, such as police presence at admission. So the goal of our computational analysis was to test how these factors, when recorded in EHRs, might impact violence risk prediction, both when it is done by clinicians but also by machine learning algorithms. </a:t>
            </a:r>
          </a:p>
          <a:p>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We compiled EHRs across acute care stays for patients at CAMH (from May 2016 to May 2022) which were available for two main analyses:</a:t>
            </a: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1) to understand whether certain patients may be unfairly assessed with the DASA, with a focus on false positive assessments (i.e., being rated as high risk but not going on to become violent/aggressive) </a:t>
            </a:r>
            <a:br>
              <a:rPr lang="en-US" sz="1800" kern="0" dirty="0">
                <a:solidFill>
                  <a:srgbClr val="000000"/>
                </a:solidFill>
                <a:effectLst/>
                <a:latin typeface="Times New Roman" panose="02020603050405020304" pitchFamily="18" charset="0"/>
                <a:ea typeface="Times New Roman" panose="02020603050405020304" pitchFamily="18" charset="0"/>
              </a:rPr>
            </a:br>
            <a:r>
              <a:rPr lang="en-US" sz="1800" kern="0" dirty="0">
                <a:solidFill>
                  <a:srgbClr val="000000"/>
                </a:solidFill>
                <a:effectLst/>
                <a:latin typeface="Times New Roman" panose="02020603050405020304" pitchFamily="18" charset="0"/>
                <a:ea typeface="Times New Roman" panose="02020603050405020304" pitchFamily="18" charset="0"/>
              </a:rPr>
              <a:t>-first, we examined whether racialized patients are more likely to receive these false positive assessments (univariate regressions examining association of race and false positive assessment)</a:t>
            </a:r>
            <a:br>
              <a:rPr lang="en-US" sz="1800" kern="0" dirty="0">
                <a:solidFill>
                  <a:srgbClr val="000000"/>
                </a:solidFill>
                <a:effectLst/>
                <a:latin typeface="Times New Roman" panose="02020603050405020304" pitchFamily="18" charset="0"/>
                <a:ea typeface="Times New Roman" panose="02020603050405020304" pitchFamily="18" charset="0"/>
              </a:rPr>
            </a:br>
            <a:r>
              <a:rPr lang="en-US" sz="1800" kern="0" dirty="0">
                <a:solidFill>
                  <a:srgbClr val="000000"/>
                </a:solidFill>
                <a:effectLst/>
                <a:latin typeface="Times New Roman" panose="02020603050405020304" pitchFamily="18" charset="0"/>
                <a:ea typeface="Times New Roman" panose="02020603050405020304" pitchFamily="18" charset="0"/>
              </a:rPr>
              <a:t>-then we controlled for other factors, like whether someone was admitted to the ED by police, to see if they accounted for any observed associations between race and false positive assessments</a:t>
            </a:r>
            <a:br>
              <a:rPr lang="en-US" sz="1800" kern="0" dirty="0">
                <a:solidFill>
                  <a:srgbClr val="000000"/>
                </a:solidFill>
                <a:effectLst/>
                <a:latin typeface="Times New Roman" panose="02020603050405020304" pitchFamily="18" charset="0"/>
                <a:ea typeface="Times New Roman" panose="02020603050405020304" pitchFamily="18" charset="0"/>
              </a:rPr>
            </a:br>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MARTA</a:t>
            </a:r>
          </a:p>
        </p:txBody>
      </p:sp>
      <p:sp>
        <p:nvSpPr>
          <p:cNvPr id="4" name="Slide Number Placeholder 3"/>
          <p:cNvSpPr>
            <a:spLocks noGrp="1"/>
          </p:cNvSpPr>
          <p:nvPr>
            <p:ph type="sldNum" sz="quarter" idx="5"/>
          </p:nvPr>
        </p:nvSpPr>
        <p:spPr/>
        <p:txBody>
          <a:bodyPr/>
          <a:lstStyle/>
          <a:p>
            <a:fld id="{C8EEF095-98A1-4BD3-B7D3-3DE745826CE1}" type="slidenum">
              <a:rPr lang="en-CA" smtClean="0"/>
              <a:pPr/>
              <a:t>9</a:t>
            </a:fld>
            <a:endParaRPr lang="en-CA" dirty="0"/>
          </a:p>
        </p:txBody>
      </p:sp>
    </p:spTree>
    <p:extLst>
      <p:ext uri="{BB962C8B-B14F-4D97-AF65-F5344CB8AC3E}">
        <p14:creationId xmlns:p14="http://schemas.microsoft.com/office/powerpoint/2010/main" val="494153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kern="0" dirty="0">
                <a:solidFill>
                  <a:srgbClr val="000000"/>
                </a:solidFill>
                <a:effectLst/>
                <a:latin typeface="Times New Roman" panose="02020603050405020304" pitchFamily="18" charset="0"/>
                <a:ea typeface="Times New Roman" panose="02020603050405020304" pitchFamily="18" charset="0"/>
              </a:rPr>
              <a:t>Results. </a:t>
            </a:r>
            <a:r>
              <a:rPr lang="en-CA" sz="1800" b="0" kern="0" dirty="0">
                <a:solidFill>
                  <a:srgbClr val="000000"/>
                </a:solidFill>
                <a:effectLst/>
                <a:latin typeface="Times New Roman" panose="02020603050405020304" pitchFamily="18" charset="0"/>
                <a:ea typeface="Times New Roman" panose="02020603050405020304" pitchFamily="18" charset="0"/>
              </a:rPr>
              <a:t>Findings from this analyses do suggest </a:t>
            </a:r>
            <a:r>
              <a:rPr lang="en-CA" sz="1800" kern="0" dirty="0">
                <a:solidFill>
                  <a:srgbClr val="000000"/>
                </a:solidFill>
                <a:effectLst/>
                <a:latin typeface="Times New Roman" panose="02020603050405020304" pitchFamily="18" charset="0"/>
                <a:ea typeface="Times New Roman" panose="02020603050405020304" pitchFamily="18" charset="0"/>
              </a:rPr>
              <a:t>that some racialized patients are at higher risk of false positive assessments relative to white patients; however, associations are attenuated or not significant in the adjusted or multivariable regression, suggesting that other factors may be accounting for the association between race and false positive assessment (Figure 1). </a:t>
            </a:r>
          </a:p>
          <a:p>
            <a:br>
              <a:rPr lang="en-CA" sz="1800" kern="0" dirty="0">
                <a:solidFill>
                  <a:srgbClr val="000000"/>
                </a:solidFill>
                <a:effectLst/>
                <a:latin typeface="Times New Roman" panose="02020603050405020304" pitchFamily="18" charset="0"/>
                <a:ea typeface="Times New Roman" panose="02020603050405020304" pitchFamily="18" charset="0"/>
              </a:rPr>
            </a:br>
            <a:r>
              <a:rPr lang="en-CA" sz="1800" kern="0" dirty="0">
                <a:solidFill>
                  <a:srgbClr val="000000"/>
                </a:solidFill>
                <a:effectLst/>
                <a:latin typeface="Times New Roman" panose="02020603050405020304" pitchFamily="18" charset="0"/>
                <a:ea typeface="Times New Roman" panose="02020603050405020304" pitchFamily="18" charset="0"/>
              </a:rPr>
              <a:t>MARTA</a:t>
            </a:r>
            <a:endParaRPr lang="en-CA" dirty="0"/>
          </a:p>
        </p:txBody>
      </p:sp>
      <p:sp>
        <p:nvSpPr>
          <p:cNvPr id="4" name="Slide Number Placeholder 3"/>
          <p:cNvSpPr>
            <a:spLocks noGrp="1"/>
          </p:cNvSpPr>
          <p:nvPr>
            <p:ph type="sldNum" sz="quarter" idx="5"/>
          </p:nvPr>
        </p:nvSpPr>
        <p:spPr/>
        <p:txBody>
          <a:bodyPr/>
          <a:lstStyle/>
          <a:p>
            <a:fld id="{C8EEF095-98A1-4BD3-B7D3-3DE745826CE1}" type="slidenum">
              <a:rPr lang="en-CA" smtClean="0"/>
              <a:pPr/>
              <a:t>10</a:t>
            </a:fld>
            <a:endParaRPr lang="en-CA" dirty="0"/>
          </a:p>
        </p:txBody>
      </p:sp>
    </p:spTree>
    <p:extLst>
      <p:ext uri="{BB962C8B-B14F-4D97-AF65-F5344CB8AC3E}">
        <p14:creationId xmlns:p14="http://schemas.microsoft.com/office/powerpoint/2010/main" val="2166897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lvl1pPr>
              <a:defRPr b="0" i="0">
                <a:latin typeface="Arial" panose="020B0604020202020204" pitchFamily="34" charset="0"/>
              </a:defRPr>
            </a:lvl1pPr>
          </a:lstStyle>
          <a:p>
            <a:r>
              <a:rPr lang="en-US" dirty="0"/>
              <a:t>Click to edit Master title style</a:t>
            </a:r>
            <a:endParaRPr lang="en-CA" dirty="0"/>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b="0" i="0">
                <a:solidFill>
                  <a:schemeClr val="tx1">
                    <a:tint val="75000"/>
                  </a:schemeClr>
                </a:solidFill>
                <a:latin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CA" dirty="0"/>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DC32FE72-506E-4DA0-9E38-637D32FF20B8}" type="datetime1">
              <a:rPr lang="en-CA" smtClean="0"/>
              <a:pPr/>
              <a:t>2023-10-12</a:t>
            </a:fld>
            <a:endParaRPr lang="en-CA"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1570869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endParaRPr lang="en-CA" dirty="0"/>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8BA77217-F031-4904-8C4E-E5DC1C5D17C2}" type="datetime1">
              <a:rPr lang="en-CA" smtClean="0"/>
              <a:pPr/>
              <a:t>2023-10-12</a:t>
            </a:fld>
            <a:endParaRPr lang="en-CA"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3181554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a:prstGeom prst="rect">
            <a:avLst/>
          </a:prstGeom>
        </p:spPr>
        <p:txBody>
          <a:bodyPr vert="eaVert"/>
          <a:lstStyle>
            <a:lvl1pPr>
              <a:defRPr b="0" i="0">
                <a:latin typeface="Arial" panose="020B0604020202020204" pitchFamily="34" charset="0"/>
              </a:defRPr>
            </a:lvl1pPr>
          </a:lstStyle>
          <a:p>
            <a:r>
              <a:rPr lang="en-US" dirty="0"/>
              <a:t>Click to edit Master title style</a:t>
            </a:r>
            <a:endParaRPr lang="en-CA" dirty="0"/>
          </a:p>
        </p:txBody>
      </p:sp>
      <p:sp>
        <p:nvSpPr>
          <p:cNvPr id="3" name="Vertical Text Placeholder 2"/>
          <p:cNvSpPr>
            <a:spLocks noGrp="1"/>
          </p:cNvSpPr>
          <p:nvPr>
            <p:ph type="body" orient="vert" idx="1"/>
          </p:nvPr>
        </p:nvSpPr>
        <p:spPr>
          <a:xfrm>
            <a:off x="457200" y="205980"/>
            <a:ext cx="6019800" cy="4388644"/>
          </a:xfrm>
          <a:prstGeom prst="rect">
            <a:avLst/>
          </a:prstGeom>
        </p:spPr>
        <p:txBody>
          <a:bodyPr vert="eaVert"/>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9A85C18D-D16B-44AC-B83B-437F871C9CAA}" type="datetime1">
              <a:rPr lang="en-CA" smtClean="0"/>
              <a:pPr/>
              <a:t>2023-10-12</a:t>
            </a:fld>
            <a:endParaRPr lang="en-CA"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3952803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a:lstStyle>
            <a:lvl1pPr>
              <a:defRPr b="0" i="0">
                <a:latin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b="0" i="0">
                <a:solidFill>
                  <a:schemeClr val="tx1">
                    <a:tint val="75000"/>
                  </a:schemeClr>
                </a:solidFill>
                <a:latin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161490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57200" y="1200151"/>
            <a:ext cx="8229600" cy="3394472"/>
          </a:xfrm>
          <a:prstGeom prst="rect">
            <a:avLst/>
          </a:prstGeom>
        </p:spPr>
        <p:txBody>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7905520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0" i="0" cap="all">
                <a:latin typeface="Arial"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b="0" i="0">
                <a:solidFill>
                  <a:schemeClr val="tx1">
                    <a:tint val="75000"/>
                  </a:schemeClr>
                </a:solidFill>
                <a:latin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1774603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200151"/>
            <a:ext cx="4038600" cy="3394472"/>
          </a:xfrm>
          <a:prstGeom prst="rect">
            <a:avLst/>
          </a:prstGeom>
        </p:spPr>
        <p:txBody>
          <a:bodyPr/>
          <a:lstStyle>
            <a:lvl1pPr>
              <a:defRPr sz="2800" b="0" i="0">
                <a:latin typeface="Arial" panose="020B0604020202020204" pitchFamily="34" charset="0"/>
              </a:defRPr>
            </a:lvl1pPr>
            <a:lvl2pPr>
              <a:defRPr sz="2400" b="0" i="0">
                <a:latin typeface="Arial" panose="020B0604020202020204" pitchFamily="34" charset="0"/>
              </a:defRPr>
            </a:lvl2pPr>
            <a:lvl3pPr>
              <a:defRPr sz="2000" b="0" i="0">
                <a:latin typeface="Arial" panose="020B0604020202020204" pitchFamily="34" charset="0"/>
              </a:defRPr>
            </a:lvl3pPr>
            <a:lvl4pPr>
              <a:defRPr sz="1800" b="0" i="0">
                <a:latin typeface="Arial" panose="020B0604020202020204" pitchFamily="34" charset="0"/>
              </a:defRPr>
            </a:lvl4pPr>
            <a:lvl5pPr>
              <a:defRPr sz="1800" b="0" i="0">
                <a:latin typeface="Arial" panose="020B060402020202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00151"/>
            <a:ext cx="4038600" cy="3394472"/>
          </a:xfrm>
          <a:prstGeom prst="rect">
            <a:avLst/>
          </a:prstGeom>
        </p:spPr>
        <p:txBody>
          <a:bodyPr/>
          <a:lstStyle>
            <a:lvl1pPr>
              <a:defRPr sz="2800" b="0" i="0">
                <a:latin typeface="Arial" panose="020B0604020202020204" pitchFamily="34" charset="0"/>
              </a:defRPr>
            </a:lvl1pPr>
            <a:lvl2pPr>
              <a:defRPr sz="2400" b="0" i="0">
                <a:latin typeface="Arial" panose="020B0604020202020204" pitchFamily="34" charset="0"/>
              </a:defRPr>
            </a:lvl2pPr>
            <a:lvl3pPr>
              <a:defRPr sz="2000" b="0" i="0">
                <a:latin typeface="Arial" panose="020B0604020202020204" pitchFamily="34" charset="0"/>
              </a:defRPr>
            </a:lvl3pPr>
            <a:lvl4pPr>
              <a:defRPr sz="1800" b="0" i="0">
                <a:latin typeface="Arial" panose="020B0604020202020204" pitchFamily="34" charset="0"/>
              </a:defRPr>
            </a:lvl4pPr>
            <a:lvl5pPr>
              <a:defRPr sz="1800" b="0" i="0">
                <a:latin typeface="Arial" panose="020B060402020202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5520760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0" i="0">
                <a:latin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b="0" i="0">
                <a:latin typeface="Arial" panose="020B0604020202020204" pitchFamily="34" charset="0"/>
              </a:defRPr>
            </a:lvl1pPr>
            <a:lvl2pPr>
              <a:defRPr sz="2000" b="0" i="0">
                <a:latin typeface="Arial" panose="020B0604020202020204" pitchFamily="34" charset="0"/>
              </a:defRPr>
            </a:lvl2pPr>
            <a:lvl3pPr>
              <a:defRPr sz="1800" b="0" i="0">
                <a:latin typeface="Arial" panose="020B0604020202020204" pitchFamily="34" charset="0"/>
              </a:defRPr>
            </a:lvl3pPr>
            <a:lvl4pPr>
              <a:defRPr sz="1600" b="0" i="0">
                <a:latin typeface="Arial" panose="020B0604020202020204" pitchFamily="34" charset="0"/>
              </a:defRPr>
            </a:lvl4pPr>
            <a:lvl5pPr>
              <a:defRPr sz="1600" b="0" i="0">
                <a:latin typeface="Arial" panose="020B0604020202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8" y="1151335"/>
            <a:ext cx="4041775" cy="479822"/>
          </a:xfrm>
          <a:prstGeom prst="rect">
            <a:avLst/>
          </a:prstGeom>
        </p:spPr>
        <p:txBody>
          <a:bodyPr anchor="b"/>
          <a:lstStyle>
            <a:lvl1pPr marL="0" indent="0">
              <a:buNone/>
              <a:defRPr sz="2400" b="0" i="0">
                <a:latin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8" y="1631156"/>
            <a:ext cx="4041775" cy="2963466"/>
          </a:xfrm>
          <a:prstGeom prst="rect">
            <a:avLst/>
          </a:prstGeom>
        </p:spPr>
        <p:txBody>
          <a:bodyPr/>
          <a:lstStyle>
            <a:lvl1pPr>
              <a:defRPr sz="2400" b="0" i="0">
                <a:latin typeface="Arial" panose="020B0604020202020204" pitchFamily="34" charset="0"/>
              </a:defRPr>
            </a:lvl1pPr>
            <a:lvl2pPr>
              <a:defRPr sz="2000" b="0" i="0">
                <a:latin typeface="Arial" panose="020B0604020202020204" pitchFamily="34" charset="0"/>
              </a:defRPr>
            </a:lvl2pPr>
            <a:lvl3pPr>
              <a:defRPr sz="1800" b="0" i="0">
                <a:latin typeface="Arial" panose="020B0604020202020204" pitchFamily="34" charset="0"/>
              </a:defRPr>
            </a:lvl3pPr>
            <a:lvl4pPr>
              <a:defRPr sz="1600" b="0" i="0">
                <a:latin typeface="Arial" panose="020B0604020202020204" pitchFamily="34" charset="0"/>
              </a:defRPr>
            </a:lvl4pPr>
            <a:lvl5pPr>
              <a:defRPr sz="1600" b="0" i="0">
                <a:latin typeface="Arial" panose="020B0604020202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8" name="Footer Placeholder 7"/>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9" name="Slide Number Placeholder 8"/>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12071026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p>
        </p:txBody>
      </p:sp>
      <p:sp>
        <p:nvSpPr>
          <p:cNvPr id="3" name="Date Placeholder 2"/>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5" name="Slide Number Placeholder 4"/>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21969060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3" name="Footer Placeholder 2"/>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4" name="Slide Number Placeholder 3"/>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38867682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a:prstGeom prst="rect">
            <a:avLst/>
          </a:prstGeom>
        </p:spPr>
        <p:txBody>
          <a:bodyPr anchor="b"/>
          <a:lstStyle>
            <a:lvl1pPr algn="l">
              <a:defRPr sz="2000" b="0" i="0">
                <a:latin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3575050" y="204789"/>
            <a:ext cx="5111750" cy="4389835"/>
          </a:xfrm>
          <a:prstGeom prst="rect">
            <a:avLst/>
          </a:prstGeom>
        </p:spPr>
        <p:txBody>
          <a:bodyPr/>
          <a:lstStyle>
            <a:lvl1pPr>
              <a:defRPr sz="3200" b="0" i="0">
                <a:latin typeface="Arial" panose="020B0604020202020204" pitchFamily="34" charset="0"/>
              </a:defRPr>
            </a:lvl1pPr>
            <a:lvl2pPr>
              <a:defRPr sz="2800" b="0" i="0">
                <a:latin typeface="Arial" panose="020B0604020202020204" pitchFamily="34" charset="0"/>
              </a:defRPr>
            </a:lvl2pPr>
            <a:lvl3pPr>
              <a:defRPr sz="2400" b="0" i="0">
                <a:latin typeface="Arial" panose="020B0604020202020204" pitchFamily="34" charset="0"/>
              </a:defRPr>
            </a:lvl3pPr>
            <a:lvl4pPr>
              <a:defRPr sz="2000" b="0" i="0">
                <a:latin typeface="Arial" panose="020B0604020202020204" pitchFamily="34" charset="0"/>
              </a:defRPr>
            </a:lvl4pPr>
            <a:lvl5pPr>
              <a:defRPr sz="2000" b="0" i="0">
                <a:latin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3" y="1076327"/>
            <a:ext cx="3008313" cy="3518297"/>
          </a:xfrm>
          <a:prstGeom prst="rect">
            <a:avLst/>
          </a:prstGeom>
        </p:spPr>
        <p:txBody>
          <a:bodyPr/>
          <a:lstStyle>
            <a:lvl1pPr marL="0" indent="0">
              <a:buNone/>
              <a:defRPr sz="1400" b="0" i="0">
                <a:latin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1787132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endParaRPr lang="en-CA" dirty="0"/>
          </a:p>
        </p:txBody>
      </p:sp>
      <p:sp>
        <p:nvSpPr>
          <p:cNvPr id="3" name="Content Placeholder 2"/>
          <p:cNvSpPr>
            <a:spLocks noGrp="1"/>
          </p:cNvSpPr>
          <p:nvPr>
            <p:ph idx="1"/>
          </p:nvPr>
        </p:nvSpPr>
        <p:spPr>
          <a:xfrm>
            <a:off x="457200" y="1200151"/>
            <a:ext cx="8229600" cy="3394472"/>
          </a:xfrm>
          <a:prstGeom prst="rect">
            <a:avLst/>
          </a:prstGeom>
        </p:spPr>
        <p:txBody>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5C47BCF1-4FBD-4DC2-88F8-AB050C2573C9}" type="datetime1">
              <a:rPr lang="en-CA" smtClean="0"/>
              <a:pPr/>
              <a:t>2023-10-12</a:t>
            </a:fld>
            <a:endParaRPr lang="en-CA"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34986085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2000" b="0" i="0">
                <a:latin typeface="Arial" panose="020B0604020202020204" pitchFamily="34" charset="0"/>
              </a:defRPr>
            </a:lvl1pPr>
          </a:lstStyle>
          <a:p>
            <a:r>
              <a:rPr lang="en-US" dirty="0"/>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b="0" i="0">
                <a:latin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4"/>
            <a:ext cx="5486400" cy="603647"/>
          </a:xfrm>
          <a:prstGeom prst="rect">
            <a:avLst/>
          </a:prstGeom>
        </p:spPr>
        <p:txBody>
          <a:bodyPr/>
          <a:lstStyle>
            <a:lvl1pPr marL="0" indent="0">
              <a:buNone/>
              <a:defRPr sz="1400" b="0" i="0">
                <a:latin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3641934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22227021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a:prstGeom prst="rect">
            <a:avLst/>
          </a:prstGeom>
        </p:spPr>
        <p:txBody>
          <a:bodyPr vert="eaVert"/>
          <a:lstStyle>
            <a:lvl1pPr>
              <a:defRPr b="0" i="0">
                <a:latin typeface="Arial" panose="020B060402020202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205980"/>
            <a:ext cx="6019800" cy="4388644"/>
          </a:xfrm>
          <a:prstGeom prst="rect">
            <a:avLst/>
          </a:prstGeom>
        </p:spPr>
        <p:txBody>
          <a:bodyPr vert="eaVert"/>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3F9EE93-59DE-6E47-9DE1-43DF08574DFF}" type="datetimeFigureOut">
              <a:rPr lang="en-US" smtClean="0"/>
              <a:pPr/>
              <a:t>10/12/2023</a:t>
            </a:fld>
            <a:endParaRPr lang="en-US"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F3BFBB29-00CD-D143-B748-E1756D8FDF1F}" type="slidenum">
              <a:rPr lang="en-US" smtClean="0"/>
              <a:pPr/>
              <a:t>‹#›</a:t>
            </a:fld>
            <a:endParaRPr lang="en-US" dirty="0"/>
          </a:p>
        </p:txBody>
      </p:sp>
    </p:spTree>
    <p:extLst>
      <p:ext uri="{BB962C8B-B14F-4D97-AF65-F5344CB8AC3E}">
        <p14:creationId xmlns:p14="http://schemas.microsoft.com/office/powerpoint/2010/main" val="3332820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0" i="0" cap="all">
                <a:latin typeface="Arial" panose="020B0604020202020204" pitchFamily="34" charset="0"/>
              </a:defRPr>
            </a:lvl1pPr>
          </a:lstStyle>
          <a:p>
            <a:r>
              <a:rPr lang="en-US" dirty="0"/>
              <a:t>Click to edit Master title style</a:t>
            </a:r>
            <a:endParaRPr lang="en-CA" dirty="0"/>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b="0" i="0">
                <a:solidFill>
                  <a:schemeClr val="tx1">
                    <a:tint val="75000"/>
                  </a:schemeClr>
                </a:solidFill>
                <a:latin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411C9BA4-3DB9-46DA-9A95-4AAD42759558}" type="datetime1">
              <a:rPr lang="en-CA" smtClean="0"/>
              <a:pPr/>
              <a:t>2023-10-12</a:t>
            </a:fld>
            <a:endParaRPr lang="en-CA" dirty="0"/>
          </a:p>
        </p:txBody>
      </p:sp>
      <p:sp>
        <p:nvSpPr>
          <p:cNvPr id="5" name="Footer Placeholder 4"/>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2613318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endParaRPr lang="en-CA" dirty="0"/>
          </a:p>
        </p:txBody>
      </p:sp>
      <p:sp>
        <p:nvSpPr>
          <p:cNvPr id="3" name="Content Placeholder 2"/>
          <p:cNvSpPr>
            <a:spLocks noGrp="1"/>
          </p:cNvSpPr>
          <p:nvPr>
            <p:ph sz="half" idx="1"/>
          </p:nvPr>
        </p:nvSpPr>
        <p:spPr>
          <a:xfrm>
            <a:off x="457200" y="1200151"/>
            <a:ext cx="4038600" cy="3394472"/>
          </a:xfrm>
          <a:prstGeom prst="rect">
            <a:avLst/>
          </a:prstGeom>
        </p:spPr>
        <p:txBody>
          <a:bodyPr/>
          <a:lstStyle>
            <a:lvl1pPr>
              <a:defRPr sz="2800" b="0" i="0">
                <a:latin typeface="Arial" panose="020B0604020202020204" pitchFamily="34" charset="0"/>
              </a:defRPr>
            </a:lvl1pPr>
            <a:lvl2pPr>
              <a:defRPr sz="2400" b="0" i="0">
                <a:latin typeface="Arial" panose="020B0604020202020204" pitchFamily="34" charset="0"/>
              </a:defRPr>
            </a:lvl2pPr>
            <a:lvl3pPr>
              <a:defRPr sz="2000" b="0" i="0">
                <a:latin typeface="Arial" panose="020B0604020202020204" pitchFamily="34" charset="0"/>
              </a:defRPr>
            </a:lvl3pPr>
            <a:lvl4pPr>
              <a:defRPr sz="1800" b="0" i="0">
                <a:latin typeface="Arial" panose="020B0604020202020204" pitchFamily="34" charset="0"/>
              </a:defRPr>
            </a:lvl4pPr>
            <a:lvl5pPr>
              <a:defRPr sz="1800" b="0" i="0">
                <a:latin typeface="Arial" panose="020B060402020202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Content Placeholder 3"/>
          <p:cNvSpPr>
            <a:spLocks noGrp="1"/>
          </p:cNvSpPr>
          <p:nvPr>
            <p:ph sz="half" idx="2"/>
          </p:nvPr>
        </p:nvSpPr>
        <p:spPr>
          <a:xfrm>
            <a:off x="4648200" y="1200151"/>
            <a:ext cx="4038600" cy="3394472"/>
          </a:xfrm>
          <a:prstGeom prst="rect">
            <a:avLst/>
          </a:prstGeom>
        </p:spPr>
        <p:txBody>
          <a:bodyPr/>
          <a:lstStyle>
            <a:lvl1pPr>
              <a:defRPr sz="2800" b="0" i="0">
                <a:latin typeface="Arial" panose="020B0604020202020204" pitchFamily="34" charset="0"/>
              </a:defRPr>
            </a:lvl1pPr>
            <a:lvl2pPr>
              <a:defRPr sz="2400" b="0" i="0">
                <a:latin typeface="Arial" panose="020B0604020202020204" pitchFamily="34" charset="0"/>
              </a:defRPr>
            </a:lvl2pPr>
            <a:lvl3pPr>
              <a:defRPr sz="2000" b="0" i="0">
                <a:latin typeface="Arial" panose="020B0604020202020204" pitchFamily="34" charset="0"/>
              </a:defRPr>
            </a:lvl3pPr>
            <a:lvl4pPr>
              <a:defRPr sz="1800" b="0" i="0">
                <a:latin typeface="Arial" panose="020B0604020202020204" pitchFamily="34" charset="0"/>
              </a:defRPr>
            </a:lvl4pPr>
            <a:lvl5pPr>
              <a:defRPr sz="1800" b="0" i="0">
                <a:latin typeface="Arial" panose="020B060402020202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Date Placeholder 4"/>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C860ED28-181B-432B-9DDE-DE9B68CDEA79}" type="datetime1">
              <a:rPr lang="en-CA" smtClean="0"/>
              <a:pPr/>
              <a:t>2023-10-12</a:t>
            </a:fld>
            <a:endParaRPr lang="en-CA" dirty="0"/>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1850197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endParaRPr lang="en-CA" dirty="0"/>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0" i="0">
                <a:latin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b="0" i="0">
                <a:latin typeface="Arial" panose="020B0604020202020204" pitchFamily="34" charset="0"/>
              </a:defRPr>
            </a:lvl1pPr>
            <a:lvl2pPr>
              <a:defRPr sz="2000" b="0" i="0">
                <a:latin typeface="Arial" panose="020B0604020202020204" pitchFamily="34" charset="0"/>
              </a:defRPr>
            </a:lvl2pPr>
            <a:lvl3pPr>
              <a:defRPr sz="1800" b="0" i="0">
                <a:latin typeface="Arial" panose="020B0604020202020204" pitchFamily="34" charset="0"/>
              </a:defRPr>
            </a:lvl3pPr>
            <a:lvl4pPr>
              <a:defRPr sz="1600" b="0" i="0">
                <a:latin typeface="Arial" panose="020B0604020202020204" pitchFamily="34" charset="0"/>
              </a:defRPr>
            </a:lvl4pPr>
            <a:lvl5pPr>
              <a:defRPr sz="1600" b="0" i="0">
                <a:latin typeface="Arial" panose="020B0604020202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Text Placeholder 4"/>
          <p:cNvSpPr>
            <a:spLocks noGrp="1"/>
          </p:cNvSpPr>
          <p:nvPr>
            <p:ph type="body" sz="quarter" idx="3"/>
          </p:nvPr>
        </p:nvSpPr>
        <p:spPr>
          <a:xfrm>
            <a:off x="4645028" y="1151335"/>
            <a:ext cx="4041775" cy="479822"/>
          </a:xfrm>
          <a:prstGeom prst="rect">
            <a:avLst/>
          </a:prstGeom>
        </p:spPr>
        <p:txBody>
          <a:bodyPr anchor="b"/>
          <a:lstStyle>
            <a:lvl1pPr marL="0" indent="0">
              <a:buNone/>
              <a:defRPr sz="2400" b="0" i="0">
                <a:latin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8" y="1631156"/>
            <a:ext cx="4041775" cy="2963466"/>
          </a:xfrm>
          <a:prstGeom prst="rect">
            <a:avLst/>
          </a:prstGeom>
        </p:spPr>
        <p:txBody>
          <a:bodyPr/>
          <a:lstStyle>
            <a:lvl1pPr>
              <a:defRPr sz="2400" b="0" i="0">
                <a:latin typeface="Arial" panose="020B0604020202020204" pitchFamily="34" charset="0"/>
              </a:defRPr>
            </a:lvl1pPr>
            <a:lvl2pPr>
              <a:defRPr sz="2000" b="0" i="0">
                <a:latin typeface="Arial" panose="020B0604020202020204" pitchFamily="34" charset="0"/>
              </a:defRPr>
            </a:lvl2pPr>
            <a:lvl3pPr>
              <a:defRPr sz="1800" b="0" i="0">
                <a:latin typeface="Arial" panose="020B0604020202020204" pitchFamily="34" charset="0"/>
              </a:defRPr>
            </a:lvl3pPr>
            <a:lvl4pPr>
              <a:defRPr sz="1600" b="0" i="0">
                <a:latin typeface="Arial" panose="020B0604020202020204" pitchFamily="34" charset="0"/>
              </a:defRPr>
            </a:lvl4pPr>
            <a:lvl5pPr>
              <a:defRPr sz="1600" b="0" i="0">
                <a:latin typeface="Arial" panose="020B060402020202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Date Placeholder 6"/>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ED9367E1-DC8D-467A-91D6-15673B5863EE}" type="datetime1">
              <a:rPr lang="en-CA" smtClean="0"/>
              <a:pPr/>
              <a:t>2023-10-12</a:t>
            </a:fld>
            <a:endParaRPr lang="en-CA" dirty="0"/>
          </a:p>
        </p:txBody>
      </p:sp>
      <p:sp>
        <p:nvSpPr>
          <p:cNvPr id="8" name="Footer Placeholder 7"/>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9" name="Slide Number Placeholder 8"/>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1995479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b="0" i="0">
                <a:latin typeface="Arial" panose="020B0604020202020204" pitchFamily="34" charset="0"/>
              </a:defRPr>
            </a:lvl1pPr>
          </a:lstStyle>
          <a:p>
            <a:r>
              <a:rPr lang="en-US" dirty="0"/>
              <a:t>Click to edit Master title style</a:t>
            </a:r>
            <a:endParaRPr lang="en-CA" dirty="0"/>
          </a:p>
        </p:txBody>
      </p:sp>
      <p:sp>
        <p:nvSpPr>
          <p:cNvPr id="3" name="Date Placeholder 2"/>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1863EE60-5430-4580-AA48-D86E838638E8}" type="datetime1">
              <a:rPr lang="en-CA" smtClean="0"/>
              <a:pPr/>
              <a:t>2023-10-12</a:t>
            </a:fld>
            <a:endParaRPr lang="en-CA" dirty="0"/>
          </a:p>
        </p:txBody>
      </p:sp>
      <p:sp>
        <p:nvSpPr>
          <p:cNvPr id="4" name="Footer Placeholder 3"/>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5" name="Slide Number Placeholder 4"/>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3089901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C03A648A-42CD-4CCA-A826-8E1F45AEDF8F}" type="datetime1">
              <a:rPr lang="en-CA" smtClean="0"/>
              <a:pPr/>
              <a:t>2023-10-12</a:t>
            </a:fld>
            <a:endParaRPr lang="en-CA" dirty="0"/>
          </a:p>
        </p:txBody>
      </p:sp>
      <p:sp>
        <p:nvSpPr>
          <p:cNvPr id="3" name="Footer Placeholder 2"/>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4" name="Slide Number Placeholder 3"/>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1773681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a:prstGeom prst="rect">
            <a:avLst/>
          </a:prstGeom>
        </p:spPr>
        <p:txBody>
          <a:bodyPr anchor="b"/>
          <a:lstStyle>
            <a:lvl1pPr algn="l">
              <a:defRPr sz="2000" b="0" i="0">
                <a:latin typeface="Arial" panose="020B0604020202020204" pitchFamily="34" charset="0"/>
              </a:defRPr>
            </a:lvl1pPr>
          </a:lstStyle>
          <a:p>
            <a:r>
              <a:rPr lang="en-US" dirty="0"/>
              <a:t>Click to edit Master title style</a:t>
            </a:r>
            <a:endParaRPr lang="en-CA" dirty="0"/>
          </a:p>
        </p:txBody>
      </p:sp>
      <p:sp>
        <p:nvSpPr>
          <p:cNvPr id="3" name="Content Placeholder 2"/>
          <p:cNvSpPr>
            <a:spLocks noGrp="1"/>
          </p:cNvSpPr>
          <p:nvPr>
            <p:ph idx="1"/>
          </p:nvPr>
        </p:nvSpPr>
        <p:spPr>
          <a:xfrm>
            <a:off x="3575050" y="204789"/>
            <a:ext cx="5111750" cy="4389835"/>
          </a:xfrm>
          <a:prstGeom prst="rect">
            <a:avLst/>
          </a:prstGeom>
        </p:spPr>
        <p:txBody>
          <a:bodyPr/>
          <a:lstStyle>
            <a:lvl1pPr>
              <a:defRPr sz="3200" b="0" i="0">
                <a:latin typeface="Arial" panose="020B0604020202020204" pitchFamily="34" charset="0"/>
              </a:defRPr>
            </a:lvl1pPr>
            <a:lvl2pPr>
              <a:defRPr sz="2800" b="0" i="0">
                <a:latin typeface="Arial" panose="020B0604020202020204" pitchFamily="34" charset="0"/>
              </a:defRPr>
            </a:lvl2pPr>
            <a:lvl3pPr>
              <a:defRPr sz="2400" b="0" i="0">
                <a:latin typeface="Arial" panose="020B0604020202020204" pitchFamily="34" charset="0"/>
              </a:defRPr>
            </a:lvl3pPr>
            <a:lvl4pPr>
              <a:defRPr sz="2000" b="0" i="0">
                <a:latin typeface="Arial" panose="020B0604020202020204" pitchFamily="34" charset="0"/>
              </a:defRPr>
            </a:lvl4pPr>
            <a:lvl5pPr>
              <a:defRPr sz="2000" b="0" i="0">
                <a:latin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Text Placeholder 3"/>
          <p:cNvSpPr>
            <a:spLocks noGrp="1"/>
          </p:cNvSpPr>
          <p:nvPr>
            <p:ph type="body" sz="half" idx="2"/>
          </p:nvPr>
        </p:nvSpPr>
        <p:spPr>
          <a:xfrm>
            <a:off x="457203" y="1076327"/>
            <a:ext cx="3008313" cy="3518297"/>
          </a:xfrm>
          <a:prstGeom prst="rect">
            <a:avLst/>
          </a:prstGeom>
        </p:spPr>
        <p:txBody>
          <a:bodyPr/>
          <a:lstStyle>
            <a:lvl1pPr marL="0" indent="0">
              <a:buNone/>
              <a:defRPr sz="1400" b="0" i="0">
                <a:latin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A8C96EF0-6313-4F9B-88C9-44DCCF70B681}" type="datetime1">
              <a:rPr lang="en-CA" smtClean="0"/>
              <a:pPr/>
              <a:t>2023-10-12</a:t>
            </a:fld>
            <a:endParaRPr lang="en-CA" dirty="0"/>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1647136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2000" b="0" i="0">
                <a:latin typeface="Arial" panose="020B0604020202020204" pitchFamily="34" charset="0"/>
              </a:defRPr>
            </a:lvl1pPr>
          </a:lstStyle>
          <a:p>
            <a:r>
              <a:rPr lang="en-US" dirty="0"/>
              <a:t>Click to edit Master title style</a:t>
            </a:r>
            <a:endParaRPr lang="en-CA" dirty="0"/>
          </a:p>
        </p:txBody>
      </p:sp>
      <p:sp>
        <p:nvSpPr>
          <p:cNvPr id="3" name="Picture Placeholder 2"/>
          <p:cNvSpPr>
            <a:spLocks noGrp="1"/>
          </p:cNvSpPr>
          <p:nvPr>
            <p:ph type="pic" idx="1"/>
          </p:nvPr>
        </p:nvSpPr>
        <p:spPr>
          <a:xfrm>
            <a:off x="1792288" y="459581"/>
            <a:ext cx="5486400" cy="3086100"/>
          </a:xfrm>
          <a:prstGeom prst="rect">
            <a:avLst/>
          </a:prstGeom>
        </p:spPr>
        <p:txBody>
          <a:bodyPr/>
          <a:lstStyle>
            <a:lvl1pPr marL="0" indent="0">
              <a:buNone/>
              <a:defRPr sz="3200" b="0" i="0">
                <a:latin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4025504"/>
            <a:ext cx="5486400" cy="603647"/>
          </a:xfrm>
          <a:prstGeom prst="rect">
            <a:avLst/>
          </a:prstGeom>
        </p:spPr>
        <p:txBody>
          <a:bodyPr/>
          <a:lstStyle>
            <a:lvl1pPr marL="0" indent="0">
              <a:buNone/>
              <a:defRPr sz="1400" b="0" i="0">
                <a:latin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a:xfrm>
            <a:off x="457200" y="4767264"/>
            <a:ext cx="2133600" cy="273844"/>
          </a:xfrm>
          <a:prstGeom prst="rect">
            <a:avLst/>
          </a:prstGeom>
        </p:spPr>
        <p:txBody>
          <a:bodyPr/>
          <a:lstStyle>
            <a:lvl1pPr>
              <a:defRPr b="0" i="0">
                <a:latin typeface="Arial" panose="020B0604020202020204" pitchFamily="34" charset="0"/>
              </a:defRPr>
            </a:lvl1pPr>
          </a:lstStyle>
          <a:p>
            <a:fld id="{9216F903-4AC7-41E3-ADAF-439350735902}" type="datetime1">
              <a:rPr lang="en-CA" smtClean="0"/>
              <a:pPr/>
              <a:t>2023-10-12</a:t>
            </a:fld>
            <a:endParaRPr lang="en-CA" dirty="0"/>
          </a:p>
        </p:txBody>
      </p:sp>
      <p:sp>
        <p:nvSpPr>
          <p:cNvPr id="6" name="Footer Placeholder 5"/>
          <p:cNvSpPr>
            <a:spLocks noGrp="1"/>
          </p:cNvSpPr>
          <p:nvPr>
            <p:ph type="ftr" sz="quarter" idx="11"/>
          </p:nvPr>
        </p:nvSpPr>
        <p:spPr>
          <a:xfrm>
            <a:off x="3124200" y="4767264"/>
            <a:ext cx="2895600" cy="273844"/>
          </a:xfrm>
          <a:prstGeom prst="rect">
            <a:avLst/>
          </a:prstGeom>
        </p:spPr>
        <p:txBody>
          <a:bodyPr/>
          <a:lstStyle>
            <a:lvl1pPr>
              <a:defRPr b="0" i="0">
                <a:latin typeface="Arial" panose="020B0604020202020204" pitchFamily="34" charset="0"/>
              </a:defRPr>
            </a:lvl1pPr>
          </a:lstStyle>
          <a:p>
            <a:endParaRPr lang="en-CA" dirty="0"/>
          </a:p>
        </p:txBody>
      </p:sp>
      <p:sp>
        <p:nvSpPr>
          <p:cNvPr id="7" name="Slide Number Placeholder 6"/>
          <p:cNvSpPr>
            <a:spLocks noGrp="1"/>
          </p:cNvSpPr>
          <p:nvPr>
            <p:ph type="sldNum" sz="quarter" idx="12"/>
          </p:nvPr>
        </p:nvSpPr>
        <p:spPr>
          <a:xfrm>
            <a:off x="6553200" y="4767264"/>
            <a:ext cx="2133600" cy="273844"/>
          </a:xfrm>
          <a:prstGeom prst="rect">
            <a:avLst/>
          </a:prstGeom>
        </p:spPr>
        <p:txBody>
          <a:bodyPr/>
          <a:lstStyle>
            <a:lvl1pPr>
              <a:defRPr b="0" i="0">
                <a:latin typeface="Arial" panose="020B0604020202020204" pitchFamily="34" charset="0"/>
              </a:defRPr>
            </a:lvl1pPr>
          </a:lstStyle>
          <a:p>
            <a:fld id="{B3656766-25E9-4760-AFD9-6098DCBCEE67}" type="slidenum">
              <a:rPr lang="en-CA" smtClean="0"/>
              <a:pPr/>
              <a:t>‹#›</a:t>
            </a:fld>
            <a:endParaRPr lang="en-CA" dirty="0"/>
          </a:p>
        </p:txBody>
      </p:sp>
    </p:spTree>
    <p:extLst>
      <p:ext uri="{BB962C8B-B14F-4D97-AF65-F5344CB8AC3E}">
        <p14:creationId xmlns:p14="http://schemas.microsoft.com/office/powerpoint/2010/main" val="1565051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2"/>
            <a:ext cx="9144000" cy="5143499"/>
          </a:xfrm>
          <a:prstGeom prst="rect">
            <a:avLst/>
          </a:prstGeom>
          <a:solidFill>
            <a:srgbClr val="002A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Rectangle 7"/>
          <p:cNvSpPr/>
          <p:nvPr userDrawn="1"/>
        </p:nvSpPr>
        <p:spPr>
          <a:xfrm>
            <a:off x="0" y="-20538"/>
            <a:ext cx="9144000"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latin typeface="Arial" panose="020B0604020202020204" pitchFamily="34" charset="0"/>
            </a:endParaRPr>
          </a:p>
        </p:txBody>
      </p:sp>
      <p:pic>
        <p:nvPicPr>
          <p:cNvPr id="3" name="Picture 2" descr="Text&#10;&#10;Description automatically generated">
            <a:extLst>
              <a:ext uri="{FF2B5EF4-FFF2-40B4-BE49-F238E27FC236}">
                <a16:creationId xmlns:a16="http://schemas.microsoft.com/office/drawing/2014/main" id="{583DFB93-0F60-FD42-ABEC-BC27A1D85E7A}"/>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67544" y="152053"/>
            <a:ext cx="2706948" cy="569218"/>
          </a:xfrm>
          <a:prstGeom prst="rect">
            <a:avLst/>
          </a:prstGeom>
        </p:spPr>
      </p:pic>
    </p:spTree>
    <p:extLst>
      <p:ext uri="{BB962C8B-B14F-4D97-AF65-F5344CB8AC3E}">
        <p14:creationId xmlns:p14="http://schemas.microsoft.com/office/powerpoint/2010/main" val="4238443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Arial Narrow"/>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Narrow"/>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Narrow"/>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Narrow"/>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Narrow"/>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Narrow"/>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4320540"/>
            <a:ext cx="9144000" cy="822960"/>
          </a:xfrm>
          <a:prstGeom prst="rect">
            <a:avLst/>
          </a:prstGeom>
          <a:solidFill>
            <a:srgbClr val="002A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latin typeface="Arial" panose="020B0604020202020204" pitchFamily="34" charset="0"/>
            </a:endParaRPr>
          </a:p>
        </p:txBody>
      </p:sp>
      <p:sp>
        <p:nvSpPr>
          <p:cNvPr id="8" name="Rectangle 7"/>
          <p:cNvSpPr/>
          <p:nvPr userDrawn="1"/>
        </p:nvSpPr>
        <p:spPr>
          <a:xfrm>
            <a:off x="0" y="4282366"/>
            <a:ext cx="9144000" cy="38174"/>
          </a:xfrm>
          <a:prstGeom prst="rect">
            <a:avLst/>
          </a:prstGeom>
          <a:solidFill>
            <a:srgbClr val="006D8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latin typeface="Arial" panose="020B0604020202020204" pitchFamily="34" charset="0"/>
            </a:endParaRPr>
          </a:p>
        </p:txBody>
      </p:sp>
      <p:pic>
        <p:nvPicPr>
          <p:cNvPr id="5" name="Picture 4" descr="Text&#10;&#10;Description automatically generated">
            <a:extLst>
              <a:ext uri="{FF2B5EF4-FFF2-40B4-BE49-F238E27FC236}">
                <a16:creationId xmlns:a16="http://schemas.microsoft.com/office/drawing/2014/main" id="{085A2829-14DB-0D4A-981E-C7F19907D162}"/>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79512" y="4317562"/>
            <a:ext cx="2713856" cy="779844"/>
          </a:xfrm>
          <a:prstGeom prst="rect">
            <a:avLst/>
          </a:prstGeom>
        </p:spPr>
      </p:pic>
    </p:spTree>
    <p:extLst>
      <p:ext uri="{BB962C8B-B14F-4D97-AF65-F5344CB8AC3E}">
        <p14:creationId xmlns:p14="http://schemas.microsoft.com/office/powerpoint/2010/main" val="14597567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6.png"/><Relationship Id="rId18" Type="http://schemas.openxmlformats.org/officeDocument/2006/relationships/image" Target="../media/image19.svg"/><Relationship Id="rId3" Type="http://schemas.openxmlformats.org/officeDocument/2006/relationships/image" Target="../media/image12.png"/><Relationship Id="rId7" Type="http://schemas.openxmlformats.org/officeDocument/2006/relationships/image" Target="../media/image14.png"/><Relationship Id="rId12" Type="http://schemas.openxmlformats.org/officeDocument/2006/relationships/image" Target="../media/image25.svg"/><Relationship Id="rId17" Type="http://schemas.openxmlformats.org/officeDocument/2006/relationships/image" Target="../media/image18.png"/><Relationship Id="rId2" Type="http://schemas.openxmlformats.org/officeDocument/2006/relationships/notesSlide" Target="../notesSlides/notesSlide11.xml"/><Relationship Id="rId16" Type="http://schemas.openxmlformats.org/officeDocument/2006/relationships/image" Target="../media/image29.svg"/><Relationship Id="rId1" Type="http://schemas.openxmlformats.org/officeDocument/2006/relationships/slideLayout" Target="../slideLayouts/slideLayout13.xml"/><Relationship Id="rId6" Type="http://schemas.openxmlformats.org/officeDocument/2006/relationships/image" Target="../media/image23.svg"/><Relationship Id="rId11" Type="http://schemas.openxmlformats.org/officeDocument/2006/relationships/image" Target="../media/image24.png"/><Relationship Id="rId5" Type="http://schemas.openxmlformats.org/officeDocument/2006/relationships/image" Target="../media/image22.png"/><Relationship Id="rId15" Type="http://schemas.openxmlformats.org/officeDocument/2006/relationships/image" Target="../media/image28.png"/><Relationship Id="rId10" Type="http://schemas.openxmlformats.org/officeDocument/2006/relationships/image" Target="../media/image17.svg"/><Relationship Id="rId19" Type="http://schemas.openxmlformats.org/officeDocument/2006/relationships/image" Target="../media/image30.png"/><Relationship Id="rId4" Type="http://schemas.openxmlformats.org/officeDocument/2006/relationships/image" Target="../media/image13.svg"/><Relationship Id="rId9" Type="http://schemas.openxmlformats.org/officeDocument/2006/relationships/image" Target="../media/image16.png"/><Relationship Id="rId14" Type="http://schemas.openxmlformats.org/officeDocument/2006/relationships/image" Target="../media/image27.sv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sv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svg"/><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8" Type="http://schemas.openxmlformats.org/officeDocument/2006/relationships/image" Target="../media/image43.jpeg"/><Relationship Id="rId13" Type="http://schemas.openxmlformats.org/officeDocument/2006/relationships/image" Target="../media/image48.png"/><Relationship Id="rId18" Type="http://schemas.openxmlformats.org/officeDocument/2006/relationships/image" Target="../media/image53.jpeg"/><Relationship Id="rId3" Type="http://schemas.openxmlformats.org/officeDocument/2006/relationships/image" Target="../media/image30.png"/><Relationship Id="rId7" Type="http://schemas.openxmlformats.org/officeDocument/2006/relationships/image" Target="../media/image20.jpeg"/><Relationship Id="rId12" Type="http://schemas.openxmlformats.org/officeDocument/2006/relationships/image" Target="../media/image47.png"/><Relationship Id="rId17" Type="http://schemas.openxmlformats.org/officeDocument/2006/relationships/image" Target="../media/image52.jpeg"/><Relationship Id="rId2" Type="http://schemas.openxmlformats.org/officeDocument/2006/relationships/notesSlide" Target="../notesSlides/notesSlide16.xml"/><Relationship Id="rId16" Type="http://schemas.openxmlformats.org/officeDocument/2006/relationships/image" Target="../media/image51.png"/><Relationship Id="rId1" Type="http://schemas.openxmlformats.org/officeDocument/2006/relationships/slideLayout" Target="../slideLayouts/slideLayout13.xml"/><Relationship Id="rId6" Type="http://schemas.openxmlformats.org/officeDocument/2006/relationships/image" Target="../media/image5.jpeg"/><Relationship Id="rId11" Type="http://schemas.openxmlformats.org/officeDocument/2006/relationships/image" Target="../media/image46.png"/><Relationship Id="rId5" Type="http://schemas.openxmlformats.org/officeDocument/2006/relationships/image" Target="../media/image42.jpeg"/><Relationship Id="rId15" Type="http://schemas.openxmlformats.org/officeDocument/2006/relationships/image" Target="../media/image50.png"/><Relationship Id="rId10" Type="http://schemas.openxmlformats.org/officeDocument/2006/relationships/image" Target="../media/image45.jpeg"/><Relationship Id="rId19" Type="http://schemas.openxmlformats.org/officeDocument/2006/relationships/image" Target="../media/image54.png"/><Relationship Id="rId4" Type="http://schemas.openxmlformats.org/officeDocument/2006/relationships/image" Target="../media/image41.jpeg"/><Relationship Id="rId9" Type="http://schemas.openxmlformats.org/officeDocument/2006/relationships/image" Target="../media/image44.jpeg"/><Relationship Id="rId14" Type="http://schemas.openxmlformats.org/officeDocument/2006/relationships/image" Target="../media/image4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dx.doi.org/10.1136/bmjopen-2022-069255" TargetMode="External"/><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5.svg"/><Relationship Id="rId11" Type="http://schemas.openxmlformats.org/officeDocument/2006/relationships/image" Target="../media/image20.jpeg"/><Relationship Id="rId5" Type="http://schemas.openxmlformats.org/officeDocument/2006/relationships/image" Target="../media/image14.png"/><Relationship Id="rId10" Type="http://schemas.openxmlformats.org/officeDocument/2006/relationships/image" Target="../media/image19.svg"/><Relationship Id="rId4" Type="http://schemas.openxmlformats.org/officeDocument/2006/relationships/image" Target="../media/image13.sv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109191"/>
            <a:ext cx="7772400" cy="1102519"/>
          </a:xfrm>
        </p:spPr>
        <p:txBody>
          <a:bodyPr/>
          <a:lstStyle/>
          <a:p>
            <a:r>
              <a:rPr lang="it-IT" b="1" dirty="0">
                <a:solidFill>
                  <a:schemeClr val="bg1"/>
                </a:solidFill>
                <a:latin typeface="Arial" panose="020B0604020202020204" pitchFamily="34" charset="0"/>
                <a:cs typeface="Arial" panose="020B0604020202020204" pitchFamily="34" charset="0"/>
              </a:rPr>
              <a:t>Predictive Care</a:t>
            </a:r>
            <a:br>
              <a:rPr lang="it-IT" dirty="0">
                <a:solidFill>
                  <a:schemeClr val="bg1"/>
                </a:solidFill>
                <a:latin typeface="Arial" panose="020B0604020202020204" pitchFamily="34" charset="0"/>
                <a:cs typeface="Arial" panose="020B0604020202020204" pitchFamily="34" charset="0"/>
              </a:rPr>
            </a:br>
            <a:r>
              <a:rPr lang="it-IT" sz="3200" dirty="0">
                <a:solidFill>
                  <a:schemeClr val="bg1"/>
                </a:solidFill>
                <a:latin typeface="Arial" panose="020B0604020202020204" pitchFamily="34" charset="0"/>
                <a:cs typeface="Arial" panose="020B0604020202020204" pitchFamily="34" charset="0"/>
              </a:rPr>
              <a:t>The False Promise of Fair AI Models </a:t>
            </a:r>
            <a:br>
              <a:rPr lang="it-IT" sz="3200" dirty="0">
                <a:solidFill>
                  <a:schemeClr val="bg1"/>
                </a:solidFill>
                <a:latin typeface="Arial" panose="020B0604020202020204" pitchFamily="34" charset="0"/>
                <a:cs typeface="Arial" panose="020B0604020202020204" pitchFamily="34" charset="0"/>
              </a:rPr>
            </a:br>
            <a:r>
              <a:rPr lang="it-IT" sz="3200" dirty="0">
                <a:solidFill>
                  <a:schemeClr val="bg1"/>
                </a:solidFill>
                <a:latin typeface="Arial" panose="020B0604020202020204" pitchFamily="34" charset="0"/>
                <a:cs typeface="Arial" panose="020B0604020202020204" pitchFamily="34" charset="0"/>
              </a:rPr>
              <a:t>in Acute Psychiatry</a:t>
            </a:r>
            <a:endParaRPr lang="en-US" sz="3200" dirty="0">
              <a:solidFill>
                <a:schemeClr val="bg1"/>
              </a:solidFill>
              <a:latin typeface="Arial" panose="020B0604020202020204" pitchFamily="34" charset="0"/>
              <a:cs typeface="Arial" panose="020B0604020202020204" pitchFamily="34" charset="0"/>
            </a:endParaRPr>
          </a:p>
        </p:txBody>
      </p:sp>
      <p:sp>
        <p:nvSpPr>
          <p:cNvPr id="5" name="Subtitle 4"/>
          <p:cNvSpPr>
            <a:spLocks noGrp="1"/>
          </p:cNvSpPr>
          <p:nvPr>
            <p:ph type="subTitle" idx="1"/>
          </p:nvPr>
        </p:nvSpPr>
        <p:spPr>
          <a:xfrm>
            <a:off x="1569368" y="3795886"/>
            <a:ext cx="6400800" cy="1314450"/>
          </a:xfrm>
        </p:spPr>
        <p:txBody>
          <a:bodyPr/>
          <a:lstStyle/>
          <a:p>
            <a:r>
              <a:rPr lang="en-US" dirty="0">
                <a:solidFill>
                  <a:srgbClr val="008BB0"/>
                </a:solidFill>
                <a:cs typeface="Arial" panose="020B0604020202020204" pitchFamily="34" charset="0"/>
              </a:rPr>
              <a:t>October 13, 2023</a:t>
            </a:r>
            <a:endParaRPr lang="en-US" dirty="0">
              <a:solidFill>
                <a:srgbClr val="008BB0"/>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3C928BB-B6B9-B7C1-E3D1-12D37DD8A24D}"/>
              </a:ext>
            </a:extLst>
          </p:cNvPr>
          <p:cNvSpPr txBox="1"/>
          <p:nvPr/>
        </p:nvSpPr>
        <p:spPr>
          <a:xfrm>
            <a:off x="323528" y="2821681"/>
            <a:ext cx="8712968" cy="646331"/>
          </a:xfrm>
          <a:prstGeom prst="rect">
            <a:avLst/>
          </a:prstGeom>
          <a:noFill/>
        </p:spPr>
        <p:txBody>
          <a:bodyPr wrap="square">
            <a:spAutoFit/>
          </a:bodyPr>
          <a:lstStyle/>
          <a:p>
            <a:pPr algn="ctr"/>
            <a:r>
              <a:rPr lang="it-IT" sz="1800" i="1" dirty="0">
                <a:solidFill>
                  <a:schemeClr val="bg1"/>
                </a:solidFill>
                <a:latin typeface="Arial" panose="020B0604020202020204" pitchFamily="34" charset="0"/>
                <a:cs typeface="Arial" panose="020B0604020202020204" pitchFamily="34" charset="0"/>
              </a:rPr>
              <a:t>Marta M. Maslej, Christoffer Dharma, Peter S. Muirhead, Yifan Wang, </a:t>
            </a:r>
            <a:br>
              <a:rPr lang="it-IT" sz="1800" i="1" dirty="0">
                <a:solidFill>
                  <a:schemeClr val="bg1"/>
                </a:solidFill>
                <a:latin typeface="Arial" panose="020B0604020202020204" pitchFamily="34" charset="0"/>
                <a:cs typeface="Arial" panose="020B0604020202020204" pitchFamily="34" charset="0"/>
              </a:rPr>
            </a:br>
            <a:r>
              <a:rPr lang="it-IT" sz="1800" i="1" dirty="0">
                <a:solidFill>
                  <a:schemeClr val="bg1"/>
                </a:solidFill>
                <a:latin typeface="Arial" panose="020B0604020202020204" pitchFamily="34" charset="0"/>
                <a:cs typeface="Arial" panose="020B0604020202020204" pitchFamily="34" charset="0"/>
              </a:rPr>
              <a:t>Susan J. Bondy, Juveria Zaheer, Laura Sikstrom</a:t>
            </a:r>
          </a:p>
        </p:txBody>
      </p:sp>
    </p:spTree>
    <p:extLst>
      <p:ext uri="{BB962C8B-B14F-4D97-AF65-F5344CB8AC3E}">
        <p14:creationId xmlns:p14="http://schemas.microsoft.com/office/powerpoint/2010/main" val="3381512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021C0-BF0C-BCC1-B738-037CF0CACE73}"/>
              </a:ext>
            </a:extLst>
          </p:cNvPr>
          <p:cNvSpPr>
            <a:spLocks noGrp="1"/>
          </p:cNvSpPr>
          <p:nvPr>
            <p:ph type="title"/>
          </p:nvPr>
        </p:nvSpPr>
        <p:spPr>
          <a:xfrm>
            <a:off x="-108521" y="55937"/>
            <a:ext cx="9361040" cy="857250"/>
          </a:xfrm>
        </p:spPr>
        <p:txBody>
          <a:bodyPr/>
          <a:lstStyle/>
          <a:p>
            <a:r>
              <a:rPr lang="en-CA" sz="4200" dirty="0"/>
              <a:t>Results </a:t>
            </a:r>
            <a:r>
              <a:rPr lang="en-CA" sz="3600" dirty="0">
                <a:solidFill>
                  <a:schemeClr val="accent1"/>
                </a:solidFill>
              </a:rPr>
              <a:t>(Analysis 1, FPA)</a:t>
            </a:r>
          </a:p>
        </p:txBody>
      </p:sp>
      <p:graphicFrame>
        <p:nvGraphicFramePr>
          <p:cNvPr id="6" name="Table 5">
            <a:extLst>
              <a:ext uri="{FF2B5EF4-FFF2-40B4-BE49-F238E27FC236}">
                <a16:creationId xmlns:a16="http://schemas.microsoft.com/office/drawing/2014/main" id="{09699176-0E23-7748-00D0-D00C3C2A1C8F}"/>
              </a:ext>
            </a:extLst>
          </p:cNvPr>
          <p:cNvGraphicFramePr>
            <a:graphicFrameLocks noGrp="1"/>
          </p:cNvGraphicFramePr>
          <p:nvPr>
            <p:extLst>
              <p:ext uri="{D42A27DB-BD31-4B8C-83A1-F6EECF244321}">
                <p14:modId xmlns:p14="http://schemas.microsoft.com/office/powerpoint/2010/main" val="3165191095"/>
              </p:ext>
            </p:extLst>
          </p:nvPr>
        </p:nvGraphicFramePr>
        <p:xfrm>
          <a:off x="894420" y="1203598"/>
          <a:ext cx="7355159" cy="2282132"/>
        </p:xfrm>
        <a:graphic>
          <a:graphicData uri="http://schemas.openxmlformats.org/drawingml/2006/table">
            <a:tbl>
              <a:tblPr firstRow="1" firstCol="1" bandRow="1"/>
              <a:tblGrid>
                <a:gridCol w="2899668">
                  <a:extLst>
                    <a:ext uri="{9D8B030D-6E8A-4147-A177-3AD203B41FA5}">
                      <a16:colId xmlns:a16="http://schemas.microsoft.com/office/drawing/2014/main" val="2308622232"/>
                    </a:ext>
                  </a:extLst>
                </a:gridCol>
                <a:gridCol w="2164106">
                  <a:extLst>
                    <a:ext uri="{9D8B030D-6E8A-4147-A177-3AD203B41FA5}">
                      <a16:colId xmlns:a16="http://schemas.microsoft.com/office/drawing/2014/main" val="2817993592"/>
                    </a:ext>
                  </a:extLst>
                </a:gridCol>
                <a:gridCol w="2291385">
                  <a:extLst>
                    <a:ext uri="{9D8B030D-6E8A-4147-A177-3AD203B41FA5}">
                      <a16:colId xmlns:a16="http://schemas.microsoft.com/office/drawing/2014/main" val="1090868978"/>
                    </a:ext>
                  </a:extLst>
                </a:gridCol>
              </a:tblGrid>
              <a:tr h="51505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endParaRPr lang="en-CA" sz="1400" kern="100" dirty="0">
                        <a:effectLst/>
                        <a:latin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lnSpc>
                          <a:spcPct val="107000"/>
                        </a:lnSpc>
                      </a:pPr>
                      <a:r>
                        <a:rPr lang="en-US" sz="1600" kern="0" dirty="0">
                          <a:solidFill>
                            <a:schemeClr val="tx1"/>
                          </a:solidFill>
                          <a:effectLst/>
                        </a:rPr>
                        <a:t>Unadjusted PR </a:t>
                      </a:r>
                      <a:br>
                        <a:rPr lang="en-US" sz="1600" kern="0" dirty="0">
                          <a:solidFill>
                            <a:schemeClr val="tx1"/>
                          </a:solidFill>
                          <a:effectLst/>
                        </a:rPr>
                      </a:br>
                      <a:r>
                        <a:rPr lang="en-US" sz="1600" kern="0" dirty="0">
                          <a:solidFill>
                            <a:schemeClr val="tx1"/>
                          </a:solidFill>
                          <a:effectLst/>
                        </a:rPr>
                        <a:t>(95% CI)</a:t>
                      </a:r>
                      <a:endParaRPr lang="en-CA" sz="16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ctr">
                        <a:lnSpc>
                          <a:spcPct val="107000"/>
                        </a:lnSpc>
                      </a:pPr>
                      <a:r>
                        <a:rPr lang="en-US" sz="1600" kern="0" dirty="0">
                          <a:solidFill>
                            <a:schemeClr val="tx1"/>
                          </a:solidFill>
                          <a:effectLst/>
                        </a:rPr>
                        <a:t>Adjusted** PR</a:t>
                      </a:r>
                    </a:p>
                    <a:p>
                      <a:pPr algn="ctr">
                        <a:lnSpc>
                          <a:spcPct val="107000"/>
                        </a:lnSpc>
                      </a:pPr>
                      <a:r>
                        <a:rPr lang="en-CA" sz="1600" kern="0" dirty="0">
                          <a:solidFill>
                            <a:schemeClr val="tx1"/>
                          </a:solidFill>
                          <a:effectLst/>
                        </a:rPr>
                        <a:t>(95% CI)</a:t>
                      </a:r>
                      <a:endParaRPr lang="en-CA" sz="16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DDDDDD"/>
                    </a:solidFill>
                  </a:tcPr>
                </a:tc>
                <a:extLst>
                  <a:ext uri="{0D108BD9-81ED-4DB2-BD59-A6C34878D82A}">
                    <a16:rowId xmlns:a16="http://schemas.microsoft.com/office/drawing/2014/main" val="3939935533"/>
                  </a:ext>
                </a:extLst>
              </a:tr>
              <a:tr h="249554">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1" kern="0" dirty="0">
                          <a:solidFill>
                            <a:schemeClr val="tx1"/>
                          </a:solidFill>
                          <a:effectLst/>
                        </a:rPr>
                        <a:t>Race/Ethnicity </a:t>
                      </a:r>
                      <a:r>
                        <a:rPr lang="en-US" sz="1400" b="0" kern="0" dirty="0">
                          <a:solidFill>
                            <a:schemeClr val="tx1"/>
                          </a:solidFill>
                          <a:effectLst/>
                        </a:rPr>
                        <a:t>(REF: White)*</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kern="100" dirty="0">
                          <a:effectLst/>
                        </a:rPr>
                        <a:t>1.00</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kern="100" dirty="0">
                          <a:effectLst/>
                        </a:rPr>
                        <a:t>1.00</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391721915"/>
                  </a:ext>
                </a:extLst>
              </a:tr>
              <a:tr h="19536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0" kern="0" dirty="0">
                          <a:solidFill>
                            <a:schemeClr val="tx1"/>
                          </a:solidFill>
                          <a:effectLst/>
                        </a:rPr>
                        <a:t>Asian</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CA" sz="1400" kern="100" dirty="0">
                          <a:effectLst/>
                        </a:rPr>
                        <a:t>1.07 (0.92, 1.24)</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kern="100" dirty="0">
                          <a:effectLst/>
                        </a:rPr>
                        <a:t>1.01 (0.89, 1.16)</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293774023"/>
                  </a:ext>
                </a:extLst>
              </a:tr>
              <a:tr h="19536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0" kern="0" dirty="0">
                          <a:solidFill>
                            <a:schemeClr val="tx1"/>
                          </a:solidFill>
                          <a:effectLst/>
                        </a:rPr>
                        <a:t>Black</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CA" sz="1400" b="1" kern="100" dirty="0">
                          <a:effectLst/>
                        </a:rPr>
                        <a:t>1.32 (1.19, 1.47)</a:t>
                      </a:r>
                      <a:endParaRPr lang="en-CA" sz="14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kern="100" dirty="0">
                          <a:effectLst/>
                        </a:rPr>
                        <a:t>1.06 (0.96, 1.17)</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2428102052"/>
                  </a:ext>
                </a:extLst>
              </a:tr>
              <a:tr h="19536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0" kern="0" dirty="0">
                          <a:solidFill>
                            <a:schemeClr val="tx1"/>
                          </a:solidFill>
                          <a:effectLst/>
                        </a:rPr>
                        <a:t>Indian</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CA" sz="1400" kern="100" dirty="0">
                          <a:effectLst/>
                        </a:rPr>
                        <a:t>1.07 (0.92, 1.25)</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kern="100" dirty="0">
                          <a:effectLst/>
                        </a:rPr>
                        <a:t>0.99 (0.85, 1.14)</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984452727"/>
                  </a:ext>
                </a:extLst>
              </a:tr>
              <a:tr h="19536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0" kern="0" dirty="0">
                          <a:solidFill>
                            <a:schemeClr val="tx1"/>
                          </a:solidFill>
                          <a:effectLst/>
                        </a:rPr>
                        <a:t>Indigenous</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CA" sz="1400" b="1" kern="100" dirty="0">
                          <a:effectLst/>
                        </a:rPr>
                        <a:t>1.30 (1.07, 1.58)</a:t>
                      </a:r>
                      <a:endParaRPr lang="en-CA" sz="14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b="1" kern="100" dirty="0">
                          <a:effectLst/>
                        </a:rPr>
                        <a:t>1.21 (1.01, 1.44)</a:t>
                      </a:r>
                      <a:endParaRPr lang="en-CA" sz="14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2452322734"/>
                  </a:ext>
                </a:extLst>
              </a:tr>
              <a:tr h="19536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0" kern="0" dirty="0">
                          <a:solidFill>
                            <a:schemeClr val="tx1"/>
                          </a:solidFill>
                          <a:effectLst/>
                        </a:rPr>
                        <a:t>Latin-American</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CA" sz="1400" kern="100" dirty="0">
                          <a:effectLst/>
                        </a:rPr>
                        <a:t>0.91 (0.72, 1.15)</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kern="100" dirty="0">
                          <a:effectLst/>
                        </a:rPr>
                        <a:t>0.88 (0.72, 1.09)</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47504516"/>
                  </a:ext>
                </a:extLst>
              </a:tr>
              <a:tr h="19536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0" kern="0" dirty="0">
                          <a:solidFill>
                            <a:schemeClr val="tx1"/>
                          </a:solidFill>
                          <a:effectLst/>
                        </a:rPr>
                        <a:t>Middle Eastern</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CA" sz="1400" b="1" kern="100" dirty="0">
                          <a:effectLst/>
                        </a:rPr>
                        <a:t>1.37 (1.14, 1.64)</a:t>
                      </a:r>
                      <a:endParaRPr lang="en-CA" sz="14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b="1" kern="100" dirty="0">
                          <a:effectLst/>
                        </a:rPr>
                        <a:t>1.22 (1.03, 1.44)</a:t>
                      </a:r>
                      <a:endParaRPr lang="en-CA" sz="14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342327245"/>
                  </a:ext>
                </a:extLst>
              </a:tr>
              <a:tr h="195365">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nSpc>
                          <a:spcPct val="107000"/>
                        </a:lnSpc>
                      </a:pPr>
                      <a:r>
                        <a:rPr lang="en-US" sz="1400" b="0" kern="0" dirty="0">
                          <a:solidFill>
                            <a:schemeClr val="tx1"/>
                          </a:solidFill>
                          <a:effectLst/>
                        </a:rPr>
                        <a:t>Mixed</a:t>
                      </a:r>
                      <a:endParaRPr lang="en-CA" sz="1400" b="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CA" sz="1400" kern="100" dirty="0">
                          <a:effectLst/>
                        </a:rPr>
                        <a:t>1.01 (0.80, 1.28)</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ctr">
                        <a:lnSpc>
                          <a:spcPct val="107000"/>
                        </a:lnSpc>
                      </a:pPr>
                      <a:r>
                        <a:rPr lang="en-US" sz="1400" kern="100" dirty="0">
                          <a:effectLst/>
                        </a:rPr>
                        <a:t>1.02 (0.80, 1.30)</a:t>
                      </a:r>
                      <a:endParaRPr lang="en-CA" sz="1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2315137427"/>
                  </a:ext>
                </a:extLst>
              </a:tr>
            </a:tbl>
          </a:graphicData>
        </a:graphic>
      </p:graphicFrame>
      <p:sp>
        <p:nvSpPr>
          <p:cNvPr id="7" name="TextBox 6">
            <a:extLst>
              <a:ext uri="{FF2B5EF4-FFF2-40B4-BE49-F238E27FC236}">
                <a16:creationId xmlns:a16="http://schemas.microsoft.com/office/drawing/2014/main" id="{94C375DE-6C2D-6D47-F39F-C37555D9ECB0}"/>
              </a:ext>
            </a:extLst>
          </p:cNvPr>
          <p:cNvSpPr txBox="1"/>
          <p:nvPr/>
        </p:nvSpPr>
        <p:spPr>
          <a:xfrm>
            <a:off x="683568" y="3560117"/>
            <a:ext cx="9484252" cy="307777"/>
          </a:xfrm>
          <a:prstGeom prst="rect">
            <a:avLst/>
          </a:prstGeom>
          <a:noFill/>
        </p:spPr>
        <p:txBody>
          <a:bodyPr wrap="square">
            <a:spAutoFit/>
          </a:bodyPr>
          <a:lstStyle/>
          <a:p>
            <a:r>
              <a:rPr lang="en-CA" sz="1400" i="1" kern="0" dirty="0">
                <a:effectLst/>
                <a:latin typeface="Open Sans" panose="020B0606030504020204" pitchFamily="34" charset="0"/>
                <a:ea typeface="Open Sans" panose="020B0606030504020204" pitchFamily="34" charset="0"/>
                <a:cs typeface="Open Sans" panose="020B0606030504020204" pitchFamily="34" charset="0"/>
              </a:rPr>
              <a:t>Note.</a:t>
            </a:r>
            <a:r>
              <a:rPr lang="en-CA" sz="1400" kern="0" dirty="0">
                <a:effectLst/>
                <a:latin typeface="Open Sans" panose="020B0606030504020204" pitchFamily="34" charset="0"/>
                <a:ea typeface="Open Sans" panose="020B0606030504020204" pitchFamily="34" charset="0"/>
                <a:cs typeface="Open Sans" panose="020B0606030504020204" pitchFamily="34" charset="0"/>
              </a:rPr>
              <a:t> * reference group, **adjusted for age, gender, diagnosis, housing status, admission mode</a:t>
            </a:r>
            <a:endParaRPr lang="en-CA"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9175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4C375DE-6C2D-6D47-F39F-C37555D9ECB0}"/>
              </a:ext>
            </a:extLst>
          </p:cNvPr>
          <p:cNvSpPr txBox="1"/>
          <p:nvPr/>
        </p:nvSpPr>
        <p:spPr>
          <a:xfrm>
            <a:off x="705060" y="2715766"/>
            <a:ext cx="5091076" cy="461665"/>
          </a:xfrm>
          <a:prstGeom prst="rect">
            <a:avLst/>
          </a:prstGeom>
          <a:noFill/>
        </p:spPr>
        <p:txBody>
          <a:bodyPr wrap="square">
            <a:spAutoFit/>
          </a:bodyPr>
          <a:lstStyle/>
          <a:p>
            <a:r>
              <a:rPr lang="en-CA" sz="1200" i="1" kern="0" dirty="0">
                <a:effectLst/>
                <a:latin typeface="Open Sans" panose="020B0606030504020204" pitchFamily="34" charset="0"/>
                <a:ea typeface="Open Sans" panose="020B0606030504020204" pitchFamily="34" charset="0"/>
                <a:cs typeface="Open Sans" panose="020B0606030504020204" pitchFamily="34" charset="0"/>
              </a:rPr>
              <a:t>Note. </a:t>
            </a:r>
            <a:r>
              <a:rPr lang="en-CA" sz="1200" kern="0" dirty="0">
                <a:latin typeface="Open Sans" panose="020B0606030504020204" pitchFamily="34" charset="0"/>
                <a:ea typeface="Open Sans" panose="020B0606030504020204" pitchFamily="34" charset="0"/>
                <a:cs typeface="Open Sans" panose="020B0606030504020204" pitchFamily="34" charset="0"/>
              </a:rPr>
              <a:t>F</a:t>
            </a:r>
            <a:r>
              <a:rPr lang="en-CA" sz="1200" kern="0" dirty="0">
                <a:effectLst/>
                <a:latin typeface="Open Sans" panose="020B0606030504020204" pitchFamily="34" charset="0"/>
                <a:ea typeface="Open Sans" panose="020B0606030504020204" pitchFamily="34" charset="0"/>
                <a:cs typeface="Open Sans" panose="020B0606030504020204" pitchFamily="34" charset="0"/>
              </a:rPr>
              <a:t>actors with sig. associations are depicted. *reference group, **additionally adjusted for race, age,</a:t>
            </a:r>
            <a:r>
              <a:rPr lang="en-CA" sz="1200" kern="0" dirty="0">
                <a:latin typeface="Open Sans" panose="020B0606030504020204" pitchFamily="34" charset="0"/>
                <a:ea typeface="Open Sans" panose="020B0606030504020204" pitchFamily="34" charset="0"/>
                <a:cs typeface="Open Sans" panose="020B0606030504020204" pitchFamily="34" charset="0"/>
              </a:rPr>
              <a:t> </a:t>
            </a:r>
            <a:r>
              <a:rPr lang="en-CA" sz="1200" kern="0" dirty="0">
                <a:effectLst/>
                <a:latin typeface="Open Sans" panose="020B0606030504020204" pitchFamily="34" charset="0"/>
                <a:ea typeface="Open Sans" panose="020B0606030504020204" pitchFamily="34" charset="0"/>
                <a:cs typeface="Open Sans" panose="020B0606030504020204" pitchFamily="34" charset="0"/>
              </a:rPr>
              <a:t>gender, and diagnosis</a:t>
            </a:r>
            <a:endParaRPr lang="en-CA" sz="1200" dirty="0">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Table 8">
            <a:extLst>
              <a:ext uri="{FF2B5EF4-FFF2-40B4-BE49-F238E27FC236}">
                <a16:creationId xmlns:a16="http://schemas.microsoft.com/office/drawing/2014/main" id="{31525DC5-E4CB-6426-ADC4-6F61C081AC73}"/>
              </a:ext>
            </a:extLst>
          </p:cNvPr>
          <p:cNvGraphicFramePr>
            <a:graphicFrameLocks noGrp="1"/>
          </p:cNvGraphicFramePr>
          <p:nvPr>
            <p:extLst>
              <p:ext uri="{D42A27DB-BD31-4B8C-83A1-F6EECF244321}">
                <p14:modId xmlns:p14="http://schemas.microsoft.com/office/powerpoint/2010/main" val="486055396"/>
              </p:ext>
            </p:extLst>
          </p:nvPr>
        </p:nvGraphicFramePr>
        <p:xfrm>
          <a:off x="705060" y="910752"/>
          <a:ext cx="5112568" cy="1767840"/>
        </p:xfrm>
        <a:graphic>
          <a:graphicData uri="http://schemas.openxmlformats.org/drawingml/2006/table">
            <a:tbl>
              <a:tblPr firstRow="1" firstCol="1" bandRow="1">
                <a:tableStyleId>{7DF18680-E054-41AD-8BC1-D1AEF772440D}</a:tableStyleId>
              </a:tblPr>
              <a:tblGrid>
                <a:gridCol w="2831576">
                  <a:extLst>
                    <a:ext uri="{9D8B030D-6E8A-4147-A177-3AD203B41FA5}">
                      <a16:colId xmlns:a16="http://schemas.microsoft.com/office/drawing/2014/main" val="2513203009"/>
                    </a:ext>
                  </a:extLst>
                </a:gridCol>
                <a:gridCol w="2280992">
                  <a:extLst>
                    <a:ext uri="{9D8B030D-6E8A-4147-A177-3AD203B41FA5}">
                      <a16:colId xmlns:a16="http://schemas.microsoft.com/office/drawing/2014/main" val="4076302385"/>
                    </a:ext>
                  </a:extLst>
                </a:gridCol>
              </a:tblGrid>
              <a:tr h="222316">
                <a:tc>
                  <a:txBody>
                    <a:bodyPr/>
                    <a:lstStyle/>
                    <a:p>
                      <a:endParaRPr lang="en-CA" sz="1600" kern="100" dirty="0">
                        <a:solidFill>
                          <a:schemeClr val="tx1"/>
                        </a:solidFill>
                        <a:effectLst/>
                        <a:latin typeface="Calibri" panose="020F0502020204030204" pitchFamily="34" charset="0"/>
                        <a:cs typeface="Times New Roman" panose="02020603050405020304" pitchFamily="18" charset="0"/>
                      </a:endParaRPr>
                    </a:p>
                  </a:txBody>
                  <a:tcPr marL="30316" marR="30316" marT="0" marB="0" anchor="b">
                    <a:solidFill>
                      <a:schemeClr val="bg1">
                        <a:lumMod val="85000"/>
                      </a:schemeClr>
                    </a:solidFill>
                  </a:tcPr>
                </a:tc>
                <a:tc>
                  <a:txBody>
                    <a:bodyPr/>
                    <a:lstStyle/>
                    <a:p>
                      <a:pPr algn="ctr"/>
                      <a:r>
                        <a:rPr lang="en-US" sz="1600" kern="0" dirty="0">
                          <a:solidFill>
                            <a:schemeClr val="tx1"/>
                          </a:solidFill>
                          <a:effectLst/>
                          <a:latin typeface="Arial" panose="020B0604020202020204" pitchFamily="34" charset="0"/>
                          <a:cs typeface="Arial" panose="020B0604020202020204" pitchFamily="34" charset="0"/>
                        </a:rPr>
                        <a:t>Adjusted** PR </a:t>
                      </a:r>
                      <a:br>
                        <a:rPr lang="en-US" sz="1600" kern="0" dirty="0">
                          <a:solidFill>
                            <a:schemeClr val="tx1"/>
                          </a:solidFill>
                          <a:effectLst/>
                          <a:latin typeface="Arial" panose="020B0604020202020204" pitchFamily="34" charset="0"/>
                          <a:cs typeface="Arial" panose="020B0604020202020204" pitchFamily="34" charset="0"/>
                        </a:rPr>
                      </a:br>
                      <a:r>
                        <a:rPr lang="en-CA" sz="1600" i="1" kern="0" dirty="0">
                          <a:solidFill>
                            <a:schemeClr val="tx1"/>
                          </a:solidFill>
                          <a:effectLst/>
                          <a:latin typeface="Arial" panose="020B0604020202020204" pitchFamily="34" charset="0"/>
                          <a:cs typeface="Arial" panose="020B0604020202020204" pitchFamily="34" charset="0"/>
                        </a:rPr>
                        <a:t>(95% CI)</a:t>
                      </a:r>
                      <a:endParaRPr lang="en-CA" sz="1600" i="1"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85000"/>
                      </a:schemeClr>
                    </a:solidFill>
                  </a:tcPr>
                </a:tc>
                <a:extLst>
                  <a:ext uri="{0D108BD9-81ED-4DB2-BD59-A6C34878D82A}">
                    <a16:rowId xmlns:a16="http://schemas.microsoft.com/office/drawing/2014/main" val="1249085982"/>
                  </a:ext>
                </a:extLst>
              </a:tr>
              <a:tr h="80000">
                <a:tc>
                  <a:txBody>
                    <a:bodyPr/>
                    <a:lstStyle/>
                    <a:p>
                      <a:r>
                        <a:rPr lang="en-US" sz="1400" b="1" kern="0" dirty="0">
                          <a:solidFill>
                            <a:schemeClr val="tx1"/>
                          </a:solidFill>
                          <a:effectLst/>
                          <a:latin typeface="Arial" panose="020B0604020202020204" pitchFamily="34" charset="0"/>
                          <a:cs typeface="Arial" panose="020B0604020202020204" pitchFamily="34" charset="0"/>
                        </a:rPr>
                        <a:t>Admission Mode </a:t>
                      </a:r>
                      <a:r>
                        <a:rPr lang="en-US" sz="1400" b="0" kern="0" dirty="0">
                          <a:solidFill>
                            <a:schemeClr val="tx1"/>
                          </a:solidFill>
                          <a:effectLst/>
                          <a:latin typeface="Arial" panose="020B0604020202020204" pitchFamily="34" charset="0"/>
                          <a:cs typeface="Arial" panose="020B0604020202020204" pitchFamily="34" charset="0"/>
                        </a:rPr>
                        <a:t>(REF: By self)</a:t>
                      </a:r>
                      <a:r>
                        <a:rPr lang="en-US" sz="1400" b="0" kern="0" baseline="30000" dirty="0">
                          <a:solidFill>
                            <a:schemeClr val="tx1"/>
                          </a:solidFill>
                          <a:effectLst/>
                          <a:latin typeface="Arial" panose="020B0604020202020204" pitchFamily="34" charset="0"/>
                          <a:cs typeface="Arial" panose="020B0604020202020204" pitchFamily="34" charset="0"/>
                        </a:rPr>
                        <a:t>*</a:t>
                      </a:r>
                      <a:endParaRPr lang="en-CA" sz="1400" b="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85000"/>
                      </a:schemeClr>
                    </a:solidFill>
                  </a:tcPr>
                </a:tc>
                <a:tc>
                  <a:txBody>
                    <a:bodyPr/>
                    <a:lstStyle/>
                    <a:p>
                      <a:pPr algn="ctr"/>
                      <a:r>
                        <a:rPr lang="en-US" sz="1400" kern="100" dirty="0">
                          <a:solidFill>
                            <a:schemeClr val="tx1"/>
                          </a:solidFill>
                          <a:effectLst/>
                          <a:latin typeface="Arial" panose="020B0604020202020204" pitchFamily="34" charset="0"/>
                          <a:cs typeface="Arial" panose="020B0604020202020204" pitchFamily="34" charset="0"/>
                        </a:rPr>
                        <a:t>1.00</a:t>
                      </a:r>
                      <a:endParaRPr lang="en-CA"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solidFill>
                      <a:schemeClr val="bg1">
                        <a:lumMod val="95000"/>
                      </a:schemeClr>
                    </a:solidFill>
                  </a:tcPr>
                </a:tc>
                <a:extLst>
                  <a:ext uri="{0D108BD9-81ED-4DB2-BD59-A6C34878D82A}">
                    <a16:rowId xmlns:a16="http://schemas.microsoft.com/office/drawing/2014/main" val="119615599"/>
                  </a:ext>
                </a:extLst>
              </a:tr>
              <a:tr h="80000">
                <a:tc>
                  <a:txBody>
                    <a:bodyPr/>
                    <a:lstStyle/>
                    <a:p>
                      <a:r>
                        <a:rPr lang="en-US" sz="1400" b="0" kern="0" dirty="0">
                          <a:solidFill>
                            <a:schemeClr val="tx1"/>
                          </a:solidFill>
                          <a:effectLst/>
                          <a:latin typeface="Arial" panose="020B0604020202020204" pitchFamily="34" charset="0"/>
                          <a:cs typeface="Arial" panose="020B0604020202020204" pitchFamily="34" charset="0"/>
                        </a:rPr>
                        <a:t>Police</a:t>
                      </a:r>
                      <a:endParaRPr lang="en-CA" sz="1400" b="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85000"/>
                      </a:schemeClr>
                    </a:solidFill>
                  </a:tcPr>
                </a:tc>
                <a:tc>
                  <a:txBody>
                    <a:bodyPr/>
                    <a:lstStyle/>
                    <a:p>
                      <a:pPr algn="ctr"/>
                      <a:r>
                        <a:rPr lang="en-US" sz="1400" b="1" kern="100" dirty="0">
                          <a:solidFill>
                            <a:schemeClr val="tx1"/>
                          </a:solidFill>
                          <a:effectLst/>
                          <a:latin typeface="Arial" panose="020B0604020202020204" pitchFamily="34" charset="0"/>
                          <a:cs typeface="Arial" panose="020B0604020202020204" pitchFamily="34" charset="0"/>
                        </a:rPr>
                        <a:t>2.14 (1.92, 2.40)</a:t>
                      </a:r>
                      <a:endParaRPr lang="en-CA" sz="1400" b="1"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95000"/>
                      </a:schemeClr>
                    </a:solidFill>
                  </a:tcPr>
                </a:tc>
                <a:extLst>
                  <a:ext uri="{0D108BD9-81ED-4DB2-BD59-A6C34878D82A}">
                    <a16:rowId xmlns:a16="http://schemas.microsoft.com/office/drawing/2014/main" val="1626136603"/>
                  </a:ext>
                </a:extLst>
              </a:tr>
              <a:tr h="80000">
                <a:tc>
                  <a:txBody>
                    <a:bodyPr/>
                    <a:lstStyle/>
                    <a:p>
                      <a:r>
                        <a:rPr lang="en-US" sz="1400" b="0" kern="0" dirty="0">
                          <a:solidFill>
                            <a:schemeClr val="tx1"/>
                          </a:solidFill>
                          <a:effectLst/>
                          <a:latin typeface="Arial" panose="020B0604020202020204" pitchFamily="34" charset="0"/>
                          <a:cs typeface="Arial" panose="020B0604020202020204" pitchFamily="34" charset="0"/>
                        </a:rPr>
                        <a:t>Case worker / nurse</a:t>
                      </a:r>
                      <a:endParaRPr lang="en-CA" sz="1400" b="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85000"/>
                      </a:schemeClr>
                    </a:solidFill>
                  </a:tcPr>
                </a:tc>
                <a:tc>
                  <a:txBody>
                    <a:bodyPr/>
                    <a:lstStyle/>
                    <a:p>
                      <a:pPr algn="ctr"/>
                      <a:r>
                        <a:rPr lang="en-US" sz="1400" kern="100" dirty="0">
                          <a:solidFill>
                            <a:schemeClr val="tx1"/>
                          </a:solidFill>
                          <a:effectLst/>
                          <a:latin typeface="Arial" panose="020B0604020202020204" pitchFamily="34" charset="0"/>
                          <a:cs typeface="Arial" panose="020B0604020202020204" pitchFamily="34" charset="0"/>
                        </a:rPr>
                        <a:t>1.53 (1.30, 1.81)</a:t>
                      </a:r>
                      <a:endParaRPr lang="en-CA"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95000"/>
                      </a:schemeClr>
                    </a:solidFill>
                  </a:tcPr>
                </a:tc>
                <a:extLst>
                  <a:ext uri="{0D108BD9-81ED-4DB2-BD59-A6C34878D82A}">
                    <a16:rowId xmlns:a16="http://schemas.microsoft.com/office/drawing/2014/main" val="2503024213"/>
                  </a:ext>
                </a:extLst>
              </a:tr>
              <a:tr h="80000">
                <a:tc>
                  <a:txBody>
                    <a:bodyPr/>
                    <a:lstStyle/>
                    <a:p>
                      <a:r>
                        <a:rPr lang="en-US" sz="1400" b="1" kern="0" dirty="0">
                          <a:solidFill>
                            <a:schemeClr val="tx1"/>
                          </a:solidFill>
                          <a:effectLst/>
                          <a:latin typeface="Arial" panose="020B0604020202020204" pitchFamily="34" charset="0"/>
                          <a:cs typeface="Arial" panose="020B0604020202020204" pitchFamily="34" charset="0"/>
                        </a:rPr>
                        <a:t>Housing</a:t>
                      </a:r>
                      <a:r>
                        <a:rPr lang="en-US" sz="1400" b="0" kern="0" dirty="0">
                          <a:solidFill>
                            <a:schemeClr val="tx1"/>
                          </a:solidFill>
                          <a:effectLst/>
                          <a:latin typeface="Arial" panose="020B0604020202020204" pitchFamily="34" charset="0"/>
                          <a:cs typeface="Arial" panose="020B0604020202020204" pitchFamily="34" charset="0"/>
                        </a:rPr>
                        <a:t> (REF: Own)* </a:t>
                      </a:r>
                      <a:endParaRPr lang="en-CA" sz="1400" b="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85000"/>
                      </a:schemeClr>
                    </a:solidFill>
                  </a:tcPr>
                </a:tc>
                <a:tc>
                  <a:txBody>
                    <a:bodyPr/>
                    <a:lstStyle/>
                    <a:p>
                      <a:pPr algn="ctr"/>
                      <a:r>
                        <a:rPr lang="en-US" sz="1400" kern="100" dirty="0">
                          <a:solidFill>
                            <a:schemeClr val="tx1"/>
                          </a:solidFill>
                          <a:effectLst/>
                          <a:latin typeface="Arial" panose="020B0604020202020204" pitchFamily="34" charset="0"/>
                          <a:cs typeface="Arial" panose="020B0604020202020204" pitchFamily="34" charset="0"/>
                        </a:rPr>
                        <a:t>1.00</a:t>
                      </a:r>
                      <a:endParaRPr lang="en-CA"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solidFill>
                      <a:schemeClr val="bg1">
                        <a:lumMod val="95000"/>
                      </a:schemeClr>
                    </a:solidFill>
                  </a:tcPr>
                </a:tc>
                <a:extLst>
                  <a:ext uri="{0D108BD9-81ED-4DB2-BD59-A6C34878D82A}">
                    <a16:rowId xmlns:a16="http://schemas.microsoft.com/office/drawing/2014/main" val="667442557"/>
                  </a:ext>
                </a:extLst>
              </a:tr>
              <a:tr h="80000">
                <a:tc>
                  <a:txBody>
                    <a:bodyPr/>
                    <a:lstStyle/>
                    <a:p>
                      <a:r>
                        <a:rPr lang="en-US" sz="1400" b="0" kern="0" dirty="0">
                          <a:solidFill>
                            <a:schemeClr val="tx1"/>
                          </a:solidFill>
                          <a:effectLst/>
                          <a:latin typeface="Arial" panose="020B0604020202020204" pitchFamily="34" charset="0"/>
                          <a:cs typeface="Arial" panose="020B0604020202020204" pitchFamily="34" charset="0"/>
                        </a:rPr>
                        <a:t>Supportive Housing</a:t>
                      </a:r>
                      <a:endParaRPr lang="en-CA" sz="1400" b="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85000"/>
                      </a:schemeClr>
                    </a:solidFill>
                  </a:tcPr>
                </a:tc>
                <a:tc>
                  <a:txBody>
                    <a:bodyPr/>
                    <a:lstStyle/>
                    <a:p>
                      <a:pPr algn="ctr"/>
                      <a:r>
                        <a:rPr lang="en-US" sz="1400" kern="100" dirty="0">
                          <a:solidFill>
                            <a:schemeClr val="tx1"/>
                          </a:solidFill>
                          <a:effectLst/>
                          <a:latin typeface="Arial" panose="020B0604020202020204" pitchFamily="34" charset="0"/>
                          <a:cs typeface="Arial" panose="020B0604020202020204" pitchFamily="34" charset="0"/>
                        </a:rPr>
                        <a:t>1.37 (1.17, 1.61)</a:t>
                      </a:r>
                      <a:endParaRPr lang="en-CA"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95000"/>
                      </a:schemeClr>
                    </a:solidFill>
                  </a:tcPr>
                </a:tc>
                <a:extLst>
                  <a:ext uri="{0D108BD9-81ED-4DB2-BD59-A6C34878D82A}">
                    <a16:rowId xmlns:a16="http://schemas.microsoft.com/office/drawing/2014/main" val="514778104"/>
                  </a:ext>
                </a:extLst>
              </a:tr>
              <a:tr h="80000">
                <a:tc>
                  <a:txBody>
                    <a:bodyPr/>
                    <a:lstStyle/>
                    <a:p>
                      <a:r>
                        <a:rPr lang="en-US" sz="1400" b="0" kern="0" dirty="0">
                          <a:solidFill>
                            <a:schemeClr val="tx1"/>
                          </a:solidFill>
                          <a:effectLst/>
                          <a:latin typeface="Arial" panose="020B0604020202020204" pitchFamily="34" charset="0"/>
                          <a:cs typeface="Arial" panose="020B0604020202020204" pitchFamily="34" charset="0"/>
                        </a:rPr>
                        <a:t>Unstable housing/unhoused</a:t>
                      </a:r>
                      <a:endParaRPr lang="en-CA" sz="1400" b="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85000"/>
                      </a:schemeClr>
                    </a:solidFill>
                  </a:tcPr>
                </a:tc>
                <a:tc>
                  <a:txBody>
                    <a:bodyPr/>
                    <a:lstStyle/>
                    <a:p>
                      <a:pPr algn="ctr"/>
                      <a:r>
                        <a:rPr lang="en-US" sz="1400" kern="100" dirty="0">
                          <a:solidFill>
                            <a:schemeClr val="tx1"/>
                          </a:solidFill>
                          <a:effectLst/>
                          <a:latin typeface="Arial" panose="020B0604020202020204" pitchFamily="34" charset="0"/>
                          <a:cs typeface="Arial" panose="020B0604020202020204" pitchFamily="34" charset="0"/>
                        </a:rPr>
                        <a:t>1.45 (1.26, 1.68)</a:t>
                      </a:r>
                      <a:endParaRPr lang="en-CA" sz="1400" kern="1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30316" marR="30316" marT="0" marB="0" anchor="b">
                    <a:solidFill>
                      <a:schemeClr val="bg1">
                        <a:lumMod val="95000"/>
                      </a:schemeClr>
                    </a:solidFill>
                  </a:tcPr>
                </a:tc>
                <a:extLst>
                  <a:ext uri="{0D108BD9-81ED-4DB2-BD59-A6C34878D82A}">
                    <a16:rowId xmlns:a16="http://schemas.microsoft.com/office/drawing/2014/main" val="2150170132"/>
                  </a:ext>
                </a:extLst>
              </a:tr>
            </a:tbl>
          </a:graphicData>
        </a:graphic>
      </p:graphicFrame>
      <p:pic>
        <p:nvPicPr>
          <p:cNvPr id="12" name="Picture 11">
            <a:extLst>
              <a:ext uri="{FF2B5EF4-FFF2-40B4-BE49-F238E27FC236}">
                <a16:creationId xmlns:a16="http://schemas.microsoft.com/office/drawing/2014/main" id="{74065F76-7159-1C78-6E29-3D63FAAF5245}"/>
              </a:ext>
            </a:extLst>
          </p:cNvPr>
          <p:cNvPicPr>
            <a:picLocks noChangeAspect="1"/>
          </p:cNvPicPr>
          <p:nvPr/>
        </p:nvPicPr>
        <p:blipFill>
          <a:blip r:embed="rId3"/>
          <a:stretch>
            <a:fillRect/>
          </a:stretch>
        </p:blipFill>
        <p:spPr>
          <a:xfrm>
            <a:off x="6012161" y="374107"/>
            <a:ext cx="2375364" cy="2375364"/>
          </a:xfrm>
          <a:prstGeom prst="rect">
            <a:avLst/>
          </a:prstGeom>
          <a:ln>
            <a:solidFill>
              <a:schemeClr val="bg1">
                <a:lumMod val="75000"/>
              </a:schemeClr>
            </a:solidFill>
          </a:ln>
        </p:spPr>
      </p:pic>
      <p:sp>
        <p:nvSpPr>
          <p:cNvPr id="14" name="Content Placeholder 6">
            <a:extLst>
              <a:ext uri="{FF2B5EF4-FFF2-40B4-BE49-F238E27FC236}">
                <a16:creationId xmlns:a16="http://schemas.microsoft.com/office/drawing/2014/main" id="{AC8D230F-8DCB-AD66-3F13-3D06EAD8F7F8}"/>
              </a:ext>
            </a:extLst>
          </p:cNvPr>
          <p:cNvSpPr txBox="1">
            <a:spLocks noGrp="1"/>
          </p:cNvSpPr>
          <p:nvPr>
            <p:ph idx="1"/>
          </p:nvPr>
        </p:nvSpPr>
        <p:spPr>
          <a:xfrm>
            <a:off x="4067944" y="4443958"/>
            <a:ext cx="5688632" cy="1058751"/>
          </a:xfrm>
          <a:prstGeom prst="rect">
            <a:avLst/>
          </a:prstGeom>
          <a:noFill/>
        </p:spPr>
        <p:txBody>
          <a:bodyPr wrap="square">
            <a:spAutoFit/>
          </a:bodyPr>
          <a:lstStyle/>
          <a:p>
            <a:pPr marL="0" indent="0" algn="ctr">
              <a:buNone/>
            </a:pPr>
            <a:r>
              <a:rPr lang="en-CA" sz="1600" b="0" i="0" dirty="0">
                <a:solidFill>
                  <a:schemeClr val="bg1"/>
                </a:solidFill>
                <a:effectLst/>
                <a:latin typeface="+mj-lt"/>
              </a:rPr>
              <a:t>Maura &amp; Weisman de Mamani, 2017; </a:t>
            </a:r>
            <a:r>
              <a:rPr lang="es-ES" sz="1600" dirty="0">
                <a:solidFill>
                  <a:schemeClr val="bg1"/>
                </a:solidFill>
                <a:latin typeface="+mj-lt"/>
              </a:rPr>
              <a:t>Kim, 2019; </a:t>
            </a:r>
            <a:br>
              <a:rPr lang="es-ES" sz="1600" dirty="0">
                <a:solidFill>
                  <a:schemeClr val="bg1"/>
                </a:solidFill>
                <a:latin typeface="+mj-lt"/>
              </a:rPr>
            </a:br>
            <a:r>
              <a:rPr lang="es-ES" sz="1600" dirty="0">
                <a:solidFill>
                  <a:schemeClr val="bg1"/>
                </a:solidFill>
                <a:latin typeface="+mj-lt"/>
              </a:rPr>
              <a:t>Huey, Ferguson &amp; Vaughan, 2021; </a:t>
            </a:r>
            <a:r>
              <a:rPr lang="es-ES" sz="1600" dirty="0" err="1">
                <a:solidFill>
                  <a:schemeClr val="bg1"/>
                </a:solidFill>
                <a:latin typeface="+mj-lt"/>
              </a:rPr>
              <a:t>Cotter</a:t>
            </a:r>
            <a:r>
              <a:rPr lang="es-ES" sz="1600" dirty="0">
                <a:solidFill>
                  <a:schemeClr val="bg1"/>
                </a:solidFill>
                <a:latin typeface="+mj-lt"/>
              </a:rPr>
              <a:t>, 2023</a:t>
            </a:r>
          </a:p>
          <a:p>
            <a:pPr marL="0" indent="0" algn="ctr">
              <a:buNone/>
            </a:pPr>
            <a:br>
              <a:rPr lang="en-CA" sz="1400" b="0" i="0" dirty="0">
                <a:solidFill>
                  <a:schemeClr val="bg1"/>
                </a:solidFill>
                <a:effectLst/>
                <a:latin typeface="Arial" panose="020B0604020202020204" pitchFamily="34" charset="0"/>
              </a:rPr>
            </a:br>
            <a:endParaRPr lang="en-CA" sz="1400" dirty="0">
              <a:solidFill>
                <a:schemeClr val="bg1"/>
              </a:solidFill>
            </a:endParaRPr>
          </a:p>
        </p:txBody>
      </p:sp>
      <p:sp>
        <p:nvSpPr>
          <p:cNvPr id="15" name="Content Placeholder 6">
            <a:extLst>
              <a:ext uri="{FF2B5EF4-FFF2-40B4-BE49-F238E27FC236}">
                <a16:creationId xmlns:a16="http://schemas.microsoft.com/office/drawing/2014/main" id="{FA90273B-3CAA-E474-BFC7-EBAADBA1FF9D}"/>
              </a:ext>
            </a:extLst>
          </p:cNvPr>
          <p:cNvSpPr txBox="1">
            <a:spLocks/>
          </p:cNvSpPr>
          <p:nvPr/>
        </p:nvSpPr>
        <p:spPr>
          <a:xfrm>
            <a:off x="5796136" y="2863626"/>
            <a:ext cx="2935026" cy="701731"/>
          </a:xfrm>
          <a:prstGeom prst="rect">
            <a:avLst/>
          </a:prstGeom>
          <a:noFill/>
        </p:spPr>
        <p:txBody>
          <a:bodyPr wrap="square">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CA" sz="1800" dirty="0">
                <a:solidFill>
                  <a:srgbClr val="222222"/>
                </a:solidFill>
              </a:rPr>
              <a:t>housing insecurity</a:t>
            </a:r>
          </a:p>
          <a:p>
            <a:pPr marL="0" indent="0" algn="ctr">
              <a:buFont typeface="Arial"/>
              <a:buNone/>
            </a:pPr>
            <a:r>
              <a:rPr lang="en-CA" sz="1800" dirty="0">
                <a:solidFill>
                  <a:srgbClr val="222222"/>
                </a:solidFill>
              </a:rPr>
              <a:t>policing &amp; racial profiling</a:t>
            </a:r>
            <a:endParaRPr lang="en-CA" sz="1800" dirty="0"/>
          </a:p>
        </p:txBody>
      </p:sp>
    </p:spTree>
    <p:extLst>
      <p:ext uri="{BB962C8B-B14F-4D97-AF65-F5344CB8AC3E}">
        <p14:creationId xmlns:p14="http://schemas.microsoft.com/office/powerpoint/2010/main" val="2784113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6">
            <a:extLst>
              <a:ext uri="{FF2B5EF4-FFF2-40B4-BE49-F238E27FC236}">
                <a16:creationId xmlns:a16="http://schemas.microsoft.com/office/drawing/2014/main" id="{CCDB2A90-D5DB-A0B0-580F-3DEBA8047511}"/>
              </a:ext>
            </a:extLst>
          </p:cNvPr>
          <p:cNvSpPr txBox="1">
            <a:spLocks/>
          </p:cNvSpPr>
          <p:nvPr/>
        </p:nvSpPr>
        <p:spPr>
          <a:xfrm>
            <a:off x="2699792" y="2256423"/>
            <a:ext cx="2800819" cy="1323439"/>
          </a:xfrm>
          <a:prstGeom prst="rect">
            <a:avLst/>
          </a:prstGeom>
          <a:noFill/>
        </p:spPr>
        <p:txBody>
          <a:bodyPr wrap="square" rtlCol="0">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914400" eaLnBrk="0" fontAlgn="base" hangingPunct="0">
              <a:spcBef>
                <a:spcPct val="0"/>
              </a:spcBef>
              <a:spcAft>
                <a:spcPct val="0"/>
              </a:spcAft>
            </a:pPr>
            <a:r>
              <a:rPr lang="en-CA" altLang="en-US" sz="2000" dirty="0">
                <a:latin typeface="Open Sans" panose="020B0606030504020204" pitchFamily="34" charset="0"/>
                <a:ea typeface="Open Sans" panose="020B0606030504020204" pitchFamily="34" charset="0"/>
                <a:cs typeface="Open Sans" panose="020B0606030504020204" pitchFamily="34" charset="0"/>
              </a:rPr>
              <a:t>Optimize for F1 across models </a:t>
            </a:r>
            <a:br>
              <a:rPr lang="en-CA" altLang="en-US" sz="2000" dirty="0">
                <a:latin typeface="Open Sans" panose="020B0606030504020204" pitchFamily="34" charset="0"/>
                <a:ea typeface="Open Sans" panose="020B0606030504020204" pitchFamily="34" charset="0"/>
                <a:cs typeface="Open Sans" panose="020B0606030504020204" pitchFamily="34" charset="0"/>
              </a:rPr>
            </a:br>
            <a:r>
              <a:rPr lang="en-CA" altLang="en-US" sz="2000" dirty="0">
                <a:latin typeface="Open Sans" panose="020B0606030504020204" pitchFamily="34" charset="0"/>
                <a:ea typeface="Open Sans" panose="020B0606030504020204" pitchFamily="34" charset="0"/>
                <a:cs typeface="Open Sans" panose="020B0606030504020204" pitchFamily="34" charset="0"/>
              </a:rPr>
              <a:t>with 5-fold CV </a:t>
            </a:r>
            <a:br>
              <a:rPr lang="en-CA" altLang="en-US" sz="2000" dirty="0">
                <a:latin typeface="Open Sans" panose="020B0606030504020204" pitchFamily="34" charset="0"/>
                <a:ea typeface="Open Sans" panose="020B0606030504020204" pitchFamily="34" charset="0"/>
                <a:cs typeface="Open Sans" panose="020B0606030504020204" pitchFamily="34" charset="0"/>
              </a:rPr>
            </a:br>
            <a:r>
              <a:rPr lang="en-CA" altLang="en-US" sz="2000" b="1" dirty="0">
                <a:latin typeface="Open Sans" panose="020B0606030504020204" pitchFamily="34" charset="0"/>
                <a:ea typeface="Open Sans" panose="020B0606030504020204" pitchFamily="34" charset="0"/>
                <a:cs typeface="Open Sans" panose="020B0606030504020204" pitchFamily="34" charset="0"/>
              </a:rPr>
              <a:t>in train set</a:t>
            </a:r>
          </a:p>
        </p:txBody>
      </p:sp>
      <p:sp>
        <p:nvSpPr>
          <p:cNvPr id="12" name="TextBox 11">
            <a:extLst>
              <a:ext uri="{FF2B5EF4-FFF2-40B4-BE49-F238E27FC236}">
                <a16:creationId xmlns:a16="http://schemas.microsoft.com/office/drawing/2014/main" id="{85DC934E-6147-471F-4ED2-F91DDAC56FC7}"/>
              </a:ext>
            </a:extLst>
          </p:cNvPr>
          <p:cNvSpPr txBox="1"/>
          <p:nvPr/>
        </p:nvSpPr>
        <p:spPr>
          <a:xfrm>
            <a:off x="6241874" y="3057803"/>
            <a:ext cx="1426470" cy="954107"/>
          </a:xfrm>
          <a:prstGeom prst="rect">
            <a:avLst/>
          </a:prstGeom>
          <a:solidFill>
            <a:schemeClr val="accent1">
              <a:lumMod val="20000"/>
              <a:lumOff val="80000"/>
            </a:schemeClr>
          </a:solidFill>
          <a:ln w="9525">
            <a:solidFill>
              <a:schemeClr val="tx1"/>
            </a:solidFill>
          </a:ln>
        </p:spPr>
        <p:txBody>
          <a:bodyPr wrap="square">
            <a:spAutoFit/>
          </a:bodyPr>
          <a:lstStyle/>
          <a:p>
            <a:pPr algn="ctr"/>
            <a:r>
              <a:rPr lang="en-CA" sz="2800" i="0" dirty="0">
                <a:solidFill>
                  <a:srgbClr val="040C28"/>
                </a:solidFill>
                <a:effectLst/>
                <a:latin typeface="Google Sans"/>
              </a:rPr>
              <a:t>FP</a:t>
            </a:r>
            <a:br>
              <a:rPr lang="en-CA" sz="2800" dirty="0">
                <a:solidFill>
                  <a:srgbClr val="040C28"/>
                </a:solidFill>
                <a:latin typeface="Google Sans"/>
              </a:rPr>
            </a:br>
            <a:r>
              <a:rPr lang="en-CA" sz="2800" i="0" dirty="0">
                <a:solidFill>
                  <a:srgbClr val="040C28"/>
                </a:solidFill>
                <a:effectLst/>
                <a:latin typeface="Google Sans"/>
              </a:rPr>
              <a:t>FP+TN</a:t>
            </a:r>
            <a:endParaRPr lang="en-CA" sz="2800" dirty="0"/>
          </a:p>
        </p:txBody>
      </p:sp>
      <p:cxnSp>
        <p:nvCxnSpPr>
          <p:cNvPr id="15" name="Straight Connector 14">
            <a:extLst>
              <a:ext uri="{FF2B5EF4-FFF2-40B4-BE49-F238E27FC236}">
                <a16:creationId xmlns:a16="http://schemas.microsoft.com/office/drawing/2014/main" id="{F7B068DD-AAD2-8F40-9D50-FDB5464B4AAD}"/>
              </a:ext>
            </a:extLst>
          </p:cNvPr>
          <p:cNvCxnSpPr>
            <a:cxnSpLocks/>
          </p:cNvCxnSpPr>
          <p:nvPr/>
        </p:nvCxnSpPr>
        <p:spPr>
          <a:xfrm>
            <a:off x="6584349" y="3507854"/>
            <a:ext cx="648072" cy="0"/>
          </a:xfrm>
          <a:prstGeom prst="line">
            <a:avLst/>
          </a:prstGeom>
          <a:ln w="19050"/>
        </p:spPr>
        <p:style>
          <a:lnRef idx="1">
            <a:schemeClr val="dk1"/>
          </a:lnRef>
          <a:fillRef idx="0">
            <a:schemeClr val="dk1"/>
          </a:fillRef>
          <a:effectRef idx="0">
            <a:schemeClr val="dk1"/>
          </a:effectRef>
          <a:fontRef idx="minor">
            <a:schemeClr val="tx1"/>
          </a:fontRef>
        </p:style>
      </p:cxnSp>
      <p:pic>
        <p:nvPicPr>
          <p:cNvPr id="3" name="Graphic 2" descr="Globe outline">
            <a:extLst>
              <a:ext uri="{FF2B5EF4-FFF2-40B4-BE49-F238E27FC236}">
                <a16:creationId xmlns:a16="http://schemas.microsoft.com/office/drawing/2014/main" id="{5B4CD442-AD62-278D-B144-E46931CA1EB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7704" y="1898912"/>
            <a:ext cx="619071" cy="619071"/>
          </a:xfrm>
          <a:prstGeom prst="rect">
            <a:avLst/>
          </a:prstGeom>
        </p:spPr>
      </p:pic>
      <p:pic>
        <p:nvPicPr>
          <p:cNvPr id="4" name="Graphic 3" descr="Brain in head outline">
            <a:extLst>
              <a:ext uri="{FF2B5EF4-FFF2-40B4-BE49-F238E27FC236}">
                <a16:creationId xmlns:a16="http://schemas.microsoft.com/office/drawing/2014/main" id="{DC8A76D9-F36C-CB1B-26DE-569C5F78BE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28253" y="2517983"/>
            <a:ext cx="701839" cy="701839"/>
          </a:xfrm>
          <a:prstGeom prst="rect">
            <a:avLst/>
          </a:prstGeom>
        </p:spPr>
      </p:pic>
      <p:pic>
        <p:nvPicPr>
          <p:cNvPr id="6" name="Graphic 5" descr="Police male outline">
            <a:extLst>
              <a:ext uri="{FF2B5EF4-FFF2-40B4-BE49-F238E27FC236}">
                <a16:creationId xmlns:a16="http://schemas.microsoft.com/office/drawing/2014/main" id="{76DD91A6-0647-D0F9-2FB5-7E210887F3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0667" y="1872398"/>
            <a:ext cx="649364" cy="649364"/>
          </a:xfrm>
          <a:prstGeom prst="rect">
            <a:avLst/>
          </a:prstGeom>
        </p:spPr>
      </p:pic>
      <p:pic>
        <p:nvPicPr>
          <p:cNvPr id="7" name="Graphic 6" descr="Home outline">
            <a:extLst>
              <a:ext uri="{FF2B5EF4-FFF2-40B4-BE49-F238E27FC236}">
                <a16:creationId xmlns:a16="http://schemas.microsoft.com/office/drawing/2014/main" id="{5563DDAC-C897-CAF2-8377-D416DEEE6B1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14352" y="2301959"/>
            <a:ext cx="701839" cy="701839"/>
          </a:xfrm>
          <a:prstGeom prst="rect">
            <a:avLst/>
          </a:prstGeom>
        </p:spPr>
      </p:pic>
      <p:cxnSp>
        <p:nvCxnSpPr>
          <p:cNvPr id="11" name="Straight Arrow Connector 10">
            <a:extLst>
              <a:ext uri="{FF2B5EF4-FFF2-40B4-BE49-F238E27FC236}">
                <a16:creationId xmlns:a16="http://schemas.microsoft.com/office/drawing/2014/main" id="{103DCB33-9ECC-17A5-E7ED-9508C8E9E2F0}"/>
              </a:ext>
            </a:extLst>
          </p:cNvPr>
          <p:cNvCxnSpPr>
            <a:cxnSpLocks/>
          </p:cNvCxnSpPr>
          <p:nvPr/>
        </p:nvCxnSpPr>
        <p:spPr>
          <a:xfrm>
            <a:off x="1550081" y="3022039"/>
            <a:ext cx="0" cy="493594"/>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CD5EA594-F152-3B34-A038-54BD3956F227}"/>
              </a:ext>
            </a:extLst>
          </p:cNvPr>
          <p:cNvSpPr txBox="1"/>
          <p:nvPr/>
        </p:nvSpPr>
        <p:spPr>
          <a:xfrm>
            <a:off x="755576" y="3507854"/>
            <a:ext cx="1745992" cy="646331"/>
          </a:xfrm>
          <a:prstGeom prst="rect">
            <a:avLst/>
          </a:prstGeom>
          <a:noFill/>
          <a:ln w="3175">
            <a:noFill/>
          </a:ln>
        </p:spPr>
        <p:txBody>
          <a:bodyPr wrap="none" rtlCol="0">
            <a:spAutoFit/>
          </a:bodyPr>
          <a:lstStyle/>
          <a:p>
            <a:pPr algn="ctr"/>
            <a:r>
              <a:rPr lang="en-CA" dirty="0">
                <a:latin typeface="Open Sans" panose="020B0606030504020204" pitchFamily="34" charset="0"/>
                <a:ea typeface="Open Sans" panose="020B0606030504020204" pitchFamily="34" charset="0"/>
                <a:cs typeface="Open Sans" panose="020B0606030504020204" pitchFamily="34" charset="0"/>
              </a:rPr>
              <a:t>incident</a:t>
            </a:r>
            <a:r>
              <a:rPr lang="en-CA" b="1" dirty="0">
                <a:latin typeface="Open Sans" panose="020B0606030504020204" pitchFamily="34" charset="0"/>
                <a:ea typeface="Open Sans" panose="020B0606030504020204" pitchFamily="34" charset="0"/>
                <a:cs typeface="Open Sans" panose="020B0606030504020204" pitchFamily="34" charset="0"/>
              </a:rPr>
              <a:t> (1) </a:t>
            </a:r>
            <a:r>
              <a:rPr lang="en-CA" dirty="0">
                <a:latin typeface="Open Sans" panose="020B0606030504020204" pitchFamily="34" charset="0"/>
                <a:ea typeface="Open Sans" panose="020B0606030504020204" pitchFamily="34" charset="0"/>
                <a:cs typeface="Open Sans" panose="020B0606030504020204" pitchFamily="34" charset="0"/>
              </a:rPr>
              <a:t>or </a:t>
            </a:r>
            <a:br>
              <a:rPr lang="en-CA" dirty="0">
                <a:latin typeface="Open Sans" panose="020B0606030504020204" pitchFamily="34" charset="0"/>
                <a:ea typeface="Open Sans" panose="020B0606030504020204" pitchFamily="34" charset="0"/>
                <a:cs typeface="Open Sans" panose="020B0606030504020204" pitchFamily="34" charset="0"/>
              </a:rPr>
            </a:br>
            <a:r>
              <a:rPr lang="en-CA" dirty="0">
                <a:latin typeface="Open Sans" panose="020B0606030504020204" pitchFamily="34" charset="0"/>
                <a:ea typeface="Open Sans" panose="020B0606030504020204" pitchFamily="34" charset="0"/>
                <a:cs typeface="Open Sans" panose="020B0606030504020204" pitchFamily="34" charset="0"/>
              </a:rPr>
              <a:t>no incident </a:t>
            </a:r>
            <a:r>
              <a:rPr lang="en-CA" b="1" dirty="0">
                <a:latin typeface="Open Sans" panose="020B0606030504020204" pitchFamily="34" charset="0"/>
                <a:ea typeface="Open Sans" panose="020B0606030504020204" pitchFamily="34" charset="0"/>
                <a:cs typeface="Open Sans" panose="020B0606030504020204" pitchFamily="34" charset="0"/>
              </a:rPr>
              <a:t>(0)</a:t>
            </a:r>
          </a:p>
        </p:txBody>
      </p:sp>
      <p:pic>
        <p:nvPicPr>
          <p:cNvPr id="16" name="Graphic 15" descr="Female outline">
            <a:extLst>
              <a:ext uri="{FF2B5EF4-FFF2-40B4-BE49-F238E27FC236}">
                <a16:creationId xmlns:a16="http://schemas.microsoft.com/office/drawing/2014/main" id="{F343AA91-DCB3-FD03-94F3-3EB8CC5E9A1D}"/>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522512" y="2003650"/>
            <a:ext cx="529208" cy="529208"/>
          </a:xfrm>
          <a:prstGeom prst="rect">
            <a:avLst/>
          </a:prstGeom>
        </p:spPr>
      </p:pic>
      <p:pic>
        <p:nvPicPr>
          <p:cNvPr id="17" name="Graphic 16" descr="Male outline">
            <a:extLst>
              <a:ext uri="{FF2B5EF4-FFF2-40B4-BE49-F238E27FC236}">
                <a16:creationId xmlns:a16="http://schemas.microsoft.com/office/drawing/2014/main" id="{4E41C160-1AD7-5DE0-6BCC-0829315FDCAA}"/>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152851" y="1851670"/>
            <a:ext cx="563340" cy="563340"/>
          </a:xfrm>
          <a:prstGeom prst="rect">
            <a:avLst/>
          </a:prstGeom>
        </p:spPr>
      </p:pic>
      <p:pic>
        <p:nvPicPr>
          <p:cNvPr id="18" name="Graphic 17" descr="Man with cane outline">
            <a:extLst>
              <a:ext uri="{FF2B5EF4-FFF2-40B4-BE49-F238E27FC236}">
                <a16:creationId xmlns:a16="http://schemas.microsoft.com/office/drawing/2014/main" id="{9F01A40E-346F-1D86-B332-8A20187454A8}"/>
              </a:ext>
            </a:extLst>
          </p:cNvPr>
          <p:cNvPicPr>
            <a:picLocks noChangeAspect="1"/>
          </p:cNvPicPr>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47729" y="2445975"/>
            <a:ext cx="811903" cy="811903"/>
          </a:xfrm>
          <a:prstGeom prst="rect">
            <a:avLst/>
          </a:prstGeom>
        </p:spPr>
      </p:pic>
      <p:pic>
        <p:nvPicPr>
          <p:cNvPr id="19" name="Graphic 18" descr="Checklist outline">
            <a:extLst>
              <a:ext uri="{FF2B5EF4-FFF2-40B4-BE49-F238E27FC236}">
                <a16:creationId xmlns:a16="http://schemas.microsoft.com/office/drawing/2014/main" id="{C7907BE2-D321-6BD7-7FE3-E7AD5C63977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2285985" y="2448276"/>
            <a:ext cx="701839" cy="701839"/>
          </a:xfrm>
          <a:prstGeom prst="rect">
            <a:avLst/>
          </a:prstGeom>
        </p:spPr>
      </p:pic>
      <p:sp>
        <p:nvSpPr>
          <p:cNvPr id="20" name="Content Placeholder 6">
            <a:extLst>
              <a:ext uri="{FF2B5EF4-FFF2-40B4-BE49-F238E27FC236}">
                <a16:creationId xmlns:a16="http://schemas.microsoft.com/office/drawing/2014/main" id="{CE4CE27C-B193-2995-C4E3-76310B326000}"/>
              </a:ext>
            </a:extLst>
          </p:cNvPr>
          <p:cNvSpPr txBox="1">
            <a:spLocks/>
          </p:cNvSpPr>
          <p:nvPr/>
        </p:nvSpPr>
        <p:spPr>
          <a:xfrm>
            <a:off x="5364088" y="1916127"/>
            <a:ext cx="2791309" cy="1015663"/>
          </a:xfrm>
          <a:prstGeom prst="rect">
            <a:avLst/>
          </a:prstGeom>
          <a:noFill/>
        </p:spPr>
        <p:txBody>
          <a:bodyPr wrap="square" rtlCol="0">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914400" eaLnBrk="0" fontAlgn="base" hangingPunct="0">
              <a:spcBef>
                <a:spcPct val="0"/>
              </a:spcBef>
              <a:spcAft>
                <a:spcPct val="0"/>
              </a:spcAft>
            </a:pPr>
            <a:r>
              <a:rPr lang="en-CA" altLang="en-US" sz="2000" dirty="0">
                <a:latin typeface="Open Sans" panose="020B0606030504020204" pitchFamily="34" charset="0"/>
                <a:ea typeface="Open Sans" panose="020B0606030504020204" pitchFamily="34" charset="0"/>
                <a:cs typeface="Open Sans" panose="020B0606030504020204" pitchFamily="34" charset="0"/>
              </a:rPr>
              <a:t>Evaluate best-performing model </a:t>
            </a:r>
            <a:r>
              <a:rPr lang="en-CA" altLang="en-US" sz="2000" b="1" dirty="0">
                <a:latin typeface="Open Sans" panose="020B0606030504020204" pitchFamily="34" charset="0"/>
                <a:ea typeface="Open Sans" panose="020B0606030504020204" pitchFamily="34" charset="0"/>
                <a:cs typeface="Open Sans" panose="020B0606030504020204" pitchFamily="34" charset="0"/>
              </a:rPr>
              <a:t>on test set</a:t>
            </a:r>
          </a:p>
        </p:txBody>
      </p:sp>
      <p:sp>
        <p:nvSpPr>
          <p:cNvPr id="23" name="TextBox 22">
            <a:extLst>
              <a:ext uri="{FF2B5EF4-FFF2-40B4-BE49-F238E27FC236}">
                <a16:creationId xmlns:a16="http://schemas.microsoft.com/office/drawing/2014/main" id="{693D5B0A-5AC4-F6F6-6FD4-C174B830565A}"/>
              </a:ext>
            </a:extLst>
          </p:cNvPr>
          <p:cNvSpPr txBox="1"/>
          <p:nvPr/>
        </p:nvSpPr>
        <p:spPr>
          <a:xfrm>
            <a:off x="935596" y="195486"/>
            <a:ext cx="7344816" cy="769441"/>
          </a:xfrm>
          <a:prstGeom prst="rect">
            <a:avLst/>
          </a:prstGeom>
          <a:noFill/>
          <a:ln w="3175">
            <a:noFill/>
          </a:ln>
        </p:spPr>
        <p:txBody>
          <a:bodyPr wrap="square" rtlCol="0">
            <a:spAutoFit/>
          </a:bodyPr>
          <a:lstStyle/>
          <a:p>
            <a:r>
              <a:rPr lang="en-CA" sz="2200" dirty="0">
                <a:latin typeface="Open Sans" panose="020B0606030504020204" pitchFamily="34" charset="0"/>
                <a:ea typeface="Open Sans" panose="020B0606030504020204" pitchFamily="34" charset="0"/>
                <a:cs typeface="Open Sans" panose="020B0606030504020204" pitchFamily="34" charset="0"/>
              </a:rPr>
              <a:t>Analysis 2. Impact of training data bias on </a:t>
            </a:r>
            <a:r>
              <a:rPr lang="en-CA" sz="2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machine learning (ML) prediction </a:t>
            </a:r>
            <a:r>
              <a:rPr lang="en-CA" sz="2200" dirty="0">
                <a:latin typeface="Open Sans" panose="020B0606030504020204" pitchFamily="34" charset="0"/>
                <a:ea typeface="Open Sans" panose="020B0606030504020204" pitchFamily="34" charset="0"/>
                <a:cs typeface="Open Sans" panose="020B0606030504020204" pitchFamily="34" charset="0"/>
              </a:rPr>
              <a:t>of violence</a:t>
            </a:r>
          </a:p>
        </p:txBody>
      </p:sp>
      <p:pic>
        <p:nvPicPr>
          <p:cNvPr id="2" name="Picture 1">
            <a:extLst>
              <a:ext uri="{FF2B5EF4-FFF2-40B4-BE49-F238E27FC236}">
                <a16:creationId xmlns:a16="http://schemas.microsoft.com/office/drawing/2014/main" id="{DB0C88D7-22D7-AB06-7F60-D83AEBB65ECB}"/>
              </a:ext>
            </a:extLst>
          </p:cNvPr>
          <p:cNvPicPr>
            <a:picLocks noChangeAspect="1"/>
          </p:cNvPicPr>
          <p:nvPr/>
        </p:nvPicPr>
        <p:blipFill>
          <a:blip r:embed="rId19"/>
          <a:stretch>
            <a:fillRect/>
          </a:stretch>
        </p:blipFill>
        <p:spPr>
          <a:xfrm>
            <a:off x="8099610" y="2715766"/>
            <a:ext cx="777217" cy="883507"/>
          </a:xfrm>
          <a:prstGeom prst="rect">
            <a:avLst/>
          </a:prstGeom>
          <a:ln>
            <a:noFill/>
          </a:ln>
          <a:effectLst>
            <a:softEdge rad="112500"/>
          </a:effectLst>
        </p:spPr>
      </p:pic>
      <p:sp>
        <p:nvSpPr>
          <p:cNvPr id="5" name="TextBox 4">
            <a:extLst>
              <a:ext uri="{FF2B5EF4-FFF2-40B4-BE49-F238E27FC236}">
                <a16:creationId xmlns:a16="http://schemas.microsoft.com/office/drawing/2014/main" id="{1F73E93D-07E5-A2AB-C181-31D8E469D721}"/>
              </a:ext>
            </a:extLst>
          </p:cNvPr>
          <p:cNvSpPr txBox="1"/>
          <p:nvPr/>
        </p:nvSpPr>
        <p:spPr>
          <a:xfrm>
            <a:off x="8153551" y="3579862"/>
            <a:ext cx="723276" cy="646331"/>
          </a:xfrm>
          <a:prstGeom prst="rect">
            <a:avLst/>
          </a:prstGeom>
          <a:noFill/>
        </p:spPr>
        <p:txBody>
          <a:bodyPr wrap="none" rtlCol="0">
            <a:spAutoFit/>
          </a:bodyPr>
          <a:lstStyle/>
          <a:p>
            <a:pPr algn="ctr"/>
            <a:r>
              <a:rPr lang="en-US" dirty="0" err="1"/>
              <a:t>Yifan</a:t>
            </a:r>
            <a:r>
              <a:rPr lang="en-US" sz="1000" dirty="0"/>
              <a:t> </a:t>
            </a:r>
            <a:br>
              <a:rPr lang="en-US" sz="1000" dirty="0"/>
            </a:br>
            <a:r>
              <a:rPr lang="en-US" dirty="0"/>
              <a:t>Wang</a:t>
            </a:r>
          </a:p>
        </p:txBody>
      </p:sp>
      <p:sp>
        <p:nvSpPr>
          <p:cNvPr id="10" name="TextBox 9">
            <a:extLst>
              <a:ext uri="{FF2B5EF4-FFF2-40B4-BE49-F238E27FC236}">
                <a16:creationId xmlns:a16="http://schemas.microsoft.com/office/drawing/2014/main" id="{2BBCD032-0CE5-2518-7420-6CD2558CE9FA}"/>
              </a:ext>
            </a:extLst>
          </p:cNvPr>
          <p:cNvSpPr txBox="1"/>
          <p:nvPr/>
        </p:nvSpPr>
        <p:spPr>
          <a:xfrm>
            <a:off x="6837617" y="4537508"/>
            <a:ext cx="3062975" cy="369332"/>
          </a:xfrm>
          <a:prstGeom prst="rect">
            <a:avLst/>
          </a:prstGeom>
          <a:noFill/>
        </p:spPr>
        <p:txBody>
          <a:bodyPr wrap="square" rtlCol="0">
            <a:spAutoFit/>
          </a:bodyPr>
          <a:lstStyle/>
          <a:p>
            <a:r>
              <a:rPr lang="en-US" dirty="0">
                <a:solidFill>
                  <a:schemeClr val="bg1"/>
                </a:solidFill>
              </a:rPr>
              <a:t>Wang et al., in prep</a:t>
            </a:r>
          </a:p>
        </p:txBody>
      </p:sp>
      <p:sp>
        <p:nvSpPr>
          <p:cNvPr id="14" name="TextBox 13">
            <a:extLst>
              <a:ext uri="{FF2B5EF4-FFF2-40B4-BE49-F238E27FC236}">
                <a16:creationId xmlns:a16="http://schemas.microsoft.com/office/drawing/2014/main" id="{E7C0A0D2-EAF9-55DC-A459-E505A7706236}"/>
              </a:ext>
            </a:extLst>
          </p:cNvPr>
          <p:cNvSpPr txBox="1"/>
          <p:nvPr/>
        </p:nvSpPr>
        <p:spPr>
          <a:xfrm>
            <a:off x="1115616" y="1070434"/>
            <a:ext cx="7560840" cy="661720"/>
          </a:xfrm>
          <a:prstGeom prst="rect">
            <a:avLst/>
          </a:prstGeom>
          <a:noFill/>
        </p:spPr>
        <p:txBody>
          <a:bodyPr wrap="square">
            <a:spAutoFit/>
          </a:bodyPr>
          <a:lstStyle/>
          <a:p>
            <a:pPr marL="285750" indent="-285750">
              <a:buFont typeface="Arial" panose="020B0604020202020204" pitchFamily="34" charset="0"/>
              <a:buChar char="•"/>
            </a:pPr>
            <a:r>
              <a:rPr lang="en-CA" sz="2000" i="1" dirty="0" err="1">
                <a:latin typeface="Open Sans" panose="020B0606030504020204" pitchFamily="34" charset="0"/>
                <a:ea typeface="Open Sans" panose="020B0606030504020204" pitchFamily="34" charset="0"/>
                <a:cs typeface="Open Sans" panose="020B0606030504020204" pitchFamily="34" charset="0"/>
              </a:rPr>
              <a:t>n</a:t>
            </a:r>
            <a:r>
              <a:rPr lang="en-CA" sz="2000" baseline="30000" dirty="0" err="1">
                <a:latin typeface="Open Sans" panose="020B0606030504020204" pitchFamily="34" charset="0"/>
                <a:ea typeface="Open Sans" panose="020B0606030504020204" pitchFamily="34" charset="0"/>
                <a:cs typeface="Open Sans" panose="020B0606030504020204" pitchFamily="34" charset="0"/>
              </a:rPr>
              <a:t>train</a:t>
            </a:r>
            <a:r>
              <a:rPr lang="en-CA" sz="2000" dirty="0">
                <a:latin typeface="Open Sans" panose="020B0606030504020204" pitchFamily="34" charset="0"/>
                <a:ea typeface="Open Sans" panose="020B0606030504020204" pitchFamily="34" charset="0"/>
                <a:cs typeface="Open Sans" panose="020B0606030504020204" pitchFamily="34" charset="0"/>
              </a:rPr>
              <a:t> 29,879 (3% incident), </a:t>
            </a:r>
            <a:r>
              <a:rPr lang="en-CA" sz="2000" i="1" dirty="0" err="1">
                <a:latin typeface="Open Sans" panose="020B0606030504020204" pitchFamily="34" charset="0"/>
                <a:ea typeface="Open Sans" panose="020B0606030504020204" pitchFamily="34" charset="0"/>
                <a:cs typeface="Open Sans" panose="020B0606030504020204" pitchFamily="34" charset="0"/>
              </a:rPr>
              <a:t>n</a:t>
            </a:r>
            <a:r>
              <a:rPr lang="en-CA" sz="2000" baseline="30000" dirty="0" err="1">
                <a:latin typeface="Open Sans" panose="020B0606030504020204" pitchFamily="34" charset="0"/>
                <a:ea typeface="Open Sans" panose="020B0606030504020204" pitchFamily="34" charset="0"/>
                <a:cs typeface="Open Sans" panose="020B0606030504020204" pitchFamily="34" charset="0"/>
              </a:rPr>
              <a:t>test</a:t>
            </a:r>
            <a:r>
              <a:rPr lang="en-CA" sz="2000" dirty="0">
                <a:latin typeface="Open Sans" panose="020B0606030504020204" pitchFamily="34" charset="0"/>
                <a:ea typeface="Open Sans" panose="020B0606030504020204" pitchFamily="34" charset="0"/>
                <a:cs typeface="Open Sans" panose="020B0606030504020204" pitchFamily="34" charset="0"/>
              </a:rPr>
              <a:t> 12,840 </a:t>
            </a:r>
            <a:br>
              <a:rPr lang="en-CA" sz="2000" dirty="0">
                <a:latin typeface="Open Sans" panose="020B0606030504020204" pitchFamily="34" charset="0"/>
                <a:ea typeface="Open Sans" panose="020B0606030504020204" pitchFamily="34" charset="0"/>
                <a:cs typeface="Open Sans" panose="020B0606030504020204" pitchFamily="34" charset="0"/>
              </a:rPr>
            </a:br>
            <a:r>
              <a:rPr lang="en-CA" sz="1700" i="1" dirty="0">
                <a:latin typeface="Open Sans" panose="020B0606030504020204" pitchFamily="34" charset="0"/>
                <a:ea typeface="Open Sans" panose="020B0606030504020204" pitchFamily="34" charset="0"/>
                <a:cs typeface="Open Sans" panose="020B0606030504020204" pitchFamily="34" charset="0"/>
              </a:rPr>
              <a:t>(first 3 days of acute care stay per client, 2016-2022)</a:t>
            </a:r>
          </a:p>
        </p:txBody>
      </p:sp>
    </p:spTree>
    <p:extLst>
      <p:ext uri="{BB962C8B-B14F-4D97-AF65-F5344CB8AC3E}">
        <p14:creationId xmlns:p14="http://schemas.microsoft.com/office/powerpoint/2010/main" val="1769492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2152B-DB3F-43F5-E8B3-EC50AA29A649}"/>
              </a:ext>
            </a:extLst>
          </p:cNvPr>
          <p:cNvSpPr>
            <a:spLocks noGrp="1"/>
          </p:cNvSpPr>
          <p:nvPr>
            <p:ph type="title"/>
          </p:nvPr>
        </p:nvSpPr>
        <p:spPr>
          <a:xfrm>
            <a:off x="457200" y="51470"/>
            <a:ext cx="8229600" cy="857250"/>
          </a:xfrm>
        </p:spPr>
        <p:txBody>
          <a:bodyPr/>
          <a:lstStyle/>
          <a:p>
            <a:r>
              <a:rPr lang="en-CA" sz="4200" dirty="0"/>
              <a:t>Results </a:t>
            </a:r>
            <a:r>
              <a:rPr lang="en-CA" sz="3600" dirty="0">
                <a:solidFill>
                  <a:schemeClr val="accent1"/>
                </a:solidFill>
              </a:rPr>
              <a:t>(Analysis 2, ML)</a:t>
            </a:r>
          </a:p>
        </p:txBody>
      </p:sp>
      <p:sp>
        <p:nvSpPr>
          <p:cNvPr id="3" name="Content Placeholder 2">
            <a:extLst>
              <a:ext uri="{FF2B5EF4-FFF2-40B4-BE49-F238E27FC236}">
                <a16:creationId xmlns:a16="http://schemas.microsoft.com/office/drawing/2014/main" id="{8F57B25C-E8EE-72A7-2025-FA7C38E32327}"/>
              </a:ext>
            </a:extLst>
          </p:cNvPr>
          <p:cNvSpPr>
            <a:spLocks noGrp="1"/>
          </p:cNvSpPr>
          <p:nvPr>
            <p:ph idx="1"/>
          </p:nvPr>
        </p:nvSpPr>
        <p:spPr>
          <a:xfrm>
            <a:off x="457200" y="905470"/>
            <a:ext cx="8229600" cy="3394472"/>
          </a:xfrm>
        </p:spPr>
        <p:txBody>
          <a:bodyPr/>
          <a:lstStyle/>
          <a:p>
            <a:r>
              <a:rPr lang="en-CA" sz="2000" dirty="0"/>
              <a:t>Best model (random forest): AUC 0.81, SENS 0.33, SPEC 0.95 </a:t>
            </a:r>
            <a:br>
              <a:rPr lang="en-CA" sz="2400" dirty="0"/>
            </a:br>
            <a:endParaRPr lang="en-CA" sz="1200" dirty="0"/>
          </a:p>
        </p:txBody>
      </p:sp>
      <p:pic>
        <p:nvPicPr>
          <p:cNvPr id="5" name="Picture 4">
            <a:extLst>
              <a:ext uri="{FF2B5EF4-FFF2-40B4-BE49-F238E27FC236}">
                <a16:creationId xmlns:a16="http://schemas.microsoft.com/office/drawing/2014/main" id="{B8BE3C99-6289-273D-BC0B-09FA448459E3}"/>
              </a:ext>
            </a:extLst>
          </p:cNvPr>
          <p:cNvPicPr>
            <a:picLocks noChangeAspect="1"/>
          </p:cNvPicPr>
          <p:nvPr/>
        </p:nvPicPr>
        <p:blipFill>
          <a:blip r:embed="rId3"/>
          <a:stretch>
            <a:fillRect/>
          </a:stretch>
        </p:blipFill>
        <p:spPr>
          <a:xfrm>
            <a:off x="631479" y="1628800"/>
            <a:ext cx="8261001" cy="2304256"/>
          </a:xfrm>
          <a:prstGeom prst="rect">
            <a:avLst/>
          </a:prstGeom>
        </p:spPr>
      </p:pic>
      <p:sp>
        <p:nvSpPr>
          <p:cNvPr id="6" name="TextBox 5">
            <a:extLst>
              <a:ext uri="{FF2B5EF4-FFF2-40B4-BE49-F238E27FC236}">
                <a16:creationId xmlns:a16="http://schemas.microsoft.com/office/drawing/2014/main" id="{CA01C5E9-0401-4289-A63B-0CC856133C61}"/>
              </a:ext>
            </a:extLst>
          </p:cNvPr>
          <p:cNvSpPr txBox="1"/>
          <p:nvPr/>
        </p:nvSpPr>
        <p:spPr>
          <a:xfrm rot="16200000">
            <a:off x="-490697" y="2233848"/>
            <a:ext cx="2069210" cy="584775"/>
          </a:xfrm>
          <a:prstGeom prst="rect">
            <a:avLst/>
          </a:prstGeom>
          <a:solidFill>
            <a:schemeClr val="bg1"/>
          </a:solidFill>
          <a:ln w="9525">
            <a:noFill/>
          </a:ln>
        </p:spPr>
        <p:txBody>
          <a:bodyPr wrap="square">
            <a:spAutoFit/>
          </a:bodyPr>
          <a:lstStyle/>
          <a:p>
            <a:pPr algn="ctr"/>
            <a:r>
              <a:rPr lang="en-CA" i="0" dirty="0">
                <a:solidFill>
                  <a:srgbClr val="040C28"/>
                </a:solidFill>
                <a:effectLst/>
                <a:latin typeface="Google Sans"/>
              </a:rPr>
              <a:t>False positive rate </a:t>
            </a:r>
            <a:br>
              <a:rPr lang="en-CA" i="0" dirty="0">
                <a:solidFill>
                  <a:srgbClr val="040C28"/>
                </a:solidFill>
                <a:effectLst/>
                <a:latin typeface="Google Sans"/>
              </a:rPr>
            </a:br>
            <a:r>
              <a:rPr lang="en-CA" sz="1400" i="0" dirty="0">
                <a:solidFill>
                  <a:srgbClr val="040C28"/>
                </a:solidFill>
                <a:effectLst/>
                <a:latin typeface="Google Sans"/>
              </a:rPr>
              <a:t>(FP/FP+TN)</a:t>
            </a:r>
            <a:endParaRPr lang="en-CA" sz="1400" dirty="0"/>
          </a:p>
        </p:txBody>
      </p:sp>
      <p:sp>
        <p:nvSpPr>
          <p:cNvPr id="7" name="TextBox 6">
            <a:extLst>
              <a:ext uri="{FF2B5EF4-FFF2-40B4-BE49-F238E27FC236}">
                <a16:creationId xmlns:a16="http://schemas.microsoft.com/office/drawing/2014/main" id="{4F3182FD-25D6-82F0-8276-12A0F5CB1397}"/>
              </a:ext>
            </a:extLst>
          </p:cNvPr>
          <p:cNvSpPr txBox="1"/>
          <p:nvPr/>
        </p:nvSpPr>
        <p:spPr>
          <a:xfrm>
            <a:off x="4860032" y="4587974"/>
            <a:ext cx="4572000" cy="369332"/>
          </a:xfrm>
          <a:prstGeom prst="rect">
            <a:avLst/>
          </a:prstGeom>
          <a:noFill/>
        </p:spPr>
        <p:txBody>
          <a:bodyPr wrap="square">
            <a:spAutoFit/>
          </a:bodyPr>
          <a:lstStyle/>
          <a:p>
            <a:r>
              <a:rPr lang="en-CA" sz="1800" dirty="0" err="1">
                <a:solidFill>
                  <a:schemeClr val="bg1"/>
                </a:solidFill>
              </a:rPr>
              <a:t>Suchting</a:t>
            </a:r>
            <a:r>
              <a:rPr lang="en-CA" sz="1800" dirty="0">
                <a:solidFill>
                  <a:schemeClr val="bg1"/>
                </a:solidFill>
              </a:rPr>
              <a:t> et al., 2018; </a:t>
            </a:r>
            <a:r>
              <a:rPr lang="en-CA" sz="1800" dirty="0" err="1">
                <a:solidFill>
                  <a:schemeClr val="bg1"/>
                </a:solidFill>
              </a:rPr>
              <a:t>Menger</a:t>
            </a:r>
            <a:r>
              <a:rPr lang="en-CA" sz="1800" dirty="0">
                <a:solidFill>
                  <a:schemeClr val="bg1"/>
                </a:solidFill>
              </a:rPr>
              <a:t> et al., 2018</a:t>
            </a:r>
            <a:endParaRPr lang="en-CA" dirty="0">
              <a:solidFill>
                <a:schemeClr val="bg1"/>
              </a:solidFill>
            </a:endParaRPr>
          </a:p>
        </p:txBody>
      </p:sp>
    </p:spTree>
    <p:extLst>
      <p:ext uri="{BB962C8B-B14F-4D97-AF65-F5344CB8AC3E}">
        <p14:creationId xmlns:p14="http://schemas.microsoft.com/office/powerpoint/2010/main" val="1018430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2152B-DB3F-43F5-E8B3-EC50AA29A649}"/>
              </a:ext>
            </a:extLst>
          </p:cNvPr>
          <p:cNvSpPr>
            <a:spLocks noGrp="1"/>
          </p:cNvSpPr>
          <p:nvPr>
            <p:ph type="title"/>
          </p:nvPr>
        </p:nvSpPr>
        <p:spPr>
          <a:xfrm>
            <a:off x="-2848644" y="89781"/>
            <a:ext cx="8229600" cy="857250"/>
          </a:xfrm>
        </p:spPr>
        <p:txBody>
          <a:bodyPr/>
          <a:lstStyle/>
          <a:p>
            <a:r>
              <a:rPr lang="en-CA" dirty="0"/>
              <a:t>Results</a:t>
            </a:r>
          </a:p>
        </p:txBody>
      </p:sp>
      <p:sp>
        <p:nvSpPr>
          <p:cNvPr id="5" name="Content Placeholder 4"/>
          <p:cNvSpPr>
            <a:spLocks noGrp="1"/>
          </p:cNvSpPr>
          <p:nvPr>
            <p:ph sz="half" idx="2"/>
          </p:nvPr>
        </p:nvSpPr>
        <p:spPr>
          <a:xfrm>
            <a:off x="2699792" y="548025"/>
            <a:ext cx="5593230" cy="3672408"/>
          </a:xfrm>
        </p:spPr>
        <p:txBody>
          <a:bodyPr/>
          <a:lstStyle/>
          <a:p>
            <a:pPr marL="0" indent="0">
              <a:buNone/>
            </a:pPr>
            <a:r>
              <a:rPr lang="en-US" sz="2000" dirty="0"/>
              <a:t>“…. I'm not making things political because I don't want to go there. But if we could somehow get more funding, I think people would be better off. Right?…. </a:t>
            </a:r>
            <a:r>
              <a:rPr lang="en-US" sz="2000" b="1" dirty="0">
                <a:solidFill>
                  <a:schemeClr val="accent1"/>
                </a:solidFill>
              </a:rPr>
              <a:t>So it's not about the individuals or even the police themselves, but about, like the system in general, the bigger system. </a:t>
            </a:r>
            <a:r>
              <a:rPr lang="en-US" sz="2000" dirty="0"/>
              <a:t>You know, there's only so many beds, there's only so many doctors and nurses, and that the stress that you guys are under is </a:t>
            </a:r>
            <a:r>
              <a:rPr lang="en-US" sz="2000" dirty="0" err="1"/>
              <a:t>gotta</a:t>
            </a:r>
            <a:r>
              <a:rPr lang="en-US" sz="2000" dirty="0"/>
              <a:t> be unbearable at times…”</a:t>
            </a:r>
          </a:p>
          <a:p>
            <a:pPr marL="0" indent="0" algn="ctr">
              <a:buNone/>
            </a:pPr>
            <a:endParaRPr lang="en-US" sz="1400" dirty="0"/>
          </a:p>
        </p:txBody>
      </p:sp>
      <p:pic>
        <p:nvPicPr>
          <p:cNvPr id="7" name="Content Placeholder 6"/>
          <p:cNvPicPr>
            <a:picLocks noGrp="1" noChangeAspect="1"/>
          </p:cNvPicPr>
          <p:nvPr>
            <p:ph sz="half" idx="1"/>
          </p:nvPr>
        </p:nvPicPr>
        <p:blipFill>
          <a:blip r:embed="rId3"/>
          <a:stretch>
            <a:fillRect/>
          </a:stretch>
        </p:blipFill>
        <p:spPr>
          <a:xfrm>
            <a:off x="444150" y="1036811"/>
            <a:ext cx="1859434" cy="1859434"/>
          </a:xfrm>
          <a:prstGeom prst="rect">
            <a:avLst/>
          </a:prstGeom>
        </p:spPr>
      </p:pic>
      <p:sp>
        <p:nvSpPr>
          <p:cNvPr id="8" name="TextBox 7"/>
          <p:cNvSpPr txBox="1"/>
          <p:nvPr/>
        </p:nvSpPr>
        <p:spPr>
          <a:xfrm>
            <a:off x="408585" y="3075806"/>
            <a:ext cx="1715143" cy="830997"/>
          </a:xfrm>
          <a:prstGeom prst="rect">
            <a:avLst/>
          </a:prstGeom>
          <a:noFill/>
        </p:spPr>
        <p:txBody>
          <a:bodyPr wrap="square" rtlCol="0">
            <a:spAutoFit/>
          </a:bodyPr>
          <a:lstStyle/>
          <a:p>
            <a:r>
              <a:rPr lang="en-US" sz="1200" dirty="0">
                <a:latin typeface="Verdana" panose="020B0604030504040204" pitchFamily="34" charset="0"/>
                <a:ea typeface="Verdana" panose="020B0604030504040204" pitchFamily="34" charset="0"/>
              </a:rPr>
              <a:t>Interview with former client in the grungy stairwell of a shelter</a:t>
            </a:r>
          </a:p>
        </p:txBody>
      </p:sp>
    </p:spTree>
    <p:extLst>
      <p:ext uri="{BB962C8B-B14F-4D97-AF65-F5344CB8AC3E}">
        <p14:creationId xmlns:p14="http://schemas.microsoft.com/office/powerpoint/2010/main" val="914687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2DFF1-F595-6DE1-ACEA-E74642E5B493}"/>
              </a:ext>
            </a:extLst>
          </p:cNvPr>
          <p:cNvSpPr>
            <a:spLocks noGrp="1"/>
          </p:cNvSpPr>
          <p:nvPr>
            <p:ph type="title"/>
          </p:nvPr>
        </p:nvSpPr>
        <p:spPr/>
        <p:txBody>
          <a:bodyPr/>
          <a:lstStyle/>
          <a:p>
            <a:r>
              <a:rPr lang="en-CA" dirty="0"/>
              <a:t>Conclusions</a:t>
            </a:r>
          </a:p>
        </p:txBody>
      </p:sp>
      <p:sp>
        <p:nvSpPr>
          <p:cNvPr id="5" name="Rectangle 4"/>
          <p:cNvSpPr/>
          <p:nvPr/>
        </p:nvSpPr>
        <p:spPr>
          <a:xfrm>
            <a:off x="1259632" y="1563638"/>
            <a:ext cx="3857803" cy="2554545"/>
          </a:xfrm>
          <a:prstGeom prst="rect">
            <a:avLst/>
          </a:prstGeom>
        </p:spPr>
        <p:txBody>
          <a:bodyPr wrap="square">
            <a:spAutoFit/>
          </a:bodyPr>
          <a:lstStyle/>
          <a:p>
            <a:pPr algn="ctr"/>
            <a:r>
              <a:rPr lang="en-CA" sz="3200" b="1" kern="0" dirty="0">
                <a:solidFill>
                  <a:srgbClr val="000000"/>
                </a:solidFill>
                <a:latin typeface="Arial" panose="020B0604020202020204" pitchFamily="34" charset="0"/>
                <a:ea typeface="Times New Roman" panose="02020603050405020304" pitchFamily="18" charset="0"/>
                <a:cs typeface="Arial" panose="020B0604020202020204" pitchFamily="34" charset="0"/>
              </a:rPr>
              <a:t>fixing models ≠ </a:t>
            </a:r>
          </a:p>
          <a:p>
            <a:pPr algn="ctr"/>
            <a:r>
              <a:rPr lang="en-CA" sz="3200" b="1" kern="0" dirty="0">
                <a:solidFill>
                  <a:srgbClr val="000000"/>
                </a:solidFill>
                <a:latin typeface="Arial" panose="020B0604020202020204" pitchFamily="34" charset="0"/>
                <a:ea typeface="Times New Roman" panose="02020603050405020304" pitchFamily="18" charset="0"/>
                <a:cs typeface="Arial" panose="020B0604020202020204" pitchFamily="34" charset="0"/>
              </a:rPr>
              <a:t>fixing systemic problems</a:t>
            </a:r>
            <a:br>
              <a:rPr lang="en-CA" sz="3200" b="1" kern="0" dirty="0">
                <a:solidFill>
                  <a:srgbClr val="000000"/>
                </a:solidFill>
                <a:latin typeface="Times New Roman" panose="02020603050405020304" pitchFamily="18" charset="0"/>
                <a:ea typeface="Times New Roman" panose="02020603050405020304" pitchFamily="18" charset="0"/>
              </a:rPr>
            </a:br>
            <a:br>
              <a:rPr lang="en-CA" sz="3200" kern="0" dirty="0">
                <a:solidFill>
                  <a:srgbClr val="000000"/>
                </a:solidFill>
                <a:latin typeface="Times New Roman" panose="02020603050405020304" pitchFamily="18" charset="0"/>
                <a:ea typeface="Times New Roman" panose="02020603050405020304" pitchFamily="18" charset="0"/>
              </a:rPr>
            </a:br>
            <a:endParaRPr lang="en-US" sz="3200" dirty="0"/>
          </a:p>
        </p:txBody>
      </p:sp>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508104" y="1347614"/>
            <a:ext cx="2557319" cy="2557319"/>
          </a:xfrm>
        </p:spPr>
      </p:pic>
    </p:spTree>
    <p:extLst>
      <p:ext uri="{BB962C8B-B14F-4D97-AF65-F5344CB8AC3E}">
        <p14:creationId xmlns:p14="http://schemas.microsoft.com/office/powerpoint/2010/main" val="3567436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2DFF1-F595-6DE1-ACEA-E74642E5B493}"/>
              </a:ext>
            </a:extLst>
          </p:cNvPr>
          <p:cNvSpPr>
            <a:spLocks noGrp="1"/>
          </p:cNvSpPr>
          <p:nvPr>
            <p:ph type="title"/>
          </p:nvPr>
        </p:nvSpPr>
        <p:spPr/>
        <p:txBody>
          <a:bodyPr/>
          <a:lstStyle/>
          <a:p>
            <a:r>
              <a:rPr lang="en-CA" dirty="0"/>
              <a:t>Conclusions</a:t>
            </a:r>
          </a:p>
        </p:txBody>
      </p:sp>
      <p:pic>
        <p:nvPicPr>
          <p:cNvPr id="4" name="Graphic 3" descr="Monitor with solid fill">
            <a:extLst>
              <a:ext uri="{FF2B5EF4-FFF2-40B4-BE49-F238E27FC236}">
                <a16:creationId xmlns:a16="http://schemas.microsoft.com/office/drawing/2014/main" id="{97621A63-9DAE-B001-1D22-4C4493FDF0E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5160" y="843558"/>
            <a:ext cx="2947199" cy="2947199"/>
          </a:xfrm>
          <a:prstGeom prst="rect">
            <a:avLst/>
          </a:prstGeom>
        </p:spPr>
      </p:pic>
      <p:pic>
        <p:nvPicPr>
          <p:cNvPr id="6" name="Picture 5">
            <a:extLst>
              <a:ext uri="{FF2B5EF4-FFF2-40B4-BE49-F238E27FC236}">
                <a16:creationId xmlns:a16="http://schemas.microsoft.com/office/drawing/2014/main" id="{E9873D9B-B3C7-AE62-5224-7DED7EEF3961}"/>
              </a:ext>
            </a:extLst>
          </p:cNvPr>
          <p:cNvPicPr>
            <a:picLocks noChangeAspect="1"/>
          </p:cNvPicPr>
          <p:nvPr/>
        </p:nvPicPr>
        <p:blipFill>
          <a:blip r:embed="rId5"/>
          <a:stretch>
            <a:fillRect/>
          </a:stretch>
        </p:blipFill>
        <p:spPr>
          <a:xfrm>
            <a:off x="1752966" y="1514906"/>
            <a:ext cx="581559" cy="552788"/>
          </a:xfrm>
          <a:prstGeom prst="rect">
            <a:avLst/>
          </a:prstGeom>
        </p:spPr>
      </p:pic>
      <p:pic>
        <p:nvPicPr>
          <p:cNvPr id="7" name="Graphic 6" descr="Male profile outline">
            <a:extLst>
              <a:ext uri="{FF2B5EF4-FFF2-40B4-BE49-F238E27FC236}">
                <a16:creationId xmlns:a16="http://schemas.microsoft.com/office/drawing/2014/main" id="{6BF63FDD-315F-F0CD-17CF-1033D3050B7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48427" y="1514989"/>
            <a:ext cx="480697" cy="480697"/>
          </a:xfrm>
          <a:prstGeom prst="rect">
            <a:avLst/>
          </a:prstGeom>
        </p:spPr>
      </p:pic>
      <p:pic>
        <p:nvPicPr>
          <p:cNvPr id="8" name="Picture 7">
            <a:extLst>
              <a:ext uri="{FF2B5EF4-FFF2-40B4-BE49-F238E27FC236}">
                <a16:creationId xmlns:a16="http://schemas.microsoft.com/office/drawing/2014/main" id="{1758E180-BDFA-2059-9D3D-D8A02D9499A7}"/>
              </a:ext>
            </a:extLst>
          </p:cNvPr>
          <p:cNvPicPr>
            <a:picLocks noChangeAspect="1"/>
          </p:cNvPicPr>
          <p:nvPr/>
        </p:nvPicPr>
        <p:blipFill>
          <a:blip r:embed="rId8"/>
          <a:stretch>
            <a:fillRect/>
          </a:stretch>
        </p:blipFill>
        <p:spPr>
          <a:xfrm>
            <a:off x="2382208" y="1512659"/>
            <a:ext cx="680911" cy="238981"/>
          </a:xfrm>
          <a:prstGeom prst="rect">
            <a:avLst/>
          </a:prstGeom>
        </p:spPr>
      </p:pic>
      <p:pic>
        <p:nvPicPr>
          <p:cNvPr id="9" name="Graphic 8" descr="Monitor with solid fill">
            <a:extLst>
              <a:ext uri="{FF2B5EF4-FFF2-40B4-BE49-F238E27FC236}">
                <a16:creationId xmlns:a16="http://schemas.microsoft.com/office/drawing/2014/main" id="{173A1E4D-F993-008A-55D9-797DD4EB3E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117537" y="843558"/>
            <a:ext cx="2947199" cy="2947199"/>
          </a:xfrm>
          <a:prstGeom prst="rect">
            <a:avLst/>
          </a:prstGeom>
        </p:spPr>
      </p:pic>
      <p:pic>
        <p:nvPicPr>
          <p:cNvPr id="10" name="Picture 9">
            <a:extLst>
              <a:ext uri="{FF2B5EF4-FFF2-40B4-BE49-F238E27FC236}">
                <a16:creationId xmlns:a16="http://schemas.microsoft.com/office/drawing/2014/main" id="{6B3CECDC-E3D7-35F6-16CE-7496E90783C9}"/>
              </a:ext>
            </a:extLst>
          </p:cNvPr>
          <p:cNvPicPr>
            <a:picLocks noChangeAspect="1"/>
          </p:cNvPicPr>
          <p:nvPr/>
        </p:nvPicPr>
        <p:blipFill>
          <a:blip r:embed="rId8"/>
          <a:stretch>
            <a:fillRect/>
          </a:stretch>
        </p:blipFill>
        <p:spPr>
          <a:xfrm>
            <a:off x="2382207" y="1768024"/>
            <a:ext cx="680911" cy="238981"/>
          </a:xfrm>
          <a:prstGeom prst="rect">
            <a:avLst/>
          </a:prstGeom>
        </p:spPr>
      </p:pic>
      <p:pic>
        <p:nvPicPr>
          <p:cNvPr id="11" name="Picture 10">
            <a:extLst>
              <a:ext uri="{FF2B5EF4-FFF2-40B4-BE49-F238E27FC236}">
                <a16:creationId xmlns:a16="http://schemas.microsoft.com/office/drawing/2014/main" id="{7A0855A2-E52D-D28F-4EA4-510CE66D795A}"/>
              </a:ext>
            </a:extLst>
          </p:cNvPr>
          <p:cNvPicPr>
            <a:picLocks noChangeAspect="1"/>
          </p:cNvPicPr>
          <p:nvPr/>
        </p:nvPicPr>
        <p:blipFill>
          <a:blip r:embed="rId5"/>
          <a:stretch>
            <a:fillRect/>
          </a:stretch>
        </p:blipFill>
        <p:spPr>
          <a:xfrm>
            <a:off x="6125343" y="1533426"/>
            <a:ext cx="581559" cy="552788"/>
          </a:xfrm>
          <a:prstGeom prst="rect">
            <a:avLst/>
          </a:prstGeom>
        </p:spPr>
      </p:pic>
      <p:pic>
        <p:nvPicPr>
          <p:cNvPr id="12" name="Graphic 11" descr="Male profile outline">
            <a:extLst>
              <a:ext uri="{FF2B5EF4-FFF2-40B4-BE49-F238E27FC236}">
                <a16:creationId xmlns:a16="http://schemas.microsoft.com/office/drawing/2014/main" id="{BA0E15E8-BB21-320D-610E-DB18C743EE1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20804" y="1533426"/>
            <a:ext cx="480697" cy="480697"/>
          </a:xfrm>
          <a:prstGeom prst="rect">
            <a:avLst/>
          </a:prstGeom>
        </p:spPr>
      </p:pic>
      <p:pic>
        <p:nvPicPr>
          <p:cNvPr id="13" name="Picture 12">
            <a:extLst>
              <a:ext uri="{FF2B5EF4-FFF2-40B4-BE49-F238E27FC236}">
                <a16:creationId xmlns:a16="http://schemas.microsoft.com/office/drawing/2014/main" id="{44557716-F158-FE32-A032-F5F206AD1B78}"/>
              </a:ext>
            </a:extLst>
          </p:cNvPr>
          <p:cNvPicPr>
            <a:picLocks noChangeAspect="1"/>
          </p:cNvPicPr>
          <p:nvPr/>
        </p:nvPicPr>
        <p:blipFill>
          <a:blip r:embed="rId8"/>
          <a:stretch>
            <a:fillRect/>
          </a:stretch>
        </p:blipFill>
        <p:spPr>
          <a:xfrm>
            <a:off x="6754585" y="1554455"/>
            <a:ext cx="680911" cy="238981"/>
          </a:xfrm>
          <a:prstGeom prst="rect">
            <a:avLst/>
          </a:prstGeom>
        </p:spPr>
      </p:pic>
      <p:pic>
        <p:nvPicPr>
          <p:cNvPr id="14" name="Picture 13">
            <a:extLst>
              <a:ext uri="{FF2B5EF4-FFF2-40B4-BE49-F238E27FC236}">
                <a16:creationId xmlns:a16="http://schemas.microsoft.com/office/drawing/2014/main" id="{CD81C760-B54F-5F1D-9A0D-F77FF7DDBFAF}"/>
              </a:ext>
            </a:extLst>
          </p:cNvPr>
          <p:cNvPicPr>
            <a:picLocks noChangeAspect="1"/>
          </p:cNvPicPr>
          <p:nvPr/>
        </p:nvPicPr>
        <p:blipFill>
          <a:blip r:embed="rId8"/>
          <a:stretch>
            <a:fillRect/>
          </a:stretch>
        </p:blipFill>
        <p:spPr>
          <a:xfrm>
            <a:off x="6754584" y="1809820"/>
            <a:ext cx="680911" cy="238981"/>
          </a:xfrm>
          <a:prstGeom prst="rect">
            <a:avLst/>
          </a:prstGeom>
        </p:spPr>
      </p:pic>
      <p:pic>
        <p:nvPicPr>
          <p:cNvPr id="15" name="Picture 14">
            <a:extLst>
              <a:ext uri="{FF2B5EF4-FFF2-40B4-BE49-F238E27FC236}">
                <a16:creationId xmlns:a16="http://schemas.microsoft.com/office/drawing/2014/main" id="{E18ABE8C-9079-29D9-DB60-8200B6F16111}"/>
              </a:ext>
            </a:extLst>
          </p:cNvPr>
          <p:cNvPicPr>
            <a:picLocks noChangeAspect="1"/>
          </p:cNvPicPr>
          <p:nvPr/>
        </p:nvPicPr>
        <p:blipFill>
          <a:blip r:embed="rId9"/>
          <a:stretch>
            <a:fillRect/>
          </a:stretch>
        </p:blipFill>
        <p:spPr>
          <a:xfrm>
            <a:off x="1248427" y="2070642"/>
            <a:ext cx="644402" cy="649302"/>
          </a:xfrm>
          <a:prstGeom prst="rect">
            <a:avLst/>
          </a:prstGeom>
        </p:spPr>
      </p:pic>
      <p:pic>
        <p:nvPicPr>
          <p:cNvPr id="16" name="Picture 15">
            <a:extLst>
              <a:ext uri="{FF2B5EF4-FFF2-40B4-BE49-F238E27FC236}">
                <a16:creationId xmlns:a16="http://schemas.microsoft.com/office/drawing/2014/main" id="{A6A9975D-A89B-3D70-374A-7C6162BFA833}"/>
              </a:ext>
            </a:extLst>
          </p:cNvPr>
          <p:cNvPicPr>
            <a:picLocks noChangeAspect="1"/>
          </p:cNvPicPr>
          <p:nvPr/>
        </p:nvPicPr>
        <p:blipFill>
          <a:blip r:embed="rId9"/>
          <a:stretch>
            <a:fillRect/>
          </a:stretch>
        </p:blipFill>
        <p:spPr>
          <a:xfrm>
            <a:off x="5644708" y="2065283"/>
            <a:ext cx="727491" cy="733023"/>
          </a:xfrm>
          <a:prstGeom prst="rect">
            <a:avLst/>
          </a:prstGeom>
        </p:spPr>
      </p:pic>
      <p:sp>
        <p:nvSpPr>
          <p:cNvPr id="17" name="Title 1">
            <a:extLst>
              <a:ext uri="{FF2B5EF4-FFF2-40B4-BE49-F238E27FC236}">
                <a16:creationId xmlns:a16="http://schemas.microsoft.com/office/drawing/2014/main" id="{2696700A-1321-7E42-368C-839AFEBD9BE7}"/>
              </a:ext>
            </a:extLst>
          </p:cNvPr>
          <p:cNvSpPr txBox="1">
            <a:spLocks/>
          </p:cNvSpPr>
          <p:nvPr/>
        </p:nvSpPr>
        <p:spPr>
          <a:xfrm>
            <a:off x="1619672" y="2065283"/>
            <a:ext cx="1800200" cy="336414"/>
          </a:xfrm>
          <a:prstGeom prst="rect">
            <a:avLst/>
          </a:prstGeom>
        </p:spPr>
        <p:txBody>
          <a:bodyPr/>
          <a:lstStyle>
            <a:lvl1pPr algn="ctr" defTabSz="457200" rtl="0" eaLnBrk="1" latinLnBrk="0" hangingPunct="1">
              <a:spcBef>
                <a:spcPct val="0"/>
              </a:spcBef>
              <a:buNone/>
              <a:defRPr sz="4400" b="0" i="0" kern="1200">
                <a:solidFill>
                  <a:schemeClr val="tx1"/>
                </a:solidFill>
                <a:latin typeface="Arial" panose="020B0604020202020204" pitchFamily="34" charset="0"/>
                <a:ea typeface="+mj-ea"/>
                <a:cs typeface="+mj-cs"/>
              </a:defRPr>
            </a:lvl1pPr>
          </a:lstStyle>
          <a:p>
            <a:r>
              <a:rPr lang="en-CA" sz="1800" b="1" dirty="0">
                <a:solidFill>
                  <a:srgbClr val="C00000"/>
                </a:solidFill>
              </a:rPr>
              <a:t>OF </a:t>
            </a:r>
            <a:br>
              <a:rPr lang="en-CA" sz="1800" b="1" dirty="0">
                <a:solidFill>
                  <a:srgbClr val="C00000"/>
                </a:solidFill>
              </a:rPr>
            </a:br>
            <a:r>
              <a:rPr lang="en-CA" sz="1800" b="1" dirty="0">
                <a:solidFill>
                  <a:srgbClr val="C00000"/>
                </a:solidFill>
              </a:rPr>
              <a:t>VIOLENCE</a:t>
            </a:r>
          </a:p>
        </p:txBody>
      </p:sp>
      <p:sp>
        <p:nvSpPr>
          <p:cNvPr id="18" name="Title 1">
            <a:extLst>
              <a:ext uri="{FF2B5EF4-FFF2-40B4-BE49-F238E27FC236}">
                <a16:creationId xmlns:a16="http://schemas.microsoft.com/office/drawing/2014/main" id="{919A0834-96CF-0C1C-F845-CE643A9D0F5B}"/>
              </a:ext>
            </a:extLst>
          </p:cNvPr>
          <p:cNvSpPr txBox="1">
            <a:spLocks/>
          </p:cNvSpPr>
          <p:nvPr/>
        </p:nvSpPr>
        <p:spPr>
          <a:xfrm>
            <a:off x="6084168" y="2128022"/>
            <a:ext cx="1800200" cy="336414"/>
          </a:xfrm>
          <a:prstGeom prst="rect">
            <a:avLst/>
          </a:prstGeom>
        </p:spPr>
        <p:txBody>
          <a:bodyPr/>
          <a:lstStyle>
            <a:lvl1pPr algn="ctr" defTabSz="457200" rtl="0" eaLnBrk="1" latinLnBrk="0" hangingPunct="1">
              <a:spcBef>
                <a:spcPct val="0"/>
              </a:spcBef>
              <a:buNone/>
              <a:defRPr sz="4400" b="0" i="0" kern="1200">
                <a:solidFill>
                  <a:schemeClr val="tx1"/>
                </a:solidFill>
                <a:latin typeface="Arial" panose="020B0604020202020204" pitchFamily="34" charset="0"/>
                <a:ea typeface="+mj-ea"/>
                <a:cs typeface="+mj-cs"/>
              </a:defRPr>
            </a:lvl1pPr>
          </a:lstStyle>
          <a:p>
            <a:r>
              <a:rPr lang="en-CA" sz="1800" b="1" dirty="0">
                <a:solidFill>
                  <a:srgbClr val="C00000"/>
                </a:solidFill>
              </a:rPr>
              <a:t>OF </a:t>
            </a:r>
            <a:br>
              <a:rPr lang="en-CA" sz="1800" b="1" dirty="0">
                <a:solidFill>
                  <a:srgbClr val="C00000"/>
                </a:solidFill>
              </a:rPr>
            </a:br>
            <a:r>
              <a:rPr lang="en-CA" sz="1800" b="1" dirty="0">
                <a:solidFill>
                  <a:srgbClr val="C00000"/>
                </a:solidFill>
              </a:rPr>
              <a:t>BIAS</a:t>
            </a:r>
          </a:p>
        </p:txBody>
      </p:sp>
      <p:sp>
        <p:nvSpPr>
          <p:cNvPr id="19" name="TextBox 18">
            <a:extLst>
              <a:ext uri="{FF2B5EF4-FFF2-40B4-BE49-F238E27FC236}">
                <a16:creationId xmlns:a16="http://schemas.microsoft.com/office/drawing/2014/main" id="{A2A7E0FC-151A-5858-7137-5D94559EE206}"/>
              </a:ext>
            </a:extLst>
          </p:cNvPr>
          <p:cNvSpPr txBox="1"/>
          <p:nvPr/>
        </p:nvSpPr>
        <p:spPr>
          <a:xfrm>
            <a:off x="4059876" y="1557043"/>
            <a:ext cx="1008112" cy="1323439"/>
          </a:xfrm>
          <a:prstGeom prst="rect">
            <a:avLst/>
          </a:prstGeom>
          <a:noFill/>
        </p:spPr>
        <p:txBody>
          <a:bodyPr wrap="square" rtlCol="0">
            <a:spAutoFit/>
          </a:bodyPr>
          <a:lstStyle/>
          <a:p>
            <a:r>
              <a:rPr lang="en-CA" sz="8000" dirty="0"/>
              <a:t>&lt;</a:t>
            </a:r>
          </a:p>
        </p:txBody>
      </p:sp>
      <p:sp>
        <p:nvSpPr>
          <p:cNvPr id="21" name="Oval Callout 6">
            <a:extLst>
              <a:ext uri="{FF2B5EF4-FFF2-40B4-BE49-F238E27FC236}">
                <a16:creationId xmlns:a16="http://schemas.microsoft.com/office/drawing/2014/main" id="{2E759789-3934-7FA2-EB1E-58C2714D7257}"/>
              </a:ext>
            </a:extLst>
          </p:cNvPr>
          <p:cNvSpPr/>
          <p:nvPr/>
        </p:nvSpPr>
        <p:spPr>
          <a:xfrm>
            <a:off x="6837592" y="262074"/>
            <a:ext cx="2160240" cy="1261012"/>
          </a:xfrm>
          <a:prstGeom prst="wedgeEllipseCallout">
            <a:avLst>
              <a:gd name="adj1" fmla="val -42620"/>
              <a:gd name="adj2" fmla="val 62501"/>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bg1"/>
                </a:solidFill>
                <a:latin typeface="Verdana" panose="020B0604030504040204" pitchFamily="34" charset="0"/>
                <a:ea typeface="Verdana" panose="020B0604030504040204" pitchFamily="34" charset="0"/>
              </a:rPr>
              <a:t>Offer client a meal.</a:t>
            </a:r>
          </a:p>
        </p:txBody>
      </p:sp>
      <p:sp>
        <p:nvSpPr>
          <p:cNvPr id="22" name="Oval Callout 6">
            <a:extLst>
              <a:ext uri="{FF2B5EF4-FFF2-40B4-BE49-F238E27FC236}">
                <a16:creationId xmlns:a16="http://schemas.microsoft.com/office/drawing/2014/main" id="{1E0E9163-6097-EA8F-F954-B4C2097CF099}"/>
              </a:ext>
            </a:extLst>
          </p:cNvPr>
          <p:cNvSpPr/>
          <p:nvPr/>
        </p:nvSpPr>
        <p:spPr>
          <a:xfrm>
            <a:off x="2993649" y="2741804"/>
            <a:ext cx="2160240" cy="1261012"/>
          </a:xfrm>
          <a:prstGeom prst="wedgeEllipseCallout">
            <a:avLst>
              <a:gd name="adj1" fmla="val -37640"/>
              <a:gd name="adj2" fmla="val -71863"/>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bg1"/>
                </a:solidFill>
                <a:latin typeface="Verdana" panose="020B0604030504040204" pitchFamily="34" charset="0"/>
                <a:ea typeface="Verdana" panose="020B0604030504040204" pitchFamily="34" charset="0"/>
              </a:rPr>
              <a:t>Stand back!</a:t>
            </a:r>
          </a:p>
        </p:txBody>
      </p:sp>
    </p:spTree>
    <p:extLst>
      <p:ext uri="{BB962C8B-B14F-4D97-AF65-F5344CB8AC3E}">
        <p14:creationId xmlns:p14="http://schemas.microsoft.com/office/powerpoint/2010/main" val="3294078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2DFF1-F595-6DE1-ACEA-E74642E5B493}"/>
              </a:ext>
            </a:extLst>
          </p:cNvPr>
          <p:cNvSpPr>
            <a:spLocks noGrp="1"/>
          </p:cNvSpPr>
          <p:nvPr>
            <p:ph type="title"/>
          </p:nvPr>
        </p:nvSpPr>
        <p:spPr>
          <a:xfrm>
            <a:off x="457200" y="58316"/>
            <a:ext cx="8229600" cy="857250"/>
          </a:xfrm>
        </p:spPr>
        <p:txBody>
          <a:bodyPr/>
          <a:lstStyle/>
          <a:p>
            <a:r>
              <a:rPr lang="en-CA" dirty="0"/>
              <a:t>Thank you</a:t>
            </a:r>
          </a:p>
        </p:txBody>
      </p:sp>
      <p:pic>
        <p:nvPicPr>
          <p:cNvPr id="35" name="Picture 34">
            <a:extLst>
              <a:ext uri="{FF2B5EF4-FFF2-40B4-BE49-F238E27FC236}">
                <a16:creationId xmlns:a16="http://schemas.microsoft.com/office/drawing/2014/main" id="{B01D20E4-7B7D-629C-5B9D-1DCB49D6CEBA}"/>
              </a:ext>
            </a:extLst>
          </p:cNvPr>
          <p:cNvPicPr>
            <a:picLocks noChangeAspect="1"/>
          </p:cNvPicPr>
          <p:nvPr/>
        </p:nvPicPr>
        <p:blipFill>
          <a:blip r:embed="rId3"/>
          <a:stretch>
            <a:fillRect/>
          </a:stretch>
        </p:blipFill>
        <p:spPr>
          <a:xfrm>
            <a:off x="2007659" y="1376700"/>
            <a:ext cx="870340" cy="883507"/>
          </a:xfrm>
          <a:prstGeom prst="rect">
            <a:avLst/>
          </a:prstGeom>
          <a:ln>
            <a:noFill/>
          </a:ln>
          <a:effectLst>
            <a:softEdge rad="112500"/>
          </a:effectLst>
        </p:spPr>
      </p:pic>
      <p:sp>
        <p:nvSpPr>
          <p:cNvPr id="36" name="TextBox 35">
            <a:extLst>
              <a:ext uri="{FF2B5EF4-FFF2-40B4-BE49-F238E27FC236}">
                <a16:creationId xmlns:a16="http://schemas.microsoft.com/office/drawing/2014/main" id="{FA93FE79-4E40-9E79-7B31-B14D0EB0C152}"/>
              </a:ext>
            </a:extLst>
          </p:cNvPr>
          <p:cNvSpPr txBox="1"/>
          <p:nvPr/>
        </p:nvSpPr>
        <p:spPr>
          <a:xfrm>
            <a:off x="2190407" y="2202699"/>
            <a:ext cx="487634" cy="400110"/>
          </a:xfrm>
          <a:prstGeom prst="rect">
            <a:avLst/>
          </a:prstGeom>
          <a:noFill/>
        </p:spPr>
        <p:txBody>
          <a:bodyPr wrap="none" rtlCol="0">
            <a:spAutoFit/>
          </a:bodyPr>
          <a:lstStyle/>
          <a:p>
            <a:pPr algn="ctr"/>
            <a:r>
              <a:rPr lang="en-US" sz="1000" dirty="0" err="1"/>
              <a:t>Yifan</a:t>
            </a:r>
            <a:r>
              <a:rPr lang="en-US" sz="1000" dirty="0"/>
              <a:t> </a:t>
            </a:r>
            <a:br>
              <a:rPr lang="en-US" sz="1000" dirty="0"/>
            </a:br>
            <a:r>
              <a:rPr lang="en-US" sz="1000" dirty="0"/>
              <a:t>Wang</a:t>
            </a:r>
          </a:p>
        </p:txBody>
      </p:sp>
      <p:sp>
        <p:nvSpPr>
          <p:cNvPr id="37" name="TextBox 36">
            <a:extLst>
              <a:ext uri="{FF2B5EF4-FFF2-40B4-BE49-F238E27FC236}">
                <a16:creationId xmlns:a16="http://schemas.microsoft.com/office/drawing/2014/main" id="{2FF2BD23-23D3-1A5A-FBF5-9632CA1B2B1E}"/>
              </a:ext>
            </a:extLst>
          </p:cNvPr>
          <p:cNvSpPr txBox="1"/>
          <p:nvPr/>
        </p:nvSpPr>
        <p:spPr>
          <a:xfrm>
            <a:off x="1202339" y="2178627"/>
            <a:ext cx="599844" cy="400110"/>
          </a:xfrm>
          <a:prstGeom prst="rect">
            <a:avLst/>
          </a:prstGeom>
          <a:noFill/>
        </p:spPr>
        <p:txBody>
          <a:bodyPr wrap="none" rtlCol="0">
            <a:spAutoFit/>
          </a:bodyPr>
          <a:lstStyle/>
          <a:p>
            <a:pPr algn="ctr"/>
            <a:r>
              <a:rPr lang="en-US" sz="1000" dirty="0"/>
              <a:t>Chris </a:t>
            </a:r>
            <a:br>
              <a:rPr lang="en-US" sz="1000" dirty="0"/>
            </a:br>
            <a:r>
              <a:rPr lang="en-US" sz="1000" dirty="0"/>
              <a:t>Dharma</a:t>
            </a:r>
          </a:p>
        </p:txBody>
      </p:sp>
      <p:sp>
        <p:nvSpPr>
          <p:cNvPr id="38" name="TextBox 37">
            <a:extLst>
              <a:ext uri="{FF2B5EF4-FFF2-40B4-BE49-F238E27FC236}">
                <a16:creationId xmlns:a16="http://schemas.microsoft.com/office/drawing/2014/main" id="{016855CC-FCF4-2802-1B40-9EFA147E3D5E}"/>
              </a:ext>
            </a:extLst>
          </p:cNvPr>
          <p:cNvSpPr txBox="1"/>
          <p:nvPr/>
        </p:nvSpPr>
        <p:spPr>
          <a:xfrm>
            <a:off x="147316" y="2178627"/>
            <a:ext cx="1007651" cy="400110"/>
          </a:xfrm>
          <a:prstGeom prst="rect">
            <a:avLst/>
          </a:prstGeom>
          <a:noFill/>
        </p:spPr>
        <p:txBody>
          <a:bodyPr wrap="square" rtlCol="0">
            <a:spAutoFit/>
          </a:bodyPr>
          <a:lstStyle/>
          <a:p>
            <a:pPr algn="ctr"/>
            <a:r>
              <a:rPr lang="en-US" sz="1000" dirty="0"/>
              <a:t>Valeria </a:t>
            </a:r>
            <a:r>
              <a:rPr lang="en-US" sz="1000" dirty="0" err="1"/>
              <a:t>Khudiakova</a:t>
            </a:r>
            <a:endParaRPr lang="en-US" sz="1000" dirty="0"/>
          </a:p>
        </p:txBody>
      </p:sp>
      <p:sp>
        <p:nvSpPr>
          <p:cNvPr id="40" name="TextBox 39">
            <a:extLst>
              <a:ext uri="{FF2B5EF4-FFF2-40B4-BE49-F238E27FC236}">
                <a16:creationId xmlns:a16="http://schemas.microsoft.com/office/drawing/2014/main" id="{1E23530E-3AB8-70BF-D15A-C4D97768A96F}"/>
              </a:ext>
            </a:extLst>
          </p:cNvPr>
          <p:cNvSpPr txBox="1"/>
          <p:nvPr/>
        </p:nvSpPr>
        <p:spPr>
          <a:xfrm>
            <a:off x="2758505" y="2181451"/>
            <a:ext cx="1180063" cy="400110"/>
          </a:xfrm>
          <a:prstGeom prst="rect">
            <a:avLst/>
          </a:prstGeom>
          <a:noFill/>
        </p:spPr>
        <p:txBody>
          <a:bodyPr wrap="square" rtlCol="0">
            <a:spAutoFit/>
          </a:bodyPr>
          <a:lstStyle/>
          <a:p>
            <a:pPr algn="ctr"/>
            <a:r>
              <a:rPr lang="en-US" sz="1000" dirty="0"/>
              <a:t>Renee </a:t>
            </a:r>
            <a:br>
              <a:rPr lang="en-US" sz="1000" dirty="0"/>
            </a:br>
            <a:r>
              <a:rPr lang="en-US" sz="1000" dirty="0" err="1"/>
              <a:t>Rosenmann</a:t>
            </a:r>
            <a:endParaRPr lang="en-US" sz="1000" dirty="0"/>
          </a:p>
        </p:txBody>
      </p:sp>
      <p:sp>
        <p:nvSpPr>
          <p:cNvPr id="41" name="TextBox 40">
            <a:extLst>
              <a:ext uri="{FF2B5EF4-FFF2-40B4-BE49-F238E27FC236}">
                <a16:creationId xmlns:a16="http://schemas.microsoft.com/office/drawing/2014/main" id="{B8CB883D-54F3-6345-4A7F-22F1F2C2DFDA}"/>
              </a:ext>
            </a:extLst>
          </p:cNvPr>
          <p:cNvSpPr txBox="1"/>
          <p:nvPr/>
        </p:nvSpPr>
        <p:spPr>
          <a:xfrm>
            <a:off x="306660" y="3626890"/>
            <a:ext cx="694421" cy="400110"/>
          </a:xfrm>
          <a:prstGeom prst="rect">
            <a:avLst/>
          </a:prstGeom>
          <a:noFill/>
        </p:spPr>
        <p:txBody>
          <a:bodyPr wrap="none" rtlCol="0">
            <a:spAutoFit/>
          </a:bodyPr>
          <a:lstStyle/>
          <a:p>
            <a:pPr algn="ctr"/>
            <a:r>
              <a:rPr lang="en-US" sz="1000" dirty="0"/>
              <a:t>Peter </a:t>
            </a:r>
            <a:br>
              <a:rPr lang="en-US" sz="1000" dirty="0"/>
            </a:br>
            <a:r>
              <a:rPr lang="en-US" sz="1000" dirty="0"/>
              <a:t>Muirhead</a:t>
            </a:r>
          </a:p>
        </p:txBody>
      </p:sp>
      <p:pic>
        <p:nvPicPr>
          <p:cNvPr id="42" name="Content Placeholder 1">
            <a:extLst>
              <a:ext uri="{FF2B5EF4-FFF2-40B4-BE49-F238E27FC236}">
                <a16:creationId xmlns:a16="http://schemas.microsoft.com/office/drawing/2014/main" id="{14B99D47-33FF-1CDE-E1A2-3373350F47F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468" r="12246" b="31965"/>
          <a:stretch/>
        </p:blipFill>
        <p:spPr>
          <a:xfrm flipH="1">
            <a:off x="2939203" y="1339480"/>
            <a:ext cx="843636" cy="975518"/>
          </a:xfrm>
          <a:prstGeom prst="rect">
            <a:avLst/>
          </a:prstGeom>
          <a:ln>
            <a:noFill/>
          </a:ln>
          <a:effectLst>
            <a:softEdge rad="112500"/>
          </a:effectLst>
        </p:spPr>
      </p:pic>
      <p:sp>
        <p:nvSpPr>
          <p:cNvPr id="43" name="TextBox 42">
            <a:extLst>
              <a:ext uri="{FF2B5EF4-FFF2-40B4-BE49-F238E27FC236}">
                <a16:creationId xmlns:a16="http://schemas.microsoft.com/office/drawing/2014/main" id="{51B5530A-C60B-B3D8-1D0A-5120235803CA}"/>
              </a:ext>
            </a:extLst>
          </p:cNvPr>
          <p:cNvSpPr txBox="1"/>
          <p:nvPr/>
        </p:nvSpPr>
        <p:spPr>
          <a:xfrm>
            <a:off x="1218045" y="3634288"/>
            <a:ext cx="590226" cy="400110"/>
          </a:xfrm>
          <a:prstGeom prst="rect">
            <a:avLst/>
          </a:prstGeom>
          <a:noFill/>
        </p:spPr>
        <p:txBody>
          <a:bodyPr wrap="none" rtlCol="0">
            <a:spAutoFit/>
          </a:bodyPr>
          <a:lstStyle/>
          <a:p>
            <a:pPr algn="ctr"/>
            <a:r>
              <a:rPr lang="en-US" sz="1000" dirty="0"/>
              <a:t>Igor </a:t>
            </a:r>
            <a:br>
              <a:rPr lang="en-US" sz="1000" dirty="0"/>
            </a:br>
            <a:r>
              <a:rPr lang="en-US" sz="1000" dirty="0"/>
              <a:t>Sokolov</a:t>
            </a:r>
          </a:p>
        </p:txBody>
      </p:sp>
      <p:pic>
        <p:nvPicPr>
          <p:cNvPr id="44" name="Picture 12" descr="https://www.anthropology.utoronto.ca/sites/www.anthropology.utoronto.ca/files/IgorS.jpeg">
            <a:extLst>
              <a:ext uri="{FF2B5EF4-FFF2-40B4-BE49-F238E27FC236}">
                <a16:creationId xmlns:a16="http://schemas.microsoft.com/office/drawing/2014/main" id="{F42C79A8-9397-A4EF-7F5C-57A8FD7242A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474" y="2762794"/>
            <a:ext cx="715112" cy="9128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5" name="Picture 44">
            <a:extLst>
              <a:ext uri="{FF2B5EF4-FFF2-40B4-BE49-F238E27FC236}">
                <a16:creationId xmlns:a16="http://schemas.microsoft.com/office/drawing/2014/main" id="{3D846289-99DC-6F18-3E02-65AADA1C6F1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6317" y="2690786"/>
            <a:ext cx="718998" cy="954919"/>
          </a:xfrm>
          <a:prstGeom prst="rect">
            <a:avLst/>
          </a:prstGeom>
          <a:ln>
            <a:noFill/>
          </a:ln>
          <a:effectLst>
            <a:softEdge rad="112500"/>
          </a:effectLst>
        </p:spPr>
      </p:pic>
      <p:pic>
        <p:nvPicPr>
          <p:cNvPr id="46" name="Picture 14" descr="Chris Dharma, MSc - Epidemiology and Biostatistics - Western University">
            <a:extLst>
              <a:ext uri="{FF2B5EF4-FFF2-40B4-BE49-F238E27FC236}">
                <a16:creationId xmlns:a16="http://schemas.microsoft.com/office/drawing/2014/main" id="{D4FE902A-BAC1-77D2-3957-B699E752AB1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8069" y="1352497"/>
            <a:ext cx="913041" cy="9382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7" name="Picture 2" descr="Valeria Khudiakova - Research Trainee - CAMH | LinkedIn">
            <a:extLst>
              <a:ext uri="{FF2B5EF4-FFF2-40B4-BE49-F238E27FC236}">
                <a16:creationId xmlns:a16="http://schemas.microsoft.com/office/drawing/2014/main" id="{E967DF81-D9DA-5682-5F85-FC78D5F54BA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512" y="1358251"/>
            <a:ext cx="888384" cy="888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8" name="Picture 4" descr="Patrycja Szkudlarek">
            <a:extLst>
              <a:ext uri="{FF2B5EF4-FFF2-40B4-BE49-F238E27FC236}">
                <a16:creationId xmlns:a16="http://schemas.microsoft.com/office/drawing/2014/main" id="{4A7D0876-CA1F-0E1F-E886-12A1F3F09D8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4290" y="2800994"/>
            <a:ext cx="852214" cy="8522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A2AEA2D5-838B-F642-BB6E-526D623C14C1}"/>
              </a:ext>
            </a:extLst>
          </p:cNvPr>
          <p:cNvSpPr txBox="1"/>
          <p:nvPr/>
        </p:nvSpPr>
        <p:spPr>
          <a:xfrm>
            <a:off x="2078475" y="3650604"/>
            <a:ext cx="744114" cy="400110"/>
          </a:xfrm>
          <a:prstGeom prst="rect">
            <a:avLst/>
          </a:prstGeom>
          <a:noFill/>
        </p:spPr>
        <p:txBody>
          <a:bodyPr wrap="none" rtlCol="0">
            <a:spAutoFit/>
          </a:bodyPr>
          <a:lstStyle/>
          <a:p>
            <a:pPr algn="ctr"/>
            <a:r>
              <a:rPr lang="en-US" sz="1000" dirty="0"/>
              <a:t>Patrycja </a:t>
            </a:r>
            <a:br>
              <a:rPr lang="en-US" sz="1000" dirty="0"/>
            </a:br>
            <a:r>
              <a:rPr lang="en-US" sz="1000" dirty="0" err="1"/>
              <a:t>Szkudlarek</a:t>
            </a:r>
            <a:endParaRPr lang="en-US" sz="1000" dirty="0"/>
          </a:p>
        </p:txBody>
      </p:sp>
      <p:sp>
        <p:nvSpPr>
          <p:cNvPr id="52" name="TextBox 51">
            <a:extLst>
              <a:ext uri="{FF2B5EF4-FFF2-40B4-BE49-F238E27FC236}">
                <a16:creationId xmlns:a16="http://schemas.microsoft.com/office/drawing/2014/main" id="{B7249762-3250-5EF1-69C4-03DE970AAB2F}"/>
              </a:ext>
            </a:extLst>
          </p:cNvPr>
          <p:cNvSpPr txBox="1"/>
          <p:nvPr/>
        </p:nvSpPr>
        <p:spPr>
          <a:xfrm>
            <a:off x="3077783" y="3675677"/>
            <a:ext cx="825867" cy="400110"/>
          </a:xfrm>
          <a:prstGeom prst="rect">
            <a:avLst/>
          </a:prstGeom>
          <a:noFill/>
        </p:spPr>
        <p:txBody>
          <a:bodyPr wrap="none" rtlCol="0">
            <a:spAutoFit/>
          </a:bodyPr>
          <a:lstStyle/>
          <a:p>
            <a:pPr algn="ctr"/>
            <a:r>
              <a:rPr lang="en-US" sz="1000" dirty="0" err="1"/>
              <a:t>Sitra</a:t>
            </a:r>
            <a:r>
              <a:rPr lang="en-US" sz="1000" dirty="0"/>
              <a:t> </a:t>
            </a:r>
            <a:r>
              <a:rPr lang="en-US" sz="1000" dirty="0" err="1"/>
              <a:t>Adill</a:t>
            </a:r>
            <a:r>
              <a:rPr lang="en-US" sz="1000" dirty="0"/>
              <a:t> </a:t>
            </a:r>
            <a:br>
              <a:rPr lang="en-US" sz="1000" dirty="0"/>
            </a:br>
            <a:r>
              <a:rPr lang="en-US" sz="1000" dirty="0"/>
              <a:t>Mohammed</a:t>
            </a:r>
          </a:p>
        </p:txBody>
      </p:sp>
      <p:pic>
        <p:nvPicPr>
          <p:cNvPr id="53" name="Picture 52">
            <a:extLst>
              <a:ext uri="{FF2B5EF4-FFF2-40B4-BE49-F238E27FC236}">
                <a16:creationId xmlns:a16="http://schemas.microsoft.com/office/drawing/2014/main" id="{FD0A9377-4930-4B5E-7914-D08575891F0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17338" y="2756633"/>
            <a:ext cx="897981" cy="938082"/>
          </a:xfrm>
          <a:prstGeom prst="rect">
            <a:avLst/>
          </a:prstGeom>
          <a:ln>
            <a:noFill/>
          </a:ln>
          <a:effectLst>
            <a:softEdge rad="112500"/>
          </a:effectLst>
        </p:spPr>
      </p:pic>
      <p:sp>
        <p:nvSpPr>
          <p:cNvPr id="55" name="Content Placeholder 6">
            <a:extLst>
              <a:ext uri="{FF2B5EF4-FFF2-40B4-BE49-F238E27FC236}">
                <a16:creationId xmlns:a16="http://schemas.microsoft.com/office/drawing/2014/main" id="{5492709E-5A81-F650-E890-A9408207FCFD}"/>
              </a:ext>
            </a:extLst>
          </p:cNvPr>
          <p:cNvSpPr txBox="1">
            <a:spLocks/>
          </p:cNvSpPr>
          <p:nvPr/>
        </p:nvSpPr>
        <p:spPr>
          <a:xfrm>
            <a:off x="1003811" y="545343"/>
            <a:ext cx="1649378" cy="830997"/>
          </a:xfrm>
          <a:prstGeom prst="rect">
            <a:avLst/>
          </a:prstGeom>
          <a:noFill/>
        </p:spPr>
        <p:txBody>
          <a:bodyPr wrap="square" rtlCol="0">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eaLnBrk="0" fontAlgn="base" hangingPunct="0">
              <a:spcBef>
                <a:spcPct val="0"/>
              </a:spcBef>
              <a:spcAft>
                <a:spcPct val="0"/>
              </a:spcAft>
              <a:buNone/>
            </a:pPr>
            <a:r>
              <a:rPr lang="en-CA" altLang="en-US" sz="2400" dirty="0">
                <a:latin typeface="Open Sans" panose="020B0606030504020204" pitchFamily="34" charset="0"/>
                <a:ea typeface="Open Sans" panose="020B0606030504020204" pitchFamily="34" charset="0"/>
                <a:cs typeface="Open Sans" panose="020B0606030504020204" pitchFamily="34" charset="0"/>
              </a:rPr>
              <a:t>Our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Team</a:t>
            </a:r>
          </a:p>
        </p:txBody>
      </p:sp>
      <p:sp>
        <p:nvSpPr>
          <p:cNvPr id="56" name="Content Placeholder 6">
            <a:extLst>
              <a:ext uri="{FF2B5EF4-FFF2-40B4-BE49-F238E27FC236}">
                <a16:creationId xmlns:a16="http://schemas.microsoft.com/office/drawing/2014/main" id="{A06B6AB4-9980-BEA2-A074-FB877D81D9CA}"/>
              </a:ext>
            </a:extLst>
          </p:cNvPr>
          <p:cNvSpPr txBox="1">
            <a:spLocks/>
          </p:cNvSpPr>
          <p:nvPr/>
        </p:nvSpPr>
        <p:spPr>
          <a:xfrm>
            <a:off x="4002742" y="843558"/>
            <a:ext cx="2297450" cy="461665"/>
          </a:xfrm>
          <a:prstGeom prst="rect">
            <a:avLst/>
          </a:prstGeom>
          <a:noFill/>
        </p:spPr>
        <p:txBody>
          <a:bodyPr wrap="square" rtlCol="0">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eaLnBrk="0" fontAlgn="base" hangingPunct="0">
              <a:spcBef>
                <a:spcPct val="0"/>
              </a:spcBef>
              <a:spcAft>
                <a:spcPct val="0"/>
              </a:spcAft>
              <a:buNone/>
            </a:pPr>
            <a:r>
              <a:rPr lang="en-CA" altLang="en-US" sz="2400" dirty="0">
                <a:latin typeface="Open Sans" panose="020B0606030504020204" pitchFamily="34" charset="0"/>
                <a:ea typeface="Open Sans" panose="020B0606030504020204" pitchFamily="34" charset="0"/>
                <a:cs typeface="Open Sans" panose="020B0606030504020204" pitchFamily="34" charset="0"/>
              </a:rPr>
              <a:t>Our </a:t>
            </a:r>
            <a:r>
              <a:rPr lang="en-CA" altLang="en-US" sz="24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Funders</a:t>
            </a:r>
          </a:p>
        </p:txBody>
      </p:sp>
      <p:pic>
        <p:nvPicPr>
          <p:cNvPr id="85" name="Picture 84">
            <a:extLst>
              <a:ext uri="{FF2B5EF4-FFF2-40B4-BE49-F238E27FC236}">
                <a16:creationId xmlns:a16="http://schemas.microsoft.com/office/drawing/2014/main" id="{6EA147B2-405C-6E4A-5443-5D70B6BC5748}"/>
              </a:ext>
            </a:extLst>
          </p:cNvPr>
          <p:cNvPicPr>
            <a:picLocks noChangeAspect="1"/>
          </p:cNvPicPr>
          <p:nvPr/>
        </p:nvPicPr>
        <p:blipFill>
          <a:blip r:embed="rId11"/>
          <a:stretch>
            <a:fillRect/>
          </a:stretch>
        </p:blipFill>
        <p:spPr>
          <a:xfrm>
            <a:off x="4110777" y="3219822"/>
            <a:ext cx="971169" cy="543855"/>
          </a:xfrm>
          <a:prstGeom prst="rect">
            <a:avLst/>
          </a:prstGeom>
        </p:spPr>
      </p:pic>
      <p:pic>
        <p:nvPicPr>
          <p:cNvPr id="86" name="Picture 85">
            <a:extLst>
              <a:ext uri="{FF2B5EF4-FFF2-40B4-BE49-F238E27FC236}">
                <a16:creationId xmlns:a16="http://schemas.microsoft.com/office/drawing/2014/main" id="{840FBAD7-2F7E-8864-7F65-094463B92E65}"/>
              </a:ext>
            </a:extLst>
          </p:cNvPr>
          <p:cNvPicPr>
            <a:picLocks noChangeAspect="1"/>
          </p:cNvPicPr>
          <p:nvPr/>
        </p:nvPicPr>
        <p:blipFill>
          <a:blip r:embed="rId12"/>
          <a:stretch>
            <a:fillRect/>
          </a:stretch>
        </p:blipFill>
        <p:spPr>
          <a:xfrm>
            <a:off x="3964201" y="1995686"/>
            <a:ext cx="645229" cy="645229"/>
          </a:xfrm>
          <a:prstGeom prst="rect">
            <a:avLst/>
          </a:prstGeom>
        </p:spPr>
      </p:pic>
      <p:pic>
        <p:nvPicPr>
          <p:cNvPr id="87" name="Picture 2" descr="University of Toronto and DHN logo">
            <a:extLst>
              <a:ext uri="{FF2B5EF4-FFF2-40B4-BE49-F238E27FC236}">
                <a16:creationId xmlns:a16="http://schemas.microsoft.com/office/drawing/2014/main" id="{71A59FE8-F293-D846-07EA-003C9D28AA8C}"/>
              </a:ext>
            </a:extLst>
          </p:cNvPr>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41268" t="14992" r="-1" b="8968"/>
          <a:stretch/>
        </p:blipFill>
        <p:spPr bwMode="auto">
          <a:xfrm>
            <a:off x="4561614" y="2067694"/>
            <a:ext cx="2170626" cy="525578"/>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87">
            <a:extLst>
              <a:ext uri="{FF2B5EF4-FFF2-40B4-BE49-F238E27FC236}">
                <a16:creationId xmlns:a16="http://schemas.microsoft.com/office/drawing/2014/main" id="{A0A1ED79-BCF6-7EAC-8B93-734F7F81DD3C}"/>
              </a:ext>
            </a:extLst>
          </p:cNvPr>
          <p:cNvPicPr>
            <a:picLocks noChangeAspect="1"/>
          </p:cNvPicPr>
          <p:nvPr/>
        </p:nvPicPr>
        <p:blipFill>
          <a:blip r:embed="rId14"/>
          <a:stretch>
            <a:fillRect/>
          </a:stretch>
        </p:blipFill>
        <p:spPr>
          <a:xfrm>
            <a:off x="5203707" y="3147814"/>
            <a:ext cx="1090377" cy="598716"/>
          </a:xfrm>
          <a:prstGeom prst="rect">
            <a:avLst/>
          </a:prstGeom>
        </p:spPr>
      </p:pic>
      <p:pic>
        <p:nvPicPr>
          <p:cNvPr id="89" name="Picture 88">
            <a:extLst>
              <a:ext uri="{FF2B5EF4-FFF2-40B4-BE49-F238E27FC236}">
                <a16:creationId xmlns:a16="http://schemas.microsoft.com/office/drawing/2014/main" id="{318558A8-1488-B08C-0DDB-632FA873803A}"/>
              </a:ext>
            </a:extLst>
          </p:cNvPr>
          <p:cNvPicPr>
            <a:picLocks noChangeAspect="1"/>
          </p:cNvPicPr>
          <p:nvPr/>
        </p:nvPicPr>
        <p:blipFill>
          <a:blip r:embed="rId15"/>
          <a:stretch>
            <a:fillRect/>
          </a:stretch>
        </p:blipFill>
        <p:spPr>
          <a:xfrm>
            <a:off x="4188942" y="2643758"/>
            <a:ext cx="1973818" cy="459361"/>
          </a:xfrm>
          <a:prstGeom prst="rect">
            <a:avLst/>
          </a:prstGeom>
        </p:spPr>
      </p:pic>
      <p:pic>
        <p:nvPicPr>
          <p:cNvPr id="90" name="Picture 4" descr="Google Research">
            <a:extLst>
              <a:ext uri="{FF2B5EF4-FFF2-40B4-BE49-F238E27FC236}">
                <a16:creationId xmlns:a16="http://schemas.microsoft.com/office/drawing/2014/main" id="{FEDFA66C-D63B-3C18-0D91-00E37C44CA34}"/>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055632" y="1635646"/>
            <a:ext cx="1891104" cy="450263"/>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6" descr="SSHRC on Twitter: &quot;Today we will be broadcasting important funding news for  social sciences and humanities research. Join us live on Facebook on July  17 at 2 p.m. (atlantic). @CDNScience #SSHRC #CanadaSupportsResearch">
            <a:extLst>
              <a:ext uri="{FF2B5EF4-FFF2-40B4-BE49-F238E27FC236}">
                <a16:creationId xmlns:a16="http://schemas.microsoft.com/office/drawing/2014/main" id="{95DD919A-2379-1622-8733-4BF30162BBD3}"/>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115994" y="1203598"/>
            <a:ext cx="1686726" cy="549044"/>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2" descr="Image preview">
            <a:extLst>
              <a:ext uri="{FF2B5EF4-FFF2-40B4-BE49-F238E27FC236}">
                <a16:creationId xmlns:a16="http://schemas.microsoft.com/office/drawing/2014/main" id="{2106AFB5-A19D-7FD6-8197-6719E07E44E5}"/>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188942" y="3795886"/>
            <a:ext cx="1973818" cy="364060"/>
          </a:xfrm>
          <a:prstGeom prst="rect">
            <a:avLst/>
          </a:prstGeom>
          <a:noFill/>
          <a:extLst>
            <a:ext uri="{909E8E84-426E-40DD-AFC4-6F175D3DCCD1}">
              <a14:hiddenFill xmlns:a14="http://schemas.microsoft.com/office/drawing/2010/main">
                <a:solidFill>
                  <a:srgbClr val="FFFFFF"/>
                </a:solidFill>
              </a14:hiddenFill>
            </a:ext>
          </a:extLst>
        </p:spPr>
      </p:pic>
      <p:sp>
        <p:nvSpPr>
          <p:cNvPr id="94" name="Content Placeholder 6">
            <a:extLst>
              <a:ext uri="{FF2B5EF4-FFF2-40B4-BE49-F238E27FC236}">
                <a16:creationId xmlns:a16="http://schemas.microsoft.com/office/drawing/2014/main" id="{F195DCD3-D14D-CC5A-09A7-B2B749A6CD5C}"/>
              </a:ext>
            </a:extLst>
          </p:cNvPr>
          <p:cNvSpPr txBox="1">
            <a:spLocks/>
          </p:cNvSpPr>
          <p:nvPr/>
        </p:nvSpPr>
        <p:spPr>
          <a:xfrm>
            <a:off x="6596159" y="541889"/>
            <a:ext cx="2297450" cy="830997"/>
          </a:xfrm>
          <a:prstGeom prst="rect">
            <a:avLst/>
          </a:prstGeom>
          <a:noFill/>
        </p:spPr>
        <p:txBody>
          <a:bodyPr wrap="square" rtlCol="0">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eaLnBrk="0" fontAlgn="base" hangingPunct="0">
              <a:spcBef>
                <a:spcPct val="0"/>
              </a:spcBef>
              <a:spcAft>
                <a:spcPct val="0"/>
              </a:spcAft>
              <a:buNone/>
            </a:pPr>
            <a:r>
              <a:rPr lang="en-CA" altLang="en-US" sz="2400" dirty="0">
                <a:latin typeface="Open Sans" panose="020B0606030504020204" pitchFamily="34" charset="0"/>
                <a:ea typeface="Open Sans" panose="020B0606030504020204" pitchFamily="34" charset="0"/>
                <a:cs typeface="Open Sans" panose="020B0606030504020204" pitchFamily="34" charset="0"/>
              </a:rPr>
              <a:t>Our </a:t>
            </a:r>
            <a:r>
              <a:rPr lang="en-CA" altLang="en-US" sz="24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Collaborators</a:t>
            </a:r>
          </a:p>
        </p:txBody>
      </p:sp>
      <p:sp>
        <p:nvSpPr>
          <p:cNvPr id="95" name="TextBox 94">
            <a:extLst>
              <a:ext uri="{FF2B5EF4-FFF2-40B4-BE49-F238E27FC236}">
                <a16:creationId xmlns:a16="http://schemas.microsoft.com/office/drawing/2014/main" id="{5F129B74-67C9-AD59-1B17-92A21956072A}"/>
              </a:ext>
            </a:extLst>
          </p:cNvPr>
          <p:cNvSpPr txBox="1"/>
          <p:nvPr/>
        </p:nvSpPr>
        <p:spPr>
          <a:xfrm>
            <a:off x="6806692" y="1347614"/>
            <a:ext cx="2178904" cy="1754326"/>
          </a:xfrm>
          <a:prstGeom prst="rect">
            <a:avLst/>
          </a:prstGeom>
          <a:noFill/>
        </p:spPr>
        <p:txBody>
          <a:bodyPr wrap="square" rtlCol="0">
            <a:spAutoFit/>
          </a:bodyPr>
          <a:lstStyle/>
          <a:p>
            <a:r>
              <a:rPr lang="en-US" dirty="0"/>
              <a:t>Dr. </a:t>
            </a:r>
            <a:r>
              <a:rPr lang="en-US" dirty="0" err="1"/>
              <a:t>Juveria</a:t>
            </a:r>
            <a:r>
              <a:rPr lang="en-US" dirty="0"/>
              <a:t> Zaheer</a:t>
            </a:r>
            <a:br>
              <a:rPr lang="en-US" dirty="0"/>
            </a:br>
            <a:r>
              <a:rPr lang="en-US" dirty="0"/>
              <a:t>Dr. Sean Hill</a:t>
            </a:r>
          </a:p>
          <a:p>
            <a:r>
              <a:rPr lang="en-US" dirty="0"/>
              <a:t>Dr. Daniel Buchman</a:t>
            </a:r>
          </a:p>
          <a:p>
            <a:r>
              <a:rPr lang="en-US" dirty="0"/>
              <a:t>Dr. Susan </a:t>
            </a:r>
            <a:r>
              <a:rPr lang="en-US" dirty="0" err="1"/>
              <a:t>Bondy</a:t>
            </a:r>
            <a:br>
              <a:rPr lang="en-US" dirty="0"/>
            </a:br>
            <a:r>
              <a:rPr lang="en-US" dirty="0"/>
              <a:t>Dr. Katrina Hui</a:t>
            </a:r>
          </a:p>
          <a:p>
            <a:r>
              <a:rPr lang="en-US" dirty="0"/>
              <a:t>Dr. Gillian Strudwick</a:t>
            </a:r>
          </a:p>
        </p:txBody>
      </p:sp>
      <p:pic>
        <p:nvPicPr>
          <p:cNvPr id="1026" name="Picture 2" descr="CAMH-Logo - On-Site Magazine">
            <a:extLst>
              <a:ext uri="{FF2B5EF4-FFF2-40B4-BE49-F238E27FC236}">
                <a16:creationId xmlns:a16="http://schemas.microsoft.com/office/drawing/2014/main" id="{4E301FB4-A214-A6FF-ACA2-396C8B716278}"/>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101677" y="3298151"/>
            <a:ext cx="1502771" cy="495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110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4858F-8BAD-8AAE-7E51-8A8B7792E618}"/>
              </a:ext>
            </a:extLst>
          </p:cNvPr>
          <p:cNvSpPr>
            <a:spLocks noGrp="1"/>
          </p:cNvSpPr>
          <p:nvPr>
            <p:ph type="title"/>
          </p:nvPr>
        </p:nvSpPr>
        <p:spPr/>
        <p:txBody>
          <a:bodyPr/>
          <a:lstStyle/>
          <a:p>
            <a:r>
              <a:rPr lang="en-CA" dirty="0"/>
              <a:t>Additional Slides</a:t>
            </a:r>
          </a:p>
        </p:txBody>
      </p:sp>
    </p:spTree>
    <p:extLst>
      <p:ext uri="{BB962C8B-B14F-4D97-AF65-F5344CB8AC3E}">
        <p14:creationId xmlns:p14="http://schemas.microsoft.com/office/powerpoint/2010/main" val="2288207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A2CEC-0503-4A63-EB04-2835F5CA6C0A}"/>
              </a:ext>
            </a:extLst>
          </p:cNvPr>
          <p:cNvSpPr>
            <a:spLocks noGrp="1"/>
          </p:cNvSpPr>
          <p:nvPr>
            <p:ph type="title"/>
          </p:nvPr>
        </p:nvSpPr>
        <p:spPr/>
        <p:txBody>
          <a:bodyPr/>
          <a:lstStyle/>
          <a:p>
            <a:r>
              <a:rPr lang="en-CA" dirty="0"/>
              <a:t>Biased data, biased predictions</a:t>
            </a:r>
          </a:p>
        </p:txBody>
      </p:sp>
      <p:pic>
        <p:nvPicPr>
          <p:cNvPr id="4" name="Picture 2" descr="80+ Lung Cancer X Ray Illustrations, Royalty-Free Vector Graphics &amp; Clip  Art - iStock">
            <a:extLst>
              <a:ext uri="{FF2B5EF4-FFF2-40B4-BE49-F238E27FC236}">
                <a16:creationId xmlns:a16="http://schemas.microsoft.com/office/drawing/2014/main" id="{998ECD36-AD5F-8439-57A1-2E2A869ED1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187265"/>
            <a:ext cx="2592288" cy="22164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icture containing clothing, furniture, chair, person&#10;&#10;Description automatically generated">
            <a:extLst>
              <a:ext uri="{FF2B5EF4-FFF2-40B4-BE49-F238E27FC236}">
                <a16:creationId xmlns:a16="http://schemas.microsoft.com/office/drawing/2014/main" id="{9055A464-1649-551F-DAF4-223558DAE00D}"/>
              </a:ext>
            </a:extLst>
          </p:cNvPr>
          <p:cNvPicPr>
            <a:picLocks noChangeAspect="1"/>
          </p:cNvPicPr>
          <p:nvPr/>
        </p:nvPicPr>
        <p:blipFill>
          <a:blip r:embed="rId4"/>
          <a:stretch>
            <a:fillRect/>
          </a:stretch>
        </p:blipFill>
        <p:spPr>
          <a:xfrm>
            <a:off x="5004048" y="1165976"/>
            <a:ext cx="2306062" cy="2306062"/>
          </a:xfrm>
          <a:prstGeom prst="rect">
            <a:avLst/>
          </a:prstGeom>
        </p:spPr>
      </p:pic>
      <p:sp>
        <p:nvSpPr>
          <p:cNvPr id="7" name="Content Placeholder 6">
            <a:extLst>
              <a:ext uri="{FF2B5EF4-FFF2-40B4-BE49-F238E27FC236}">
                <a16:creationId xmlns:a16="http://schemas.microsoft.com/office/drawing/2014/main" id="{79E441C8-CEE8-A85E-127A-36DDB23E1EBF}"/>
              </a:ext>
            </a:extLst>
          </p:cNvPr>
          <p:cNvSpPr txBox="1">
            <a:spLocks noGrp="1"/>
          </p:cNvSpPr>
          <p:nvPr>
            <p:ph idx="1"/>
          </p:nvPr>
        </p:nvSpPr>
        <p:spPr>
          <a:xfrm>
            <a:off x="1330737" y="3472038"/>
            <a:ext cx="2306062" cy="400110"/>
          </a:xfrm>
          <a:prstGeom prst="rect">
            <a:avLst/>
          </a:prstGeom>
          <a:noFill/>
        </p:spPr>
        <p:txBody>
          <a:bodyPr wrap="square">
            <a:spAutoFit/>
          </a:bodyPr>
          <a:lstStyle/>
          <a:p>
            <a:pPr marL="0" indent="0" algn="ctr">
              <a:buNone/>
            </a:pPr>
            <a:r>
              <a:rPr lang="en-CA" sz="1000" b="0" i="0" dirty="0">
                <a:solidFill>
                  <a:srgbClr val="222222"/>
                </a:solidFill>
                <a:effectLst/>
                <a:latin typeface="Arial" panose="020B0604020202020204" pitchFamily="34" charset="0"/>
              </a:rPr>
              <a:t>Seyyed-Kalantari, Zhang, McDermott, Chen &amp; </a:t>
            </a:r>
            <a:r>
              <a:rPr lang="en-CA" sz="1000" b="0" i="0" dirty="0" err="1">
                <a:solidFill>
                  <a:srgbClr val="222222"/>
                </a:solidFill>
                <a:effectLst/>
                <a:latin typeface="Arial" panose="020B0604020202020204" pitchFamily="34" charset="0"/>
              </a:rPr>
              <a:t>Ghassemi</a:t>
            </a:r>
            <a:r>
              <a:rPr lang="en-CA" sz="1000" b="0" i="0" dirty="0">
                <a:solidFill>
                  <a:srgbClr val="222222"/>
                </a:solidFill>
                <a:effectLst/>
                <a:latin typeface="Arial" panose="020B0604020202020204" pitchFamily="34" charset="0"/>
              </a:rPr>
              <a:t>, 2021</a:t>
            </a:r>
            <a:endParaRPr lang="en-CA" sz="1000" dirty="0"/>
          </a:p>
        </p:txBody>
      </p:sp>
      <p:sp>
        <p:nvSpPr>
          <p:cNvPr id="8" name="Content Placeholder 6">
            <a:extLst>
              <a:ext uri="{FF2B5EF4-FFF2-40B4-BE49-F238E27FC236}">
                <a16:creationId xmlns:a16="http://schemas.microsoft.com/office/drawing/2014/main" id="{C38170CF-A82C-A9E1-9F4A-F62518EB2A00}"/>
              </a:ext>
            </a:extLst>
          </p:cNvPr>
          <p:cNvSpPr txBox="1">
            <a:spLocks/>
          </p:cNvSpPr>
          <p:nvPr/>
        </p:nvSpPr>
        <p:spPr>
          <a:xfrm>
            <a:off x="7310110" y="4030013"/>
            <a:ext cx="2237062" cy="246221"/>
          </a:xfrm>
          <a:prstGeom prst="rect">
            <a:avLst/>
          </a:prstGeom>
          <a:noFill/>
        </p:spPr>
        <p:txBody>
          <a:bodyPr wrap="square">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CA" sz="1000" dirty="0">
                <a:solidFill>
                  <a:srgbClr val="222222"/>
                </a:solidFill>
              </a:rPr>
              <a:t>Photo credits: OpenAI, Dall-E</a:t>
            </a:r>
            <a:endParaRPr lang="en-CA" sz="1000" dirty="0"/>
          </a:p>
        </p:txBody>
      </p:sp>
    </p:spTree>
    <p:extLst>
      <p:ext uri="{BB962C8B-B14F-4D97-AF65-F5344CB8AC3E}">
        <p14:creationId xmlns:p14="http://schemas.microsoft.com/office/powerpoint/2010/main" val="751299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457209" y="411510"/>
            <a:ext cx="8219247" cy="3888432"/>
          </a:xfrm>
        </p:spPr>
        <p:txBody>
          <a:bodyPr>
            <a:noAutofit/>
          </a:bodyPr>
          <a:lstStyle/>
          <a:p>
            <a:pPr>
              <a:spcBef>
                <a:spcPts val="600"/>
              </a:spcBef>
              <a:buClr>
                <a:srgbClr val="008BB0"/>
              </a:buClr>
            </a:pPr>
            <a:r>
              <a:rPr lang="en-CA" sz="2800" b="1" dirty="0">
                <a:solidFill>
                  <a:srgbClr val="002A5C"/>
                </a:solidFill>
              </a:rPr>
              <a:t>Disclosure of Financial Support</a:t>
            </a:r>
            <a:endParaRPr lang="en-CA" sz="2800" dirty="0">
              <a:solidFill>
                <a:srgbClr val="002A5C"/>
              </a:solidFill>
            </a:endParaRPr>
          </a:p>
          <a:p>
            <a:pPr marL="230188" indent="-230188" algn="l">
              <a:spcBef>
                <a:spcPts val="600"/>
              </a:spcBef>
              <a:buClr>
                <a:srgbClr val="008BB0"/>
              </a:buClr>
              <a:buFont typeface="Arial"/>
              <a:buChar char="•"/>
            </a:pPr>
            <a:r>
              <a:rPr lang="en-CA" sz="1600" dirty="0">
                <a:solidFill>
                  <a:srgbClr val="002A5C"/>
                </a:solidFill>
                <a:cs typeface="Arial" panose="020B0604020202020204" pitchFamily="34" charset="0"/>
              </a:rPr>
              <a:t>This program has received financial support from </a:t>
            </a:r>
            <a:r>
              <a:rPr lang="en-CA" sz="1600" dirty="0">
                <a:solidFill>
                  <a:srgbClr val="FF0000"/>
                </a:solidFill>
                <a:cs typeface="Arial" panose="020B0604020202020204" pitchFamily="34" charset="0"/>
              </a:rPr>
              <a:t>The University of Toronto’s Dalla Lana School of Public Health (DLSPH) </a:t>
            </a:r>
            <a:r>
              <a:rPr lang="en-CA" sz="1600" dirty="0">
                <a:solidFill>
                  <a:srgbClr val="002A5C"/>
                </a:solidFill>
                <a:cs typeface="Arial" panose="020B0604020202020204" pitchFamily="34" charset="0"/>
              </a:rPr>
              <a:t>in the form of a </a:t>
            </a:r>
            <a:r>
              <a:rPr lang="en-CA" sz="1600" dirty="0">
                <a:solidFill>
                  <a:srgbClr val="FF0000"/>
                </a:solidFill>
                <a:cs typeface="Arial" panose="020B0604020202020204" pitchFamily="34" charset="0"/>
              </a:rPr>
              <a:t>Data Science Seed Grant</a:t>
            </a:r>
            <a:r>
              <a:rPr lang="en-CA" sz="1600" dirty="0">
                <a:solidFill>
                  <a:srgbClr val="002A5C"/>
                </a:solidFill>
                <a:cs typeface="Arial" panose="020B0604020202020204" pitchFamily="34" charset="0"/>
              </a:rPr>
              <a:t>, </a:t>
            </a:r>
            <a:r>
              <a:rPr lang="en-CA" sz="1600" dirty="0">
                <a:solidFill>
                  <a:srgbClr val="FF0000"/>
                </a:solidFill>
                <a:cs typeface="Arial" panose="020B0604020202020204" pitchFamily="34" charset="0"/>
              </a:rPr>
              <a:t>The Social Sciences and Humanities Research Council (SSHRC)</a:t>
            </a:r>
            <a:r>
              <a:rPr lang="en-CA" sz="1600" dirty="0">
                <a:solidFill>
                  <a:srgbClr val="002A5C"/>
                </a:solidFill>
                <a:cs typeface="Arial" panose="020B0604020202020204" pitchFamily="34" charset="0"/>
              </a:rPr>
              <a:t> in the form of an </a:t>
            </a:r>
            <a:r>
              <a:rPr lang="en-CA" sz="1600" dirty="0">
                <a:solidFill>
                  <a:srgbClr val="FF0000"/>
                </a:solidFill>
                <a:cs typeface="Arial" panose="020B0604020202020204" pitchFamily="34" charset="0"/>
              </a:rPr>
              <a:t>Insight Development Grant,</a:t>
            </a:r>
            <a:r>
              <a:rPr lang="en-CA" sz="1600" dirty="0">
                <a:solidFill>
                  <a:srgbClr val="002A5C"/>
                </a:solidFill>
                <a:cs typeface="Arial" panose="020B0604020202020204" pitchFamily="34" charset="0"/>
              </a:rPr>
              <a:t> and </a:t>
            </a:r>
            <a:r>
              <a:rPr lang="en-CA" sz="1600" dirty="0">
                <a:solidFill>
                  <a:srgbClr val="FF0000"/>
                </a:solidFill>
                <a:cs typeface="Arial" panose="020B0604020202020204" pitchFamily="34" charset="0"/>
              </a:rPr>
              <a:t>Google Research </a:t>
            </a:r>
            <a:r>
              <a:rPr lang="en-CA" sz="1600" dirty="0">
                <a:solidFill>
                  <a:srgbClr val="002A5C"/>
                </a:solidFill>
                <a:cs typeface="Arial" panose="020B0604020202020204" pitchFamily="34" charset="0"/>
              </a:rPr>
              <a:t>in the form of an </a:t>
            </a:r>
            <a:r>
              <a:rPr lang="en-CA" sz="1600" dirty="0">
                <a:solidFill>
                  <a:srgbClr val="FF0000"/>
                </a:solidFill>
                <a:cs typeface="Arial" panose="020B0604020202020204" pitchFamily="34" charset="0"/>
              </a:rPr>
              <a:t>Award for Inclusion Research</a:t>
            </a:r>
            <a:r>
              <a:rPr lang="en-CA" sz="1600" dirty="0">
                <a:solidFill>
                  <a:srgbClr val="002A5C"/>
                </a:solidFill>
                <a:cs typeface="Arial" panose="020B0604020202020204" pitchFamily="34" charset="0"/>
              </a:rPr>
              <a:t>. </a:t>
            </a:r>
          </a:p>
          <a:p>
            <a:pPr marL="230188" indent="-230188" algn="l">
              <a:spcBef>
                <a:spcPts val="600"/>
              </a:spcBef>
              <a:buClr>
                <a:srgbClr val="008BB0"/>
              </a:buClr>
              <a:buFont typeface="Arial"/>
              <a:buChar char="•"/>
            </a:pPr>
            <a:r>
              <a:rPr lang="en-CA" sz="1600" dirty="0">
                <a:solidFill>
                  <a:srgbClr val="002A5C"/>
                </a:solidFill>
                <a:cs typeface="Arial" panose="020B0604020202020204" pitchFamily="34" charset="0"/>
              </a:rPr>
              <a:t>This program has received in-kind support from </a:t>
            </a:r>
            <a:r>
              <a:rPr lang="en-CA" sz="1600" dirty="0">
                <a:solidFill>
                  <a:srgbClr val="FF0000"/>
                </a:solidFill>
                <a:cs typeface="Arial" panose="020B0604020202020204" pitchFamily="34" charset="0"/>
              </a:rPr>
              <a:t>The Krembil Centre for Neuroinformatics (KCNI), The Krembil Foundation</a:t>
            </a:r>
            <a:r>
              <a:rPr lang="en-CA" sz="1600" dirty="0">
                <a:solidFill>
                  <a:srgbClr val="002A5C"/>
                </a:solidFill>
                <a:cs typeface="Arial" panose="020B0604020202020204" pitchFamily="34" charset="0"/>
              </a:rPr>
              <a:t> and </a:t>
            </a:r>
            <a:r>
              <a:rPr lang="en-CA" sz="1600" dirty="0">
                <a:solidFill>
                  <a:srgbClr val="FF0000"/>
                </a:solidFill>
                <a:cs typeface="Arial" panose="020B0604020202020204" pitchFamily="34" charset="0"/>
              </a:rPr>
              <a:t>Office of Education </a:t>
            </a:r>
            <a:r>
              <a:rPr lang="en-CA" sz="1600" dirty="0">
                <a:solidFill>
                  <a:srgbClr val="002A5C"/>
                </a:solidFill>
                <a:cs typeface="Arial" panose="020B0604020202020204" pitchFamily="34" charset="0"/>
              </a:rPr>
              <a:t>at </a:t>
            </a:r>
            <a:r>
              <a:rPr lang="en-CA" sz="1600" dirty="0">
                <a:solidFill>
                  <a:srgbClr val="FF0000"/>
                </a:solidFill>
                <a:cs typeface="Arial" panose="020B0604020202020204" pitchFamily="34" charset="0"/>
              </a:rPr>
              <a:t>The Centre for Addiction and Mental Health (CAMH) </a:t>
            </a:r>
            <a:r>
              <a:rPr lang="en-CA" sz="1600" dirty="0">
                <a:solidFill>
                  <a:srgbClr val="002A5C"/>
                </a:solidFill>
                <a:cs typeface="Arial" panose="020B0604020202020204" pitchFamily="34" charset="0"/>
              </a:rPr>
              <a:t>in the form of </a:t>
            </a:r>
            <a:r>
              <a:rPr lang="en-CA" sz="1600" dirty="0">
                <a:solidFill>
                  <a:srgbClr val="FF0000"/>
                </a:solidFill>
                <a:cs typeface="Arial" panose="020B0604020202020204" pitchFamily="34" charset="0"/>
              </a:rPr>
              <a:t>computational and administrative support</a:t>
            </a:r>
            <a:r>
              <a:rPr lang="en-CA" sz="1600" dirty="0">
                <a:solidFill>
                  <a:srgbClr val="002A5C"/>
                </a:solidFill>
                <a:cs typeface="Arial" panose="020B0604020202020204" pitchFamily="34" charset="0"/>
              </a:rPr>
              <a:t>.</a:t>
            </a:r>
          </a:p>
          <a:p>
            <a:pPr marL="230188" indent="-230188" algn="l">
              <a:spcBef>
                <a:spcPts val="600"/>
              </a:spcBef>
              <a:buClr>
                <a:srgbClr val="008BB0"/>
              </a:buClr>
              <a:buFont typeface="Arial"/>
              <a:buChar char="•"/>
            </a:pPr>
            <a:r>
              <a:rPr lang="en-CA" sz="1600" dirty="0">
                <a:solidFill>
                  <a:srgbClr val="002A5C"/>
                </a:solidFill>
                <a:cs typeface="Arial" panose="020B0604020202020204" pitchFamily="34" charset="0"/>
              </a:rPr>
              <a:t>Potential for conflict(s) of interest:</a:t>
            </a:r>
          </a:p>
          <a:p>
            <a:pPr marL="458788" lvl="1" indent="-225425" algn="l">
              <a:spcBef>
                <a:spcPts val="600"/>
              </a:spcBef>
              <a:buClr>
                <a:srgbClr val="008BB0"/>
              </a:buClr>
              <a:buFont typeface="Lucida Grande"/>
              <a:buChar char="-"/>
            </a:pPr>
            <a:r>
              <a:rPr lang="en-CA" sz="1400" dirty="0">
                <a:solidFill>
                  <a:srgbClr val="FF0000"/>
                </a:solidFill>
                <a:latin typeface="Arial" panose="020B0604020202020204" pitchFamily="34" charset="0"/>
                <a:cs typeface="Arial" panose="020B0604020202020204" pitchFamily="34" charset="0"/>
              </a:rPr>
              <a:t>N/A</a:t>
            </a:r>
            <a:endParaRPr lang="en-CA" sz="2400" dirty="0">
              <a:latin typeface="Arial" panose="020B0604020202020204" pitchFamily="34" charset="0"/>
            </a:endParaRPr>
          </a:p>
        </p:txBody>
      </p:sp>
    </p:spTree>
    <p:extLst>
      <p:ext uri="{BB962C8B-B14F-4D97-AF65-F5344CB8AC3E}">
        <p14:creationId xmlns:p14="http://schemas.microsoft.com/office/powerpoint/2010/main" val="2979134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2B30F-87D1-8A82-6B3B-BF007B7A8428}"/>
              </a:ext>
            </a:extLst>
          </p:cNvPr>
          <p:cNvSpPr>
            <a:spLocks noGrp="1"/>
          </p:cNvSpPr>
          <p:nvPr>
            <p:ph type="title"/>
          </p:nvPr>
        </p:nvSpPr>
        <p:spPr>
          <a:xfrm>
            <a:off x="457200" y="51470"/>
            <a:ext cx="8229600" cy="857250"/>
          </a:xfrm>
        </p:spPr>
        <p:txBody>
          <a:bodyPr/>
          <a:lstStyle/>
          <a:p>
            <a:r>
              <a:rPr lang="en-US" dirty="0"/>
              <a:t>Data</a:t>
            </a:r>
          </a:p>
        </p:txBody>
      </p:sp>
      <p:sp>
        <p:nvSpPr>
          <p:cNvPr id="3" name="Content Placeholder 2">
            <a:extLst>
              <a:ext uri="{FF2B5EF4-FFF2-40B4-BE49-F238E27FC236}">
                <a16:creationId xmlns:a16="http://schemas.microsoft.com/office/drawing/2014/main" id="{D8F3EEEF-420A-49BD-8D52-AD1A420A8A99}"/>
              </a:ext>
            </a:extLst>
          </p:cNvPr>
          <p:cNvSpPr>
            <a:spLocks noGrp="1"/>
          </p:cNvSpPr>
          <p:nvPr>
            <p:ph idx="1"/>
          </p:nvPr>
        </p:nvSpPr>
        <p:spPr>
          <a:xfrm>
            <a:off x="1359074" y="1131590"/>
            <a:ext cx="7327726" cy="3263504"/>
          </a:xfrm>
        </p:spPr>
        <p:txBody>
          <a:bodyPr>
            <a:normAutofit/>
          </a:bodyPr>
          <a:lstStyle/>
          <a:p>
            <a:r>
              <a:rPr lang="en-US" sz="1350" dirty="0"/>
              <a:t>Data: </a:t>
            </a:r>
          </a:p>
          <a:p>
            <a:pPr lvl="1"/>
            <a:r>
              <a:rPr lang="en-US" sz="1200" dirty="0"/>
              <a:t>EHR containing DASA risk assessment across inpatient care units at CAMH, since 2016</a:t>
            </a:r>
          </a:p>
          <a:p>
            <a:r>
              <a:rPr lang="en-US" sz="1350" dirty="0"/>
              <a:t>Features</a:t>
            </a:r>
          </a:p>
          <a:p>
            <a:pPr lvl="1"/>
            <a:r>
              <a:rPr lang="en-US" sz="1200" dirty="0"/>
              <a:t>DASA: Location, scores</a:t>
            </a:r>
          </a:p>
          <a:p>
            <a:pPr lvl="1"/>
            <a:r>
              <a:rPr lang="en-US" sz="1200" dirty="0"/>
              <a:t>Demographic features: Age, gender, sexual orientation, citizenship, housing, marital status, income, birth country, race, language, education</a:t>
            </a:r>
          </a:p>
          <a:p>
            <a:pPr lvl="1"/>
            <a:r>
              <a:rPr lang="en-US" sz="1200" dirty="0"/>
              <a:t>Admission-related features: admission mode</a:t>
            </a:r>
          </a:p>
          <a:p>
            <a:pPr lvl="1"/>
            <a:r>
              <a:rPr lang="en-US" sz="1200" dirty="0"/>
              <a:t>Diagnosis: Prior aggression, diagnosis, substance-induced</a:t>
            </a:r>
          </a:p>
          <a:p>
            <a:r>
              <a:rPr lang="en-US" sz="1350" dirty="0"/>
              <a:t>Outcome: </a:t>
            </a:r>
          </a:p>
          <a:p>
            <a:pPr lvl="1"/>
            <a:r>
              <a:rPr lang="en-US" sz="1200" dirty="0"/>
              <a:t>Aggressive incidents including staff reporting and documented restraints</a:t>
            </a:r>
          </a:p>
          <a:p>
            <a:endParaRPr lang="en-US" dirty="0"/>
          </a:p>
        </p:txBody>
      </p:sp>
    </p:spTree>
    <p:extLst>
      <p:ext uri="{BB962C8B-B14F-4D97-AF65-F5344CB8AC3E}">
        <p14:creationId xmlns:p14="http://schemas.microsoft.com/office/powerpoint/2010/main" val="2888111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preview">
            <a:extLst>
              <a:ext uri="{FF2B5EF4-FFF2-40B4-BE49-F238E27FC236}">
                <a16:creationId xmlns:a16="http://schemas.microsoft.com/office/drawing/2014/main" id="{B131ECEB-0DAA-5E04-3F31-9A2740AB6D8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718593"/>
            <a:ext cx="6401302" cy="3077293"/>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693D5B0A-5AC4-F6F6-6FD4-C174B830565A}"/>
              </a:ext>
            </a:extLst>
          </p:cNvPr>
          <p:cNvSpPr txBox="1"/>
          <p:nvPr/>
        </p:nvSpPr>
        <p:spPr>
          <a:xfrm>
            <a:off x="6588224" y="202056"/>
            <a:ext cx="1908212" cy="1815882"/>
          </a:xfrm>
          <a:prstGeom prst="rect">
            <a:avLst/>
          </a:prstGeom>
          <a:noFill/>
          <a:ln w="3175">
            <a:noFill/>
          </a:ln>
        </p:spPr>
        <p:txBody>
          <a:bodyPr wrap="square" rtlCol="0">
            <a:spAutoFit/>
          </a:bodyPr>
          <a:lstStyle/>
          <a:p>
            <a:r>
              <a:rPr lang="en-CA" sz="2200" dirty="0">
                <a:latin typeface="Open Sans" panose="020B0606030504020204" pitchFamily="34" charset="0"/>
                <a:ea typeface="Open Sans" panose="020B0606030504020204" pitchFamily="34" charset="0"/>
                <a:cs typeface="Open Sans" panose="020B0606030504020204" pitchFamily="34" charset="0"/>
              </a:rPr>
              <a:t>Models</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Logistic Reg</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Naïve Bayes</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RF | SVM</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Decision Tree</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ANN | SGB</a:t>
            </a:r>
          </a:p>
        </p:txBody>
      </p:sp>
      <p:sp>
        <p:nvSpPr>
          <p:cNvPr id="9" name="TextBox 8">
            <a:extLst>
              <a:ext uri="{FF2B5EF4-FFF2-40B4-BE49-F238E27FC236}">
                <a16:creationId xmlns:a16="http://schemas.microsoft.com/office/drawing/2014/main" id="{ADC7E3A5-22C4-BBA2-2E42-1331B9134B46}"/>
              </a:ext>
            </a:extLst>
          </p:cNvPr>
          <p:cNvSpPr txBox="1"/>
          <p:nvPr/>
        </p:nvSpPr>
        <p:spPr>
          <a:xfrm>
            <a:off x="6588224" y="2079122"/>
            <a:ext cx="2664296" cy="1815882"/>
          </a:xfrm>
          <a:prstGeom prst="rect">
            <a:avLst/>
          </a:prstGeom>
          <a:noFill/>
          <a:ln w="3175">
            <a:noFill/>
          </a:ln>
        </p:spPr>
        <p:txBody>
          <a:bodyPr wrap="square" rtlCol="0">
            <a:spAutoFit/>
          </a:bodyPr>
          <a:lstStyle/>
          <a:p>
            <a:r>
              <a:rPr lang="en-CA" sz="2200" dirty="0">
                <a:latin typeface="Open Sans" panose="020B0606030504020204" pitchFamily="34" charset="0"/>
                <a:ea typeface="Open Sans" panose="020B0606030504020204" pitchFamily="34" charset="0"/>
                <a:cs typeface="Open Sans" panose="020B0606030504020204" pitchFamily="34" charset="0"/>
              </a:rPr>
              <a:t>Sampling</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No sampling</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Random </a:t>
            </a:r>
            <a:r>
              <a:rPr lang="en-CA" dirty="0" err="1">
                <a:latin typeface="Open Sans" panose="020B0606030504020204" pitchFamily="34" charset="0"/>
                <a:ea typeface="Open Sans" panose="020B0606030504020204" pitchFamily="34" charset="0"/>
                <a:cs typeface="Open Sans" panose="020B0606030504020204" pitchFamily="34" charset="0"/>
              </a:rPr>
              <a:t>undersampling</a:t>
            </a:r>
            <a:endParaRPr lang="en-CA"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Near miss</a:t>
            </a:r>
          </a:p>
          <a:p>
            <a:pPr marL="285750" indent="-285750">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Smote</a:t>
            </a:r>
          </a:p>
        </p:txBody>
      </p:sp>
      <p:sp>
        <p:nvSpPr>
          <p:cNvPr id="10" name="TextBox 9">
            <a:extLst>
              <a:ext uri="{FF2B5EF4-FFF2-40B4-BE49-F238E27FC236}">
                <a16:creationId xmlns:a16="http://schemas.microsoft.com/office/drawing/2014/main" id="{4FDE7380-F540-61C4-A69F-9706FDDC4E22}"/>
              </a:ext>
            </a:extLst>
          </p:cNvPr>
          <p:cNvSpPr txBox="1"/>
          <p:nvPr/>
        </p:nvSpPr>
        <p:spPr>
          <a:xfrm>
            <a:off x="2087724" y="180276"/>
            <a:ext cx="1908212" cy="461665"/>
          </a:xfrm>
          <a:prstGeom prst="rect">
            <a:avLst/>
          </a:prstGeom>
          <a:noFill/>
          <a:ln w="3175">
            <a:noFill/>
          </a:ln>
        </p:spPr>
        <p:txBody>
          <a:bodyPr wrap="square" rtlCol="0">
            <a:spAutoFit/>
          </a:bodyPr>
          <a:lstStyle/>
          <a:p>
            <a:pPr algn="ctr"/>
            <a:r>
              <a:rPr lang="en-CA" sz="2200" b="1" dirty="0">
                <a:latin typeface="Open Sans" panose="020B0606030504020204" pitchFamily="34" charset="0"/>
                <a:ea typeface="Open Sans" panose="020B0606030504020204" pitchFamily="34" charset="0"/>
                <a:cs typeface="Open Sans" panose="020B0606030504020204" pitchFamily="34" charset="0"/>
              </a:rPr>
              <a:t>ML </a:t>
            </a:r>
            <a:r>
              <a:rPr lang="en-CA" sz="2400" b="1" dirty="0">
                <a:latin typeface="Open Sans" panose="020B0606030504020204" pitchFamily="34" charset="0"/>
                <a:ea typeface="Open Sans" panose="020B0606030504020204" pitchFamily="34" charset="0"/>
                <a:cs typeface="Open Sans" panose="020B0606030504020204" pitchFamily="34" charset="0"/>
              </a:rPr>
              <a:t>Pipeline</a:t>
            </a:r>
          </a:p>
        </p:txBody>
      </p:sp>
    </p:spTree>
    <p:extLst>
      <p:ext uri="{BB962C8B-B14F-4D97-AF65-F5344CB8AC3E}">
        <p14:creationId xmlns:p14="http://schemas.microsoft.com/office/powerpoint/2010/main" val="842420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E069B-F04C-1A53-E1CF-F56AA9ED9EBB}"/>
              </a:ext>
            </a:extLst>
          </p:cNvPr>
          <p:cNvSpPr>
            <a:spLocks noGrp="1"/>
          </p:cNvSpPr>
          <p:nvPr>
            <p:ph type="title"/>
          </p:nvPr>
        </p:nvSpPr>
        <p:spPr>
          <a:xfrm>
            <a:off x="457200" y="-13692"/>
            <a:ext cx="8229600" cy="857250"/>
          </a:xfrm>
        </p:spPr>
        <p:txBody>
          <a:bodyPr/>
          <a:lstStyle/>
          <a:p>
            <a:r>
              <a:rPr lang="en-US" sz="3000" dirty="0"/>
              <a:t>Model selection</a:t>
            </a:r>
          </a:p>
        </p:txBody>
      </p:sp>
      <p:graphicFrame>
        <p:nvGraphicFramePr>
          <p:cNvPr id="5" name="Table 5">
            <a:extLst>
              <a:ext uri="{FF2B5EF4-FFF2-40B4-BE49-F238E27FC236}">
                <a16:creationId xmlns:a16="http://schemas.microsoft.com/office/drawing/2014/main" id="{47505FF5-4FB9-D066-89F8-2FF87C3FB511}"/>
              </a:ext>
            </a:extLst>
          </p:cNvPr>
          <p:cNvGraphicFramePr>
            <a:graphicFrameLocks noGrp="1"/>
          </p:cNvGraphicFramePr>
          <p:nvPr>
            <p:extLst>
              <p:ext uri="{D42A27DB-BD31-4B8C-83A1-F6EECF244321}">
                <p14:modId xmlns:p14="http://schemas.microsoft.com/office/powerpoint/2010/main" val="4214048007"/>
              </p:ext>
            </p:extLst>
          </p:nvPr>
        </p:nvGraphicFramePr>
        <p:xfrm>
          <a:off x="624154" y="589350"/>
          <a:ext cx="7980294" cy="3494568"/>
        </p:xfrm>
        <a:graphic>
          <a:graphicData uri="http://schemas.openxmlformats.org/drawingml/2006/table">
            <a:tbl>
              <a:tblPr firstRow="1" bandRow="1">
                <a:tableStyleId>{5940675A-B579-460E-94D1-54222C63F5DA}</a:tableStyleId>
              </a:tblPr>
              <a:tblGrid>
                <a:gridCol w="1596059">
                  <a:extLst>
                    <a:ext uri="{9D8B030D-6E8A-4147-A177-3AD203B41FA5}">
                      <a16:colId xmlns:a16="http://schemas.microsoft.com/office/drawing/2014/main" val="4275449526"/>
                    </a:ext>
                  </a:extLst>
                </a:gridCol>
                <a:gridCol w="1596059">
                  <a:extLst>
                    <a:ext uri="{9D8B030D-6E8A-4147-A177-3AD203B41FA5}">
                      <a16:colId xmlns:a16="http://schemas.microsoft.com/office/drawing/2014/main" val="1644004037"/>
                    </a:ext>
                  </a:extLst>
                </a:gridCol>
                <a:gridCol w="1468114">
                  <a:extLst>
                    <a:ext uri="{9D8B030D-6E8A-4147-A177-3AD203B41FA5}">
                      <a16:colId xmlns:a16="http://schemas.microsoft.com/office/drawing/2014/main" val="958052972"/>
                    </a:ext>
                  </a:extLst>
                </a:gridCol>
                <a:gridCol w="1724003">
                  <a:extLst>
                    <a:ext uri="{9D8B030D-6E8A-4147-A177-3AD203B41FA5}">
                      <a16:colId xmlns:a16="http://schemas.microsoft.com/office/drawing/2014/main" val="4249849560"/>
                    </a:ext>
                  </a:extLst>
                </a:gridCol>
                <a:gridCol w="1596059">
                  <a:extLst>
                    <a:ext uri="{9D8B030D-6E8A-4147-A177-3AD203B41FA5}">
                      <a16:colId xmlns:a16="http://schemas.microsoft.com/office/drawing/2014/main" val="130154932"/>
                    </a:ext>
                  </a:extLst>
                </a:gridCol>
              </a:tblGrid>
              <a:tr h="685800">
                <a:tc>
                  <a:txBody>
                    <a:bodyPr/>
                    <a:lstStyle/>
                    <a:p>
                      <a:r>
                        <a:rPr lang="en-US" sz="1400" b="1" dirty="0"/>
                        <a:t>F1 score by model and sampling algorithm</a:t>
                      </a:r>
                    </a:p>
                  </a:txBody>
                  <a:tcPr marL="68580" marR="68580" marT="34290" marB="34290"/>
                </a:tc>
                <a:tc>
                  <a:txBody>
                    <a:bodyPr/>
                    <a:lstStyle/>
                    <a:p>
                      <a:r>
                        <a:rPr lang="en-US" sz="1400" dirty="0"/>
                        <a:t>No resampling</a:t>
                      </a:r>
                    </a:p>
                  </a:txBody>
                  <a:tcPr marL="68580" marR="68580" marT="34290" marB="34290"/>
                </a:tc>
                <a:tc>
                  <a:txBody>
                    <a:bodyPr/>
                    <a:lstStyle/>
                    <a:p>
                      <a:r>
                        <a:rPr lang="en-US" sz="1400" dirty="0"/>
                        <a:t>Random </a:t>
                      </a:r>
                      <a:r>
                        <a:rPr lang="en-US" sz="1400" dirty="0" err="1"/>
                        <a:t>undersampler</a:t>
                      </a:r>
                      <a:endParaRPr lang="en-US" sz="1400" dirty="0"/>
                    </a:p>
                  </a:txBody>
                  <a:tcPr marL="68580" marR="68580" marT="34290" marB="34290"/>
                </a:tc>
                <a:tc>
                  <a:txBody>
                    <a:bodyPr/>
                    <a:lstStyle/>
                    <a:p>
                      <a:r>
                        <a:rPr lang="en-US" sz="1400" dirty="0" err="1"/>
                        <a:t>Nearmiss</a:t>
                      </a:r>
                      <a:r>
                        <a:rPr lang="en-US" sz="1400" dirty="0"/>
                        <a:t> (</a:t>
                      </a:r>
                      <a:r>
                        <a:rPr lang="en-US" sz="1400" dirty="0" err="1"/>
                        <a:t>undersampler</a:t>
                      </a:r>
                      <a:r>
                        <a:rPr lang="en-US" sz="1400" dirty="0"/>
                        <a:t>)</a:t>
                      </a:r>
                    </a:p>
                  </a:txBody>
                  <a:tcPr marL="68580" marR="68580" marT="34290" marB="34290"/>
                </a:tc>
                <a:tc>
                  <a:txBody>
                    <a:bodyPr/>
                    <a:lstStyle/>
                    <a:p>
                      <a:r>
                        <a:rPr lang="en-US" sz="1400" dirty="0"/>
                        <a:t>SMOTE (</a:t>
                      </a:r>
                      <a:r>
                        <a:rPr lang="en-US" sz="1400" dirty="0" err="1"/>
                        <a:t>oversampler</a:t>
                      </a:r>
                      <a:r>
                        <a:rPr lang="en-US" sz="1400" dirty="0"/>
                        <a:t>)</a:t>
                      </a:r>
                    </a:p>
                  </a:txBody>
                  <a:tcPr marL="68580" marR="68580" marT="34290" marB="34290"/>
                </a:tc>
                <a:extLst>
                  <a:ext uri="{0D108BD9-81ED-4DB2-BD59-A6C34878D82A}">
                    <a16:rowId xmlns:a16="http://schemas.microsoft.com/office/drawing/2014/main" val="3940748441"/>
                  </a:ext>
                </a:extLst>
              </a:tr>
              <a:tr h="381768">
                <a:tc>
                  <a:txBody>
                    <a:bodyPr/>
                    <a:lstStyle/>
                    <a:p>
                      <a:r>
                        <a:rPr lang="en-US" sz="1400" dirty="0"/>
                        <a:t>Logistic regression</a:t>
                      </a:r>
                    </a:p>
                  </a:txBody>
                  <a:tcPr marL="68580" marR="68580" marT="34290" marB="34290"/>
                </a:tc>
                <a:tc>
                  <a:txBody>
                    <a:bodyPr/>
                    <a:lstStyle/>
                    <a:p>
                      <a:r>
                        <a:rPr lang="en-US" sz="1400" dirty="0"/>
                        <a:t>0.002</a:t>
                      </a:r>
                    </a:p>
                  </a:txBody>
                  <a:tcPr marL="68580" marR="68580" marT="34290" marB="34290"/>
                </a:tc>
                <a:tc>
                  <a:txBody>
                    <a:bodyPr/>
                    <a:lstStyle/>
                    <a:p>
                      <a:r>
                        <a:rPr lang="en-US" sz="1400" dirty="0"/>
                        <a:t>0.152</a:t>
                      </a:r>
                    </a:p>
                  </a:txBody>
                  <a:tcPr marL="68580" marR="68580" marT="34290" marB="34290"/>
                </a:tc>
                <a:tc>
                  <a:txBody>
                    <a:bodyPr/>
                    <a:lstStyle/>
                    <a:p>
                      <a:r>
                        <a:rPr lang="en-US" sz="1400" dirty="0"/>
                        <a:t>0.067</a:t>
                      </a:r>
                    </a:p>
                  </a:txBody>
                  <a:tcPr marL="68580" marR="68580" marT="34290" marB="34290"/>
                </a:tc>
                <a:tc>
                  <a:txBody>
                    <a:bodyPr/>
                    <a:lstStyle/>
                    <a:p>
                      <a:r>
                        <a:rPr lang="en-US" sz="1400" dirty="0"/>
                        <a:t>0.091</a:t>
                      </a:r>
                    </a:p>
                  </a:txBody>
                  <a:tcPr marL="68580" marR="68580" marT="34290" marB="34290"/>
                </a:tc>
                <a:extLst>
                  <a:ext uri="{0D108BD9-81ED-4DB2-BD59-A6C34878D82A}">
                    <a16:rowId xmlns:a16="http://schemas.microsoft.com/office/drawing/2014/main" val="572313191"/>
                  </a:ext>
                </a:extLst>
              </a:tr>
              <a:tr h="381768">
                <a:tc>
                  <a:txBody>
                    <a:bodyPr/>
                    <a:lstStyle/>
                    <a:p>
                      <a:r>
                        <a:rPr lang="en-US" sz="1400" dirty="0"/>
                        <a:t>Naïve Bayes</a:t>
                      </a:r>
                    </a:p>
                  </a:txBody>
                  <a:tcPr marL="68580" marR="68580" marT="34290" marB="34290"/>
                </a:tc>
                <a:tc>
                  <a:txBody>
                    <a:bodyPr/>
                    <a:lstStyle/>
                    <a:p>
                      <a:r>
                        <a:rPr lang="en-US" sz="1400" dirty="0"/>
                        <a:t>0.091</a:t>
                      </a:r>
                    </a:p>
                  </a:txBody>
                  <a:tcPr marL="68580" marR="68580" marT="34290" marB="34290"/>
                </a:tc>
                <a:tc>
                  <a:txBody>
                    <a:bodyPr/>
                    <a:lstStyle/>
                    <a:p>
                      <a:r>
                        <a:rPr lang="en-US" sz="1400" dirty="0"/>
                        <a:t>0.099</a:t>
                      </a:r>
                    </a:p>
                  </a:txBody>
                  <a:tcPr marL="68580" marR="68580" marT="34290" marB="34290"/>
                </a:tc>
                <a:tc>
                  <a:txBody>
                    <a:bodyPr/>
                    <a:lstStyle/>
                    <a:p>
                      <a:r>
                        <a:rPr lang="en-US" sz="1400" dirty="0"/>
                        <a:t>0.046</a:t>
                      </a:r>
                    </a:p>
                  </a:txBody>
                  <a:tcPr marL="68580" marR="68580" marT="34290" marB="34290"/>
                </a:tc>
                <a:tc>
                  <a:txBody>
                    <a:bodyPr/>
                    <a:lstStyle/>
                    <a:p>
                      <a:r>
                        <a:rPr lang="en-US" sz="1400" dirty="0"/>
                        <a:t>0.078</a:t>
                      </a:r>
                    </a:p>
                  </a:txBody>
                  <a:tcPr marL="68580" marR="68580" marT="34290" marB="34290"/>
                </a:tc>
                <a:extLst>
                  <a:ext uri="{0D108BD9-81ED-4DB2-BD59-A6C34878D82A}">
                    <a16:rowId xmlns:a16="http://schemas.microsoft.com/office/drawing/2014/main" val="1358551566"/>
                  </a:ext>
                </a:extLst>
              </a:tr>
              <a:tr h="381768">
                <a:tc>
                  <a:txBody>
                    <a:bodyPr/>
                    <a:lstStyle/>
                    <a:p>
                      <a:r>
                        <a:rPr lang="en-US" sz="1400" dirty="0"/>
                        <a:t>Random Forest</a:t>
                      </a:r>
                    </a:p>
                  </a:txBody>
                  <a:tcPr marL="68580" marR="68580" marT="34290" marB="34290"/>
                </a:tc>
                <a:tc>
                  <a:txBody>
                    <a:bodyPr/>
                    <a:lstStyle/>
                    <a:p>
                      <a:r>
                        <a:rPr lang="en-US" sz="1400" b="1" dirty="0"/>
                        <a:t>0.200</a:t>
                      </a:r>
                    </a:p>
                  </a:txBody>
                  <a:tcPr marL="68580" marR="68580" marT="34290" marB="34290">
                    <a:solidFill>
                      <a:schemeClr val="accent6">
                        <a:lumMod val="20000"/>
                        <a:lumOff val="80000"/>
                      </a:schemeClr>
                    </a:solidFill>
                  </a:tcPr>
                </a:tc>
                <a:tc>
                  <a:txBody>
                    <a:bodyPr/>
                    <a:lstStyle/>
                    <a:p>
                      <a:r>
                        <a:rPr lang="en-US" sz="1400" dirty="0"/>
                        <a:t>0.147</a:t>
                      </a:r>
                    </a:p>
                  </a:txBody>
                  <a:tcPr marL="68580" marR="68580" marT="34290" marB="34290"/>
                </a:tc>
                <a:tc>
                  <a:txBody>
                    <a:bodyPr/>
                    <a:lstStyle/>
                    <a:p>
                      <a:r>
                        <a:rPr lang="en-US" sz="1400" dirty="0"/>
                        <a:t>0.073</a:t>
                      </a:r>
                    </a:p>
                  </a:txBody>
                  <a:tcPr marL="68580" marR="68580" marT="34290" marB="34290"/>
                </a:tc>
                <a:tc>
                  <a:txBody>
                    <a:bodyPr/>
                    <a:lstStyle/>
                    <a:p>
                      <a:r>
                        <a:rPr lang="en-US" sz="1400" dirty="0"/>
                        <a:t>0.160</a:t>
                      </a:r>
                    </a:p>
                  </a:txBody>
                  <a:tcPr marL="68580" marR="68580" marT="34290" marB="34290"/>
                </a:tc>
                <a:extLst>
                  <a:ext uri="{0D108BD9-81ED-4DB2-BD59-A6C34878D82A}">
                    <a16:rowId xmlns:a16="http://schemas.microsoft.com/office/drawing/2014/main" val="2539953188"/>
                  </a:ext>
                </a:extLst>
              </a:tr>
              <a:tr h="381768">
                <a:tc>
                  <a:txBody>
                    <a:bodyPr/>
                    <a:lstStyle/>
                    <a:p>
                      <a:r>
                        <a:rPr lang="en-US" sz="1400" dirty="0"/>
                        <a:t>Gradient boosting</a:t>
                      </a:r>
                    </a:p>
                  </a:txBody>
                  <a:tcPr marL="68580" marR="68580" marT="34290" marB="34290"/>
                </a:tc>
                <a:tc>
                  <a:txBody>
                    <a:bodyPr/>
                    <a:lstStyle/>
                    <a:p>
                      <a:r>
                        <a:rPr lang="en-US" sz="1400" dirty="0"/>
                        <a:t>0.022</a:t>
                      </a:r>
                    </a:p>
                  </a:txBody>
                  <a:tcPr marL="68580" marR="68580" marT="34290" marB="34290"/>
                </a:tc>
                <a:tc>
                  <a:txBody>
                    <a:bodyPr/>
                    <a:lstStyle/>
                    <a:p>
                      <a:r>
                        <a:rPr lang="en-US" sz="1400" dirty="0"/>
                        <a:t>0.144</a:t>
                      </a:r>
                    </a:p>
                  </a:txBody>
                  <a:tcPr marL="68580" marR="68580" marT="34290" marB="34290"/>
                </a:tc>
                <a:tc>
                  <a:txBody>
                    <a:bodyPr/>
                    <a:lstStyle/>
                    <a:p>
                      <a:r>
                        <a:rPr lang="en-US" sz="1400" dirty="0"/>
                        <a:t>0.070</a:t>
                      </a:r>
                    </a:p>
                  </a:txBody>
                  <a:tcPr marL="68580" marR="68580" marT="34290" marB="34290"/>
                </a:tc>
                <a:tc>
                  <a:txBody>
                    <a:bodyPr/>
                    <a:lstStyle/>
                    <a:p>
                      <a:r>
                        <a:rPr lang="en-US" sz="1400" b="1" dirty="0"/>
                        <a:t>0.176</a:t>
                      </a:r>
                    </a:p>
                  </a:txBody>
                  <a:tcPr marL="68580" marR="68580" marT="34290" marB="34290">
                    <a:solidFill>
                      <a:schemeClr val="accent6">
                        <a:lumMod val="20000"/>
                        <a:lumOff val="80000"/>
                      </a:schemeClr>
                    </a:solidFill>
                  </a:tcPr>
                </a:tc>
                <a:extLst>
                  <a:ext uri="{0D108BD9-81ED-4DB2-BD59-A6C34878D82A}">
                    <a16:rowId xmlns:a16="http://schemas.microsoft.com/office/drawing/2014/main" val="2602782464"/>
                  </a:ext>
                </a:extLst>
              </a:tr>
              <a:tr h="480060">
                <a:tc>
                  <a:txBody>
                    <a:bodyPr/>
                    <a:lstStyle/>
                    <a:p>
                      <a:r>
                        <a:rPr lang="en-US" sz="1400" dirty="0"/>
                        <a:t>Support vector machine</a:t>
                      </a:r>
                    </a:p>
                  </a:txBody>
                  <a:tcPr marL="68580" marR="68580" marT="34290" marB="34290"/>
                </a:tc>
                <a:tc>
                  <a:txBody>
                    <a:bodyPr/>
                    <a:lstStyle/>
                    <a:p>
                      <a:r>
                        <a:rPr lang="en-US" sz="1400" dirty="0"/>
                        <a:t>0.077</a:t>
                      </a:r>
                    </a:p>
                  </a:txBody>
                  <a:tcPr marL="68580" marR="68580" marT="34290" marB="34290"/>
                </a:tc>
                <a:tc>
                  <a:txBody>
                    <a:bodyPr/>
                    <a:lstStyle/>
                    <a:p>
                      <a:r>
                        <a:rPr lang="en-US" sz="1400" b="1" dirty="0"/>
                        <a:t>0.198</a:t>
                      </a:r>
                    </a:p>
                  </a:txBody>
                  <a:tcPr marL="68580" marR="68580" marT="34290" marB="34290">
                    <a:solidFill>
                      <a:schemeClr val="accent6">
                        <a:lumMod val="20000"/>
                        <a:lumOff val="80000"/>
                      </a:schemeClr>
                    </a:solidFill>
                  </a:tcPr>
                </a:tc>
                <a:tc>
                  <a:txBody>
                    <a:bodyPr/>
                    <a:lstStyle/>
                    <a:p>
                      <a:r>
                        <a:rPr lang="en-US" sz="1400" dirty="0"/>
                        <a:t>0.112</a:t>
                      </a:r>
                    </a:p>
                  </a:txBody>
                  <a:tcPr marL="68580" marR="68580" marT="34290" marB="34290"/>
                </a:tc>
                <a:tc>
                  <a:txBody>
                    <a:bodyPr/>
                    <a:lstStyle/>
                    <a:p>
                      <a:r>
                        <a:rPr lang="en-US" sz="1400" dirty="0"/>
                        <a:t>0.091</a:t>
                      </a:r>
                    </a:p>
                  </a:txBody>
                  <a:tcPr marL="68580" marR="68580" marT="34290" marB="34290"/>
                </a:tc>
                <a:extLst>
                  <a:ext uri="{0D108BD9-81ED-4DB2-BD59-A6C34878D82A}">
                    <a16:rowId xmlns:a16="http://schemas.microsoft.com/office/drawing/2014/main" val="3562885788"/>
                  </a:ext>
                </a:extLst>
              </a:tr>
              <a:tr h="381768">
                <a:tc>
                  <a:txBody>
                    <a:bodyPr/>
                    <a:lstStyle/>
                    <a:p>
                      <a:r>
                        <a:rPr lang="en-US" sz="1400" dirty="0"/>
                        <a:t>Decision tree</a:t>
                      </a:r>
                    </a:p>
                  </a:txBody>
                  <a:tcPr marL="68580" marR="68580" marT="34290" marB="34290"/>
                </a:tc>
                <a:tc>
                  <a:txBody>
                    <a:bodyPr/>
                    <a:lstStyle/>
                    <a:p>
                      <a:r>
                        <a:rPr lang="en-US" sz="1400" dirty="0"/>
                        <a:t>0.074</a:t>
                      </a:r>
                    </a:p>
                  </a:txBody>
                  <a:tcPr marL="68580" marR="68580" marT="34290" marB="34290"/>
                </a:tc>
                <a:tc>
                  <a:txBody>
                    <a:bodyPr/>
                    <a:lstStyle/>
                    <a:p>
                      <a:r>
                        <a:rPr lang="en-US" sz="1400" dirty="0"/>
                        <a:t>0.103</a:t>
                      </a:r>
                    </a:p>
                  </a:txBody>
                  <a:tcPr marL="68580" marR="68580" marT="34290" marB="34290"/>
                </a:tc>
                <a:tc>
                  <a:txBody>
                    <a:bodyPr/>
                    <a:lstStyle/>
                    <a:p>
                      <a:r>
                        <a:rPr lang="en-US" sz="1400" dirty="0"/>
                        <a:t>0.068</a:t>
                      </a:r>
                    </a:p>
                  </a:txBody>
                  <a:tcPr marL="68580" marR="68580" marT="34290" marB="34290"/>
                </a:tc>
                <a:tc>
                  <a:txBody>
                    <a:bodyPr/>
                    <a:lstStyle/>
                    <a:p>
                      <a:r>
                        <a:rPr lang="en-US" sz="1400" dirty="0"/>
                        <a:t>0.081</a:t>
                      </a:r>
                    </a:p>
                  </a:txBody>
                  <a:tcPr marL="68580" marR="68580" marT="34290" marB="34290"/>
                </a:tc>
                <a:extLst>
                  <a:ext uri="{0D108BD9-81ED-4DB2-BD59-A6C34878D82A}">
                    <a16:rowId xmlns:a16="http://schemas.microsoft.com/office/drawing/2014/main" val="2309359772"/>
                  </a:ext>
                </a:extLst>
              </a:tr>
              <a:tr h="381768">
                <a:tc>
                  <a:txBody>
                    <a:bodyPr/>
                    <a:lstStyle/>
                    <a:p>
                      <a:r>
                        <a:rPr lang="en-US" sz="1400" dirty="0"/>
                        <a:t>Neural network</a:t>
                      </a:r>
                    </a:p>
                  </a:txBody>
                  <a:tcPr marL="68580" marR="68580" marT="34290" marB="34290"/>
                </a:tc>
                <a:tc>
                  <a:txBody>
                    <a:bodyPr/>
                    <a:lstStyle/>
                    <a:p>
                      <a:r>
                        <a:rPr lang="en-US" sz="1400" dirty="0"/>
                        <a:t>0.066</a:t>
                      </a:r>
                    </a:p>
                  </a:txBody>
                  <a:tcPr marL="68580" marR="68580" marT="34290" marB="34290"/>
                </a:tc>
                <a:tc>
                  <a:txBody>
                    <a:bodyPr/>
                    <a:lstStyle/>
                    <a:p>
                      <a:r>
                        <a:rPr lang="en-US" sz="1400" dirty="0"/>
                        <a:t>0.113</a:t>
                      </a:r>
                    </a:p>
                  </a:txBody>
                  <a:tcPr marL="68580" marR="68580" marT="34290" marB="34290"/>
                </a:tc>
                <a:tc>
                  <a:txBody>
                    <a:bodyPr/>
                    <a:lstStyle/>
                    <a:p>
                      <a:r>
                        <a:rPr lang="en-US" sz="1400" dirty="0"/>
                        <a:t>0.060</a:t>
                      </a:r>
                    </a:p>
                  </a:txBody>
                  <a:tcPr marL="68580" marR="68580" marT="34290" marB="34290"/>
                </a:tc>
                <a:tc>
                  <a:txBody>
                    <a:bodyPr/>
                    <a:lstStyle/>
                    <a:p>
                      <a:r>
                        <a:rPr lang="en-US" sz="1400" dirty="0"/>
                        <a:t>0.070</a:t>
                      </a:r>
                    </a:p>
                  </a:txBody>
                  <a:tcPr marL="68580" marR="68580" marT="34290" marB="34290"/>
                </a:tc>
                <a:extLst>
                  <a:ext uri="{0D108BD9-81ED-4DB2-BD59-A6C34878D82A}">
                    <a16:rowId xmlns:a16="http://schemas.microsoft.com/office/drawing/2014/main" val="126022781"/>
                  </a:ext>
                </a:extLst>
              </a:tr>
            </a:tbl>
          </a:graphicData>
        </a:graphic>
      </p:graphicFrame>
    </p:spTree>
    <p:extLst>
      <p:ext uri="{BB962C8B-B14F-4D97-AF65-F5344CB8AC3E}">
        <p14:creationId xmlns:p14="http://schemas.microsoft.com/office/powerpoint/2010/main" val="1307023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E069B-F04C-1A53-E1CF-F56AA9ED9EBB}"/>
              </a:ext>
            </a:extLst>
          </p:cNvPr>
          <p:cNvSpPr>
            <a:spLocks noGrp="1"/>
          </p:cNvSpPr>
          <p:nvPr>
            <p:ph type="title"/>
          </p:nvPr>
        </p:nvSpPr>
        <p:spPr>
          <a:xfrm>
            <a:off x="457200" y="-13692"/>
            <a:ext cx="8229600" cy="857250"/>
          </a:xfrm>
        </p:spPr>
        <p:txBody>
          <a:bodyPr/>
          <a:lstStyle/>
          <a:p>
            <a:r>
              <a:rPr lang="en-US" sz="3000" dirty="0"/>
              <a:t>Hyperparameter tuning</a:t>
            </a:r>
          </a:p>
        </p:txBody>
      </p:sp>
      <p:graphicFrame>
        <p:nvGraphicFramePr>
          <p:cNvPr id="3" name="Table 3">
            <a:extLst>
              <a:ext uri="{FF2B5EF4-FFF2-40B4-BE49-F238E27FC236}">
                <a16:creationId xmlns:a16="http://schemas.microsoft.com/office/drawing/2014/main" id="{7CD0B9CF-DF2A-1532-DBB4-53593639F8E4}"/>
              </a:ext>
            </a:extLst>
          </p:cNvPr>
          <p:cNvGraphicFramePr>
            <a:graphicFrameLocks noGrp="1"/>
          </p:cNvGraphicFramePr>
          <p:nvPr>
            <p:extLst>
              <p:ext uri="{D42A27DB-BD31-4B8C-83A1-F6EECF244321}">
                <p14:modId xmlns:p14="http://schemas.microsoft.com/office/powerpoint/2010/main" val="1567081593"/>
              </p:ext>
            </p:extLst>
          </p:nvPr>
        </p:nvGraphicFramePr>
        <p:xfrm>
          <a:off x="611560" y="589766"/>
          <a:ext cx="8229601" cy="3566160"/>
        </p:xfrm>
        <a:graphic>
          <a:graphicData uri="http://schemas.openxmlformats.org/drawingml/2006/table">
            <a:tbl>
              <a:tblPr firstRow="1" bandRow="1">
                <a:tableStyleId>{5940675A-B579-460E-94D1-54222C63F5DA}</a:tableStyleId>
              </a:tblPr>
              <a:tblGrid>
                <a:gridCol w="1559532">
                  <a:extLst>
                    <a:ext uri="{9D8B030D-6E8A-4147-A177-3AD203B41FA5}">
                      <a16:colId xmlns:a16="http://schemas.microsoft.com/office/drawing/2014/main" val="4194288138"/>
                    </a:ext>
                  </a:extLst>
                </a:gridCol>
                <a:gridCol w="785676">
                  <a:extLst>
                    <a:ext uri="{9D8B030D-6E8A-4147-A177-3AD203B41FA5}">
                      <a16:colId xmlns:a16="http://schemas.microsoft.com/office/drawing/2014/main" val="4033503196"/>
                    </a:ext>
                  </a:extLst>
                </a:gridCol>
                <a:gridCol w="806054">
                  <a:extLst>
                    <a:ext uri="{9D8B030D-6E8A-4147-A177-3AD203B41FA5}">
                      <a16:colId xmlns:a16="http://schemas.microsoft.com/office/drawing/2014/main" val="4113185733"/>
                    </a:ext>
                  </a:extLst>
                </a:gridCol>
                <a:gridCol w="617986">
                  <a:extLst>
                    <a:ext uri="{9D8B030D-6E8A-4147-A177-3AD203B41FA5}">
                      <a16:colId xmlns:a16="http://schemas.microsoft.com/office/drawing/2014/main" val="1654126591"/>
                    </a:ext>
                  </a:extLst>
                </a:gridCol>
                <a:gridCol w="720204">
                  <a:extLst>
                    <a:ext uri="{9D8B030D-6E8A-4147-A177-3AD203B41FA5}">
                      <a16:colId xmlns:a16="http://schemas.microsoft.com/office/drawing/2014/main" val="4205183379"/>
                    </a:ext>
                  </a:extLst>
                </a:gridCol>
                <a:gridCol w="3740149">
                  <a:extLst>
                    <a:ext uri="{9D8B030D-6E8A-4147-A177-3AD203B41FA5}">
                      <a16:colId xmlns:a16="http://schemas.microsoft.com/office/drawing/2014/main" val="2416310695"/>
                    </a:ext>
                  </a:extLst>
                </a:gridCol>
              </a:tblGrid>
              <a:tr h="478572">
                <a:tc>
                  <a:txBody>
                    <a:bodyPr/>
                    <a:lstStyle/>
                    <a:p>
                      <a:r>
                        <a:rPr lang="en-US" sz="1400" b="1" dirty="0"/>
                        <a:t>Model (sampling strategy)</a:t>
                      </a:r>
                    </a:p>
                  </a:txBody>
                  <a:tcPr marL="68580" marR="68580" marT="34290" marB="34290"/>
                </a:tc>
                <a:tc>
                  <a:txBody>
                    <a:bodyPr/>
                    <a:lstStyle/>
                    <a:p>
                      <a:r>
                        <a:rPr lang="en-US" sz="1400" b="1" dirty="0"/>
                        <a:t>F1 score (</a:t>
                      </a:r>
                      <a:r>
                        <a:rPr lang="en-US" sz="1400" b="1" dirty="0" err="1"/>
                        <a:t>sd</a:t>
                      </a:r>
                      <a:r>
                        <a:rPr lang="en-US" sz="1400" b="1" dirty="0"/>
                        <a:t>)</a:t>
                      </a:r>
                    </a:p>
                  </a:txBody>
                  <a:tcPr marL="68580" marR="68580" marT="34290" marB="34290"/>
                </a:tc>
                <a:tc>
                  <a:txBody>
                    <a:bodyPr/>
                    <a:lstStyle/>
                    <a:p>
                      <a:r>
                        <a:rPr lang="en-US" sz="1400" b="1" dirty="0"/>
                        <a:t>ROC-AUC (</a:t>
                      </a:r>
                      <a:r>
                        <a:rPr lang="en-US" sz="1400" b="1" dirty="0" err="1"/>
                        <a:t>sd</a:t>
                      </a:r>
                      <a:r>
                        <a:rPr lang="en-US" sz="1400" b="1" dirty="0"/>
                        <a:t>)</a:t>
                      </a:r>
                    </a:p>
                  </a:txBody>
                  <a:tcPr marL="68580" marR="68580" marT="34290" marB="34290"/>
                </a:tc>
                <a:tc>
                  <a:txBody>
                    <a:bodyPr/>
                    <a:lstStyle/>
                    <a:p>
                      <a:r>
                        <a:rPr lang="en-US" sz="1400" b="1" dirty="0"/>
                        <a:t>Sens</a:t>
                      </a:r>
                    </a:p>
                  </a:txBody>
                  <a:tcPr marL="68580" marR="68580" marT="34290" marB="34290"/>
                </a:tc>
                <a:tc>
                  <a:txBody>
                    <a:bodyPr/>
                    <a:lstStyle/>
                    <a:p>
                      <a:r>
                        <a:rPr lang="en-US" sz="1400" b="1" dirty="0"/>
                        <a:t>Spec</a:t>
                      </a:r>
                    </a:p>
                  </a:txBody>
                  <a:tcPr marL="68580" marR="68580" marT="34290" marB="34290"/>
                </a:tc>
                <a:tc>
                  <a:txBody>
                    <a:bodyPr/>
                    <a:lstStyle/>
                    <a:p>
                      <a:r>
                        <a:rPr lang="en-US" sz="1400" b="1" dirty="0"/>
                        <a:t>Optimized hyperparameters</a:t>
                      </a:r>
                    </a:p>
                  </a:txBody>
                  <a:tcPr marL="68580" marR="68580" marT="34290" marB="34290"/>
                </a:tc>
                <a:extLst>
                  <a:ext uri="{0D108BD9-81ED-4DB2-BD59-A6C34878D82A}">
                    <a16:rowId xmlns:a16="http://schemas.microsoft.com/office/drawing/2014/main" val="325844919"/>
                  </a:ext>
                </a:extLst>
              </a:tr>
              <a:tr h="864096">
                <a:tc>
                  <a:txBody>
                    <a:bodyPr/>
                    <a:lstStyle/>
                    <a:p>
                      <a:r>
                        <a:rPr lang="en-US" sz="1400" dirty="0"/>
                        <a:t>Random forest (none)</a:t>
                      </a:r>
                    </a:p>
                  </a:txBody>
                  <a:tcPr marL="68580" marR="68580" marT="34290" marB="34290">
                    <a:solidFill>
                      <a:schemeClr val="accent6">
                        <a:lumMod val="40000"/>
                        <a:lumOff val="60000"/>
                      </a:schemeClr>
                    </a:solidFill>
                  </a:tcPr>
                </a:tc>
                <a:tc>
                  <a:txBody>
                    <a:bodyPr/>
                    <a:lstStyle/>
                    <a:p>
                      <a:r>
                        <a:rPr lang="en-US" sz="1400" dirty="0"/>
                        <a:t>0.215 (0.033)</a:t>
                      </a:r>
                    </a:p>
                  </a:txBody>
                  <a:tcPr marL="68580" marR="68580" marT="34290" marB="34290">
                    <a:solidFill>
                      <a:schemeClr val="accent6">
                        <a:lumMod val="40000"/>
                        <a:lumOff val="60000"/>
                      </a:schemeClr>
                    </a:solidFill>
                  </a:tcPr>
                </a:tc>
                <a:tc>
                  <a:txBody>
                    <a:bodyPr/>
                    <a:lstStyle/>
                    <a:p>
                      <a:r>
                        <a:rPr lang="en-US" sz="1400" dirty="0"/>
                        <a:t>0.802 (0.020)</a:t>
                      </a:r>
                    </a:p>
                  </a:txBody>
                  <a:tcPr marL="68580" marR="68580" marT="34290" marB="34290">
                    <a:solidFill>
                      <a:schemeClr val="accent6">
                        <a:lumMod val="40000"/>
                        <a:lumOff val="60000"/>
                      </a:schemeClr>
                    </a:solidFill>
                  </a:tcPr>
                </a:tc>
                <a:tc>
                  <a:txBody>
                    <a:bodyPr/>
                    <a:lstStyle/>
                    <a:p>
                      <a:r>
                        <a:rPr lang="en-US" sz="1400" dirty="0"/>
                        <a:t>0.308</a:t>
                      </a:r>
                    </a:p>
                  </a:txBody>
                  <a:tcPr marL="68580" marR="68580" marT="34290" marB="34290">
                    <a:solidFill>
                      <a:schemeClr val="accent6">
                        <a:lumMod val="40000"/>
                        <a:lumOff val="60000"/>
                      </a:schemeClr>
                    </a:solidFill>
                  </a:tcPr>
                </a:tc>
                <a:tc>
                  <a:txBody>
                    <a:bodyPr/>
                    <a:lstStyle/>
                    <a:p>
                      <a:r>
                        <a:rPr lang="en-US" sz="1400" dirty="0"/>
                        <a:t>0.949</a:t>
                      </a:r>
                    </a:p>
                  </a:txBody>
                  <a:tcPr marL="68580" marR="68580" marT="34290" marB="34290">
                    <a:solidFill>
                      <a:schemeClr val="accent6">
                        <a:lumMod val="40000"/>
                        <a:lumOff val="60000"/>
                      </a:schemeClr>
                    </a:solidFill>
                  </a:tcPr>
                </a:tc>
                <a:tc>
                  <a:txBody>
                    <a:bodyPr/>
                    <a:lstStyle/>
                    <a:p>
                      <a:r>
                        <a:rPr lang="en-US" sz="800" dirty="0" err="1"/>
                        <a:t>n_estimators</a:t>
                      </a:r>
                      <a:r>
                        <a:rPr lang="en-US" sz="800" dirty="0"/>
                        <a:t> = 200</a:t>
                      </a:r>
                    </a:p>
                    <a:p>
                      <a:r>
                        <a:rPr lang="en-US" sz="800" dirty="0" err="1"/>
                        <a:t>min_samples_split</a:t>
                      </a:r>
                      <a:r>
                        <a:rPr lang="en-US" sz="800" dirty="0"/>
                        <a:t> = 20</a:t>
                      </a:r>
                    </a:p>
                    <a:p>
                      <a:r>
                        <a:rPr lang="en-US" sz="800" dirty="0" err="1"/>
                        <a:t>min_samples_leaf</a:t>
                      </a:r>
                      <a:r>
                        <a:rPr lang="en-US" sz="800" dirty="0"/>
                        <a:t> = 4</a:t>
                      </a:r>
                    </a:p>
                    <a:p>
                      <a:r>
                        <a:rPr lang="en-US" sz="800" dirty="0" err="1"/>
                        <a:t>max_features</a:t>
                      </a:r>
                      <a:r>
                        <a:rPr lang="en-US" sz="800" dirty="0"/>
                        <a:t> = log2</a:t>
                      </a:r>
                    </a:p>
                    <a:p>
                      <a:r>
                        <a:rPr lang="en-US" sz="800" dirty="0" err="1"/>
                        <a:t>max_depth</a:t>
                      </a:r>
                      <a:r>
                        <a:rPr lang="en-US" sz="800" dirty="0"/>
                        <a:t> = 20</a:t>
                      </a:r>
                    </a:p>
                    <a:p>
                      <a:r>
                        <a:rPr lang="en-US" sz="800" dirty="0" err="1"/>
                        <a:t>class_weight</a:t>
                      </a:r>
                      <a:r>
                        <a:rPr lang="en-US" sz="800" dirty="0"/>
                        <a:t> = </a:t>
                      </a:r>
                      <a:r>
                        <a:rPr lang="en-US" sz="800" dirty="0" err="1"/>
                        <a:t>balanced_subsample</a:t>
                      </a:r>
                      <a:endParaRPr lang="en-US" sz="800" dirty="0"/>
                    </a:p>
                    <a:p>
                      <a:r>
                        <a:rPr lang="en-US" sz="800" dirty="0"/>
                        <a:t>bootstrap = True</a:t>
                      </a:r>
                    </a:p>
                  </a:txBody>
                  <a:tcPr marL="68580" marR="68580" marT="34290" marB="34290">
                    <a:solidFill>
                      <a:schemeClr val="accent6">
                        <a:lumMod val="40000"/>
                        <a:lumOff val="60000"/>
                      </a:schemeClr>
                    </a:solidFill>
                  </a:tcPr>
                </a:tc>
                <a:extLst>
                  <a:ext uri="{0D108BD9-81ED-4DB2-BD59-A6C34878D82A}">
                    <a16:rowId xmlns:a16="http://schemas.microsoft.com/office/drawing/2014/main" val="576477948"/>
                  </a:ext>
                </a:extLst>
              </a:tr>
              <a:tr h="1200150">
                <a:tc>
                  <a:txBody>
                    <a:bodyPr/>
                    <a:lstStyle/>
                    <a:p>
                      <a:r>
                        <a:rPr lang="en-US" sz="1400" dirty="0"/>
                        <a:t>Gradient boosting (SMOTE)</a:t>
                      </a:r>
                    </a:p>
                  </a:txBody>
                  <a:tcPr marL="68580" marR="68580" marT="34290" marB="34290"/>
                </a:tc>
                <a:tc>
                  <a:txBody>
                    <a:bodyPr/>
                    <a:lstStyle/>
                    <a:p>
                      <a:r>
                        <a:rPr lang="en-US" sz="1400" dirty="0"/>
                        <a:t>0.207 (0.016)</a:t>
                      </a:r>
                    </a:p>
                  </a:txBody>
                  <a:tcPr marL="68580" marR="68580" marT="34290" marB="34290"/>
                </a:tc>
                <a:tc>
                  <a:txBody>
                    <a:bodyPr/>
                    <a:lstStyle/>
                    <a:p>
                      <a:r>
                        <a:rPr lang="en-US" sz="1400" dirty="0"/>
                        <a:t>0.798 (0.024)</a:t>
                      </a:r>
                    </a:p>
                  </a:txBody>
                  <a:tcPr marL="68580" marR="68580" marT="34290" marB="34290"/>
                </a:tc>
                <a:tc>
                  <a:txBody>
                    <a:bodyPr/>
                    <a:lstStyle/>
                    <a:p>
                      <a:r>
                        <a:rPr lang="en-US" sz="1400" dirty="0"/>
                        <a:t>0.236</a:t>
                      </a:r>
                    </a:p>
                  </a:txBody>
                  <a:tcPr marL="68580" marR="68580" marT="34290" marB="34290"/>
                </a:tc>
                <a:tc>
                  <a:txBody>
                    <a:bodyPr/>
                    <a:lstStyle/>
                    <a:p>
                      <a:r>
                        <a:rPr lang="en-US" sz="1400" dirty="0"/>
                        <a:t>0.965</a:t>
                      </a:r>
                    </a:p>
                  </a:txBody>
                  <a:tcPr marL="68580" marR="68580" marT="34290" marB="34290"/>
                </a:tc>
                <a:tc>
                  <a:txBody>
                    <a:bodyPr/>
                    <a:lstStyle/>
                    <a:p>
                      <a:r>
                        <a:rPr lang="en-US" sz="800" dirty="0"/>
                        <a:t>smote__</a:t>
                      </a:r>
                      <a:r>
                        <a:rPr lang="en-US" sz="800" dirty="0" err="1"/>
                        <a:t>sampling_strategy</a:t>
                      </a:r>
                      <a:r>
                        <a:rPr lang="en-US" sz="800" dirty="0"/>
                        <a:t> = 0.75</a:t>
                      </a:r>
                      <a:br>
                        <a:rPr lang="en-US" sz="800" dirty="0"/>
                      </a:br>
                      <a:r>
                        <a:rPr lang="en-US" sz="800" dirty="0"/>
                        <a:t>smote__</a:t>
                      </a:r>
                      <a:r>
                        <a:rPr lang="en-US" sz="800" dirty="0" err="1"/>
                        <a:t>k_neighbors</a:t>
                      </a:r>
                      <a:r>
                        <a:rPr lang="en-US" sz="800" dirty="0"/>
                        <a:t> = 3</a:t>
                      </a:r>
                      <a:br>
                        <a:rPr lang="en-US" sz="800" dirty="0"/>
                      </a:br>
                      <a:r>
                        <a:rPr lang="en-US" sz="800" dirty="0" err="1"/>
                        <a:t>gbc</a:t>
                      </a:r>
                      <a:r>
                        <a:rPr lang="en-US" sz="800" dirty="0"/>
                        <a:t>__subsample = 0.8</a:t>
                      </a:r>
                    </a:p>
                    <a:p>
                      <a:r>
                        <a:rPr lang="en-US" sz="800" dirty="0" err="1"/>
                        <a:t>gbc</a:t>
                      </a:r>
                      <a:r>
                        <a:rPr lang="en-US" sz="800" dirty="0"/>
                        <a:t>__</a:t>
                      </a:r>
                      <a:r>
                        <a:rPr lang="en-US" sz="800" dirty="0" err="1"/>
                        <a:t>n_estimators</a:t>
                      </a:r>
                      <a:r>
                        <a:rPr lang="en-US" sz="800" dirty="0"/>
                        <a:t> = 50</a:t>
                      </a:r>
                    </a:p>
                    <a:p>
                      <a:r>
                        <a:rPr lang="en-US" sz="800" dirty="0" err="1"/>
                        <a:t>gbc</a:t>
                      </a:r>
                      <a:r>
                        <a:rPr lang="en-US" sz="800" dirty="0"/>
                        <a:t>__</a:t>
                      </a:r>
                      <a:r>
                        <a:rPr lang="en-US" sz="800" dirty="0" err="1"/>
                        <a:t>min_samples_split</a:t>
                      </a:r>
                      <a:r>
                        <a:rPr lang="en-US" sz="800" dirty="0"/>
                        <a:t> =  3</a:t>
                      </a:r>
                    </a:p>
                    <a:p>
                      <a:r>
                        <a:rPr lang="en-US" sz="800" dirty="0" err="1"/>
                        <a:t>gbc</a:t>
                      </a:r>
                      <a:r>
                        <a:rPr lang="en-US" sz="800" dirty="0"/>
                        <a:t>__</a:t>
                      </a:r>
                      <a:r>
                        <a:rPr lang="en-US" sz="800" dirty="0" err="1"/>
                        <a:t>min_samples_leaf</a:t>
                      </a:r>
                      <a:r>
                        <a:rPr lang="en-US" sz="800" dirty="0"/>
                        <a:t> = 2 </a:t>
                      </a:r>
                    </a:p>
                    <a:p>
                      <a:r>
                        <a:rPr lang="en-US" sz="800" dirty="0" err="1"/>
                        <a:t>gbc</a:t>
                      </a:r>
                      <a:r>
                        <a:rPr lang="en-US" sz="800" dirty="0"/>
                        <a:t>__</a:t>
                      </a:r>
                      <a:r>
                        <a:rPr lang="en-US" sz="800" dirty="0" err="1"/>
                        <a:t>max_features</a:t>
                      </a:r>
                      <a:r>
                        <a:rPr lang="en-US" sz="800" dirty="0"/>
                        <a:t> = log2 </a:t>
                      </a:r>
                    </a:p>
                    <a:p>
                      <a:r>
                        <a:rPr lang="en-US" sz="800" dirty="0" err="1"/>
                        <a:t>gbc</a:t>
                      </a:r>
                      <a:r>
                        <a:rPr lang="en-US" sz="800" dirty="0"/>
                        <a:t>__</a:t>
                      </a:r>
                      <a:r>
                        <a:rPr lang="en-US" sz="800" dirty="0" err="1"/>
                        <a:t>max_depth</a:t>
                      </a:r>
                      <a:r>
                        <a:rPr lang="en-US" sz="800" dirty="0"/>
                        <a:t> = 4 </a:t>
                      </a:r>
                    </a:p>
                    <a:p>
                      <a:r>
                        <a:rPr lang="en-US" sz="800" dirty="0" err="1"/>
                        <a:t>gbc</a:t>
                      </a:r>
                      <a:r>
                        <a:rPr lang="en-US" sz="800" dirty="0"/>
                        <a:t>__</a:t>
                      </a:r>
                      <a:r>
                        <a:rPr lang="en-US" sz="800" dirty="0" err="1"/>
                        <a:t>learning_rate</a:t>
                      </a:r>
                      <a:r>
                        <a:rPr lang="en-US" sz="800" dirty="0"/>
                        <a:t> = 0.01</a:t>
                      </a:r>
                    </a:p>
                  </a:txBody>
                  <a:tcPr marL="68580" marR="68580" marT="34290" marB="34290"/>
                </a:tc>
                <a:extLst>
                  <a:ext uri="{0D108BD9-81ED-4DB2-BD59-A6C34878D82A}">
                    <a16:rowId xmlns:a16="http://schemas.microsoft.com/office/drawing/2014/main" val="3705657556"/>
                  </a:ext>
                </a:extLst>
              </a:tr>
              <a:tr h="948690">
                <a:tc>
                  <a:txBody>
                    <a:bodyPr/>
                    <a:lstStyle/>
                    <a:p>
                      <a:r>
                        <a:rPr lang="en-US" sz="1400" dirty="0"/>
                        <a:t>Support vector machine (random </a:t>
                      </a:r>
                      <a:r>
                        <a:rPr lang="en-US" sz="1400" dirty="0" err="1"/>
                        <a:t>undersampling</a:t>
                      </a:r>
                      <a:r>
                        <a:rPr lang="en-US" sz="1400" dirty="0"/>
                        <a:t>)</a:t>
                      </a:r>
                    </a:p>
                  </a:txBody>
                  <a:tcPr marL="68580" marR="68580" marT="34290" marB="34290"/>
                </a:tc>
                <a:tc>
                  <a:txBody>
                    <a:bodyPr/>
                    <a:lstStyle/>
                    <a:p>
                      <a:r>
                        <a:rPr lang="en-US" sz="1400" dirty="0"/>
                        <a:t>0.210 (0.031)</a:t>
                      </a:r>
                    </a:p>
                  </a:txBody>
                  <a:tcPr marL="68580" marR="68580" marT="34290" marB="34290"/>
                </a:tc>
                <a:tc>
                  <a:txBody>
                    <a:bodyPr/>
                    <a:lstStyle/>
                    <a:p>
                      <a:r>
                        <a:rPr lang="en-US" sz="1400" dirty="0"/>
                        <a:t>0.804 (0.020)</a:t>
                      </a:r>
                    </a:p>
                  </a:txBody>
                  <a:tcPr marL="68580" marR="68580" marT="34290" marB="34290"/>
                </a:tc>
                <a:tc>
                  <a:txBody>
                    <a:bodyPr/>
                    <a:lstStyle/>
                    <a:p>
                      <a:r>
                        <a:rPr lang="en-US" sz="1400" dirty="0"/>
                        <a:t>0.332</a:t>
                      </a:r>
                    </a:p>
                  </a:txBody>
                  <a:tcPr marL="68580" marR="68580" marT="34290" marB="34290"/>
                </a:tc>
                <a:tc>
                  <a:txBody>
                    <a:bodyPr/>
                    <a:lstStyle/>
                    <a:p>
                      <a:r>
                        <a:rPr lang="en-US" sz="1400" dirty="0"/>
                        <a:t>0.945</a:t>
                      </a:r>
                    </a:p>
                  </a:txBody>
                  <a:tcPr marL="68580" marR="68580" marT="34290" marB="34290"/>
                </a:tc>
                <a:tc>
                  <a:txBody>
                    <a:bodyPr/>
                    <a:lstStyle/>
                    <a:p>
                      <a:r>
                        <a:rPr lang="en-US" sz="800" dirty="0" err="1"/>
                        <a:t>undersampler</a:t>
                      </a:r>
                      <a:r>
                        <a:rPr lang="en-US" sz="800" dirty="0"/>
                        <a:t>__</a:t>
                      </a:r>
                      <a:r>
                        <a:rPr lang="en-US" sz="800" dirty="0" err="1"/>
                        <a:t>sampling_strategy</a:t>
                      </a:r>
                      <a:r>
                        <a:rPr lang="en-US" sz="800" dirty="0"/>
                        <a:t> = 0.5</a:t>
                      </a:r>
                    </a:p>
                    <a:p>
                      <a:r>
                        <a:rPr lang="en-US" sz="800" dirty="0" err="1"/>
                        <a:t>Undersampler</a:t>
                      </a:r>
                      <a:r>
                        <a:rPr lang="en-US" sz="800" dirty="0"/>
                        <a:t>__replacement = False</a:t>
                      </a:r>
                    </a:p>
                    <a:p>
                      <a:r>
                        <a:rPr lang="en-US" sz="800" dirty="0" err="1"/>
                        <a:t>svc__kernel</a:t>
                      </a:r>
                      <a:r>
                        <a:rPr lang="en-US" sz="800" dirty="0"/>
                        <a:t> = poly</a:t>
                      </a:r>
                    </a:p>
                    <a:p>
                      <a:r>
                        <a:rPr lang="en-US" sz="800" dirty="0" err="1"/>
                        <a:t>svc_gamma</a:t>
                      </a:r>
                      <a:r>
                        <a:rPr lang="en-US" sz="800" dirty="0"/>
                        <a:t> = 0.01</a:t>
                      </a:r>
                    </a:p>
                    <a:p>
                      <a:r>
                        <a:rPr lang="en-US" sz="800" dirty="0" err="1"/>
                        <a:t>svc__degree</a:t>
                      </a:r>
                      <a:r>
                        <a:rPr lang="en-US" sz="800" dirty="0"/>
                        <a:t> = 3</a:t>
                      </a:r>
                    </a:p>
                    <a:p>
                      <a:r>
                        <a:rPr lang="en-US" sz="800" dirty="0"/>
                        <a:t>svc__</a:t>
                      </a:r>
                      <a:r>
                        <a:rPr lang="en-US" sz="800" dirty="0" err="1"/>
                        <a:t>class_weight</a:t>
                      </a:r>
                      <a:r>
                        <a:rPr lang="en-US" sz="800" dirty="0"/>
                        <a:t> = balanced</a:t>
                      </a:r>
                    </a:p>
                    <a:p>
                      <a:r>
                        <a:rPr lang="en-US" sz="800" dirty="0" err="1"/>
                        <a:t>svc__C</a:t>
                      </a:r>
                      <a:r>
                        <a:rPr lang="en-US" sz="800" dirty="0"/>
                        <a:t> = 0.1</a:t>
                      </a:r>
                    </a:p>
                  </a:txBody>
                  <a:tcPr marL="68580" marR="68580" marT="34290" marB="34290"/>
                </a:tc>
                <a:extLst>
                  <a:ext uri="{0D108BD9-81ED-4DB2-BD59-A6C34878D82A}">
                    <a16:rowId xmlns:a16="http://schemas.microsoft.com/office/drawing/2014/main" val="3781772502"/>
                  </a:ext>
                </a:extLst>
              </a:tr>
            </a:tbl>
          </a:graphicData>
        </a:graphic>
      </p:graphicFrame>
    </p:spTree>
    <p:extLst>
      <p:ext uri="{BB962C8B-B14F-4D97-AF65-F5344CB8AC3E}">
        <p14:creationId xmlns:p14="http://schemas.microsoft.com/office/powerpoint/2010/main" val="2696582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457200" y="339502"/>
            <a:ext cx="8229600" cy="3528392"/>
          </a:xfrm>
        </p:spPr>
        <p:txBody>
          <a:bodyPr>
            <a:noAutofit/>
          </a:bodyPr>
          <a:lstStyle/>
          <a:p>
            <a:pPr>
              <a:spcBef>
                <a:spcPts val="600"/>
              </a:spcBef>
              <a:buClr>
                <a:srgbClr val="008BB0"/>
              </a:buClr>
            </a:pPr>
            <a:r>
              <a:rPr lang="en-CA" sz="2800" b="1" dirty="0">
                <a:solidFill>
                  <a:srgbClr val="002A5C"/>
                </a:solidFill>
              </a:rPr>
              <a:t>Presenter Disclosure</a:t>
            </a:r>
            <a:endParaRPr lang="en-CA" sz="2800" dirty="0">
              <a:solidFill>
                <a:srgbClr val="002A5C"/>
              </a:solidFill>
            </a:endParaRPr>
          </a:p>
          <a:p>
            <a:pPr marL="230188" indent="-230188" algn="l">
              <a:spcBef>
                <a:spcPts val="600"/>
              </a:spcBef>
              <a:buClr>
                <a:srgbClr val="008BB0"/>
              </a:buClr>
              <a:buFont typeface="Arial"/>
              <a:buChar char="•"/>
            </a:pPr>
            <a:r>
              <a:rPr lang="en-CA" sz="1800" dirty="0">
                <a:solidFill>
                  <a:srgbClr val="002A5C"/>
                </a:solidFill>
              </a:rPr>
              <a:t>Presenters: </a:t>
            </a:r>
            <a:r>
              <a:rPr lang="en-CA" sz="1800" dirty="0">
                <a:solidFill>
                  <a:srgbClr val="FF0000"/>
                </a:solidFill>
              </a:rPr>
              <a:t>Marta Maslej &amp; Laura </a:t>
            </a:r>
            <a:r>
              <a:rPr lang="en-CA" sz="1800" dirty="0" err="1">
                <a:solidFill>
                  <a:srgbClr val="FF0000"/>
                </a:solidFill>
              </a:rPr>
              <a:t>Sikstrom</a:t>
            </a:r>
            <a:endParaRPr lang="en-CA" sz="1800" dirty="0">
              <a:solidFill>
                <a:srgbClr val="FF0000"/>
              </a:solidFill>
            </a:endParaRPr>
          </a:p>
          <a:p>
            <a:pPr marL="230188" indent="-230188" algn="l">
              <a:spcBef>
                <a:spcPts val="600"/>
              </a:spcBef>
              <a:buClr>
                <a:srgbClr val="008BB0"/>
              </a:buClr>
              <a:buFont typeface="Arial"/>
              <a:buChar char="•"/>
            </a:pPr>
            <a:r>
              <a:rPr lang="en-CA" sz="1800" dirty="0">
                <a:solidFill>
                  <a:srgbClr val="002A5C"/>
                </a:solidFill>
              </a:rPr>
              <a:t>Relationships with financial sponsors:</a:t>
            </a:r>
          </a:p>
          <a:p>
            <a:pPr marL="688975" lvl="1" indent="-231775" algn="l">
              <a:spcBef>
                <a:spcPts val="600"/>
              </a:spcBef>
              <a:buClr>
                <a:srgbClr val="008BB0"/>
              </a:buClr>
              <a:buFont typeface="Lucida Grande"/>
              <a:buChar char="-"/>
            </a:pPr>
            <a:r>
              <a:rPr lang="en-CA" sz="1800" dirty="0">
                <a:solidFill>
                  <a:srgbClr val="FF0000"/>
                </a:solidFill>
                <a:latin typeface="Arial Narrow"/>
              </a:rPr>
              <a:t>Grants/Research Support: Dalla Lana School of Public Health, Social Sciences &amp; Humanities Research Council, Google Research, AMS Healthcare</a:t>
            </a:r>
          </a:p>
          <a:p>
            <a:pPr marL="688975" lvl="1" indent="-231775" algn="l">
              <a:spcBef>
                <a:spcPts val="600"/>
              </a:spcBef>
              <a:buClr>
                <a:srgbClr val="008BB0"/>
              </a:buClr>
              <a:buFont typeface="Lucida Grande"/>
              <a:buChar char="-"/>
            </a:pPr>
            <a:r>
              <a:rPr lang="en-CA" sz="1800" dirty="0">
                <a:solidFill>
                  <a:srgbClr val="FF0000"/>
                </a:solidFill>
                <a:latin typeface="Arial Narrow"/>
              </a:rPr>
              <a:t>Speakers Bureau/Honoraria: N/A</a:t>
            </a:r>
          </a:p>
          <a:p>
            <a:pPr marL="688975" lvl="1" indent="-231775" algn="l">
              <a:spcBef>
                <a:spcPts val="600"/>
              </a:spcBef>
              <a:buClr>
                <a:srgbClr val="008BB0"/>
              </a:buClr>
              <a:buFont typeface="Lucida Grande"/>
              <a:buChar char="-"/>
            </a:pPr>
            <a:r>
              <a:rPr lang="en-CA" sz="1800" dirty="0">
                <a:solidFill>
                  <a:srgbClr val="FF0000"/>
                </a:solidFill>
                <a:latin typeface="Arial Narrow"/>
              </a:rPr>
              <a:t>Consulting Fees: N/A</a:t>
            </a:r>
          </a:p>
          <a:p>
            <a:pPr marL="688975" lvl="1" indent="-231775" algn="l">
              <a:spcBef>
                <a:spcPts val="600"/>
              </a:spcBef>
              <a:buClr>
                <a:srgbClr val="008BB0"/>
              </a:buClr>
              <a:buFont typeface="Lucida Grande"/>
              <a:buChar char="-"/>
            </a:pPr>
            <a:r>
              <a:rPr lang="en-CA" sz="1800" dirty="0">
                <a:solidFill>
                  <a:srgbClr val="FF0000"/>
                </a:solidFill>
                <a:latin typeface="Arial Narrow"/>
              </a:rPr>
              <a:t>Patents: N/A</a:t>
            </a:r>
          </a:p>
          <a:p>
            <a:pPr marL="688975" lvl="1" indent="-231775" algn="l">
              <a:spcBef>
                <a:spcPts val="600"/>
              </a:spcBef>
              <a:buClr>
                <a:srgbClr val="008BB0"/>
              </a:buClr>
              <a:buFont typeface="Lucida Grande"/>
              <a:buChar char="-"/>
            </a:pPr>
            <a:r>
              <a:rPr lang="en-CA" sz="1800" dirty="0">
                <a:solidFill>
                  <a:srgbClr val="FF0000"/>
                </a:solidFill>
                <a:latin typeface="Arial Narrow"/>
              </a:rPr>
              <a:t>Other: Employees of The Centre for Addiction and Mental Health (CAMH)</a:t>
            </a:r>
          </a:p>
        </p:txBody>
      </p:sp>
    </p:spTree>
    <p:extLst>
      <p:ext uri="{BB962C8B-B14F-4D97-AF65-F5344CB8AC3E}">
        <p14:creationId xmlns:p14="http://schemas.microsoft.com/office/powerpoint/2010/main" val="2520501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457200" y="411510"/>
            <a:ext cx="8229600" cy="3429000"/>
          </a:xfrm>
        </p:spPr>
        <p:txBody>
          <a:bodyPr>
            <a:normAutofit/>
          </a:bodyPr>
          <a:lstStyle/>
          <a:p>
            <a:pPr>
              <a:spcBef>
                <a:spcPts val="600"/>
              </a:spcBef>
              <a:buClr>
                <a:srgbClr val="008BB0"/>
              </a:buClr>
            </a:pPr>
            <a:r>
              <a:rPr lang="en-CA" sz="2800" b="1" dirty="0">
                <a:solidFill>
                  <a:srgbClr val="002A5C"/>
                </a:solidFill>
              </a:rPr>
              <a:t>Mitigating Potential Bias</a:t>
            </a:r>
          </a:p>
          <a:p>
            <a:pPr marL="230188" indent="-230188" algn="l">
              <a:spcBef>
                <a:spcPts val="600"/>
              </a:spcBef>
              <a:buClr>
                <a:srgbClr val="008BB0"/>
              </a:buClr>
              <a:buFont typeface="Arial"/>
              <a:buChar char="•"/>
            </a:pPr>
            <a:r>
              <a:rPr lang="en-CA" sz="1800" dirty="0">
                <a:solidFill>
                  <a:srgbClr val="FF0000"/>
                </a:solidFill>
              </a:rPr>
              <a:t>The Dalla Lana School of Public Health and Social Sciences and Humanities Research Council have no influence on any aspect of the research studies being discussed in this presentation</a:t>
            </a:r>
          </a:p>
          <a:p>
            <a:pPr marL="230188" indent="-230188" algn="l">
              <a:spcBef>
                <a:spcPts val="600"/>
              </a:spcBef>
              <a:buClr>
                <a:srgbClr val="008BB0"/>
              </a:buClr>
              <a:buFont typeface="Arial"/>
              <a:buChar char="•"/>
            </a:pPr>
            <a:r>
              <a:rPr lang="en-CA" sz="1800" dirty="0">
                <a:solidFill>
                  <a:srgbClr val="FF0000"/>
                </a:solidFill>
              </a:rPr>
              <a:t>Financial support from Google Research is in the form of an unrestricted gift</a:t>
            </a:r>
          </a:p>
        </p:txBody>
      </p:sp>
    </p:spTree>
    <p:extLst>
      <p:ext uri="{BB962C8B-B14F-4D97-AF65-F5344CB8AC3E}">
        <p14:creationId xmlns:p14="http://schemas.microsoft.com/office/powerpoint/2010/main" val="649701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B7915-CC9D-C10F-6803-F660666D7D57}"/>
              </a:ext>
            </a:extLst>
          </p:cNvPr>
          <p:cNvSpPr>
            <a:spLocks noGrp="1"/>
          </p:cNvSpPr>
          <p:nvPr>
            <p:ph type="title"/>
          </p:nvPr>
        </p:nvSpPr>
        <p:spPr/>
        <p:txBody>
          <a:bodyPr/>
          <a:lstStyle/>
          <a:p>
            <a:r>
              <a:rPr lang="en-CA" dirty="0"/>
              <a:t>The Clinical Challenge</a:t>
            </a:r>
          </a:p>
        </p:txBody>
      </p:sp>
      <p:pic>
        <p:nvPicPr>
          <p:cNvPr id="4" name="Content Placeholder 1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364088" y="1234370"/>
            <a:ext cx="2257524" cy="3010032"/>
          </a:xfrm>
          <a:prstGeom prst="rect">
            <a:avLst/>
          </a:prstGeom>
          <a:ln>
            <a:noFill/>
          </a:ln>
          <a:effectLst>
            <a:softEdge rad="112500"/>
          </a:effectLst>
        </p:spPr>
      </p:pic>
      <p:sp>
        <p:nvSpPr>
          <p:cNvPr id="5" name="Rectangle 4"/>
          <p:cNvSpPr/>
          <p:nvPr/>
        </p:nvSpPr>
        <p:spPr>
          <a:xfrm>
            <a:off x="457200" y="1132545"/>
            <a:ext cx="5014392" cy="2616101"/>
          </a:xfrm>
          <a:prstGeom prst="rect">
            <a:avLst/>
          </a:prstGeom>
        </p:spPr>
        <p:txBody>
          <a:bodyPr wrap="square">
            <a:spAutoFit/>
          </a:bodyPr>
          <a:lstStyle/>
          <a:p>
            <a:pPr marL="50800" indent="0">
              <a:buNone/>
            </a:pPr>
            <a:r>
              <a:rPr lang="en-US" sz="2400" dirty="0"/>
              <a:t>Violence has adverse outcomes for patients &amp; providers when it happens.</a:t>
            </a:r>
          </a:p>
          <a:p>
            <a:pPr>
              <a:buFont typeface="Courier New" panose="02070309020205020404" pitchFamily="49" charset="0"/>
              <a:buChar char="o"/>
            </a:pPr>
            <a:endParaRPr lang="en-US" sz="2400" dirty="0"/>
          </a:p>
          <a:p>
            <a:pPr marL="50800" indent="0">
              <a:buNone/>
            </a:pPr>
            <a:r>
              <a:rPr lang="en-US" sz="2400" dirty="0"/>
              <a:t>Opportunity to enhance risk assessments with machine learning.</a:t>
            </a:r>
          </a:p>
          <a:p>
            <a:pPr marL="50800" indent="0">
              <a:buNone/>
            </a:pPr>
            <a:r>
              <a:rPr lang="en-US" sz="2400" dirty="0"/>
              <a:t>But </a:t>
            </a:r>
            <a:r>
              <a:rPr lang="en-US" sz="2400" dirty="0">
                <a:solidFill>
                  <a:schemeClr val="accent1"/>
                </a:solidFill>
              </a:rPr>
              <a:t>BIAS</a:t>
            </a:r>
            <a:r>
              <a:rPr lang="en-US" sz="2400" dirty="0"/>
              <a:t> </a:t>
            </a:r>
            <a:r>
              <a:rPr lang="en-US" sz="4400" dirty="0"/>
              <a:t>∵</a:t>
            </a:r>
            <a:r>
              <a:rPr lang="en-US" sz="2400" dirty="0"/>
              <a:t> </a:t>
            </a:r>
            <a:r>
              <a:rPr lang="en-US" sz="2400" u="sng" dirty="0"/>
              <a:t>Extreme Caution</a:t>
            </a:r>
          </a:p>
        </p:txBody>
      </p:sp>
      <p:sp>
        <p:nvSpPr>
          <p:cNvPr id="6" name="Oval Callout 5"/>
          <p:cNvSpPr/>
          <p:nvPr/>
        </p:nvSpPr>
        <p:spPr>
          <a:xfrm>
            <a:off x="6948264" y="706612"/>
            <a:ext cx="2180051" cy="1793130"/>
          </a:xfrm>
          <a:prstGeom prst="wedgeEllipseCallou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Verdana" panose="020B0604030504040204" pitchFamily="34" charset="0"/>
                <a:ea typeface="Verdana" panose="020B0604030504040204" pitchFamily="34" charset="0"/>
              </a:rPr>
              <a:t>“The moment we touch a patient, we have failed.”</a:t>
            </a:r>
            <a:endParaRPr lang="en-US" sz="1200" dirty="0">
              <a:solidFill>
                <a:schemeClr val="tx1"/>
              </a:solidFill>
              <a:latin typeface="Verdana" panose="020B0604030504040204" pitchFamily="34" charset="0"/>
              <a:ea typeface="Verdana" panose="020B0604030504040204" pitchFamily="34" charset="0"/>
            </a:endParaRPr>
          </a:p>
        </p:txBody>
      </p:sp>
      <p:sp>
        <p:nvSpPr>
          <p:cNvPr id="7" name="TextBox 6"/>
          <p:cNvSpPr txBox="1"/>
          <p:nvPr/>
        </p:nvSpPr>
        <p:spPr>
          <a:xfrm>
            <a:off x="3779912" y="4371950"/>
            <a:ext cx="6044219" cy="646331"/>
          </a:xfrm>
          <a:prstGeom prst="rect">
            <a:avLst/>
          </a:prstGeom>
          <a:noFill/>
        </p:spPr>
        <p:txBody>
          <a:bodyPr wrap="square" rtlCol="0">
            <a:spAutoFit/>
          </a:bodyPr>
          <a:lstStyle/>
          <a:p>
            <a:r>
              <a:rPr lang="en-US" dirty="0">
                <a:solidFill>
                  <a:schemeClr val="bg1"/>
                </a:solidFill>
              </a:rPr>
              <a:t>Team Nurse Z Findlay holds a mock triage in the CAMH Emergency Department with the research team</a:t>
            </a:r>
          </a:p>
        </p:txBody>
      </p:sp>
    </p:spTree>
    <p:extLst>
      <p:ext uri="{BB962C8B-B14F-4D97-AF65-F5344CB8AC3E}">
        <p14:creationId xmlns:p14="http://schemas.microsoft.com/office/powerpoint/2010/main" val="2020932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059D0-B19B-7346-EFE0-EFDA73CFB421}"/>
              </a:ext>
            </a:extLst>
          </p:cNvPr>
          <p:cNvSpPr>
            <a:spLocks noGrp="1"/>
          </p:cNvSpPr>
          <p:nvPr>
            <p:ph type="title"/>
          </p:nvPr>
        </p:nvSpPr>
        <p:spPr/>
        <p:txBody>
          <a:bodyPr/>
          <a:lstStyle/>
          <a:p>
            <a:r>
              <a:rPr lang="en-CA" dirty="0"/>
              <a:t>Study aim</a:t>
            </a:r>
          </a:p>
        </p:txBody>
      </p:sp>
      <p:sp>
        <p:nvSpPr>
          <p:cNvPr id="3" name="Content Placeholder 2">
            <a:extLst>
              <a:ext uri="{FF2B5EF4-FFF2-40B4-BE49-F238E27FC236}">
                <a16:creationId xmlns:a16="http://schemas.microsoft.com/office/drawing/2014/main" id="{24B00AC1-D26E-FE0D-26AE-EF1FFCE72EEB}"/>
              </a:ext>
            </a:extLst>
          </p:cNvPr>
          <p:cNvSpPr>
            <a:spLocks noGrp="1"/>
          </p:cNvSpPr>
          <p:nvPr>
            <p:ph idx="1"/>
          </p:nvPr>
        </p:nvSpPr>
        <p:spPr>
          <a:xfrm>
            <a:off x="309711" y="1203598"/>
            <a:ext cx="5688632" cy="3394472"/>
          </a:xfrm>
        </p:spPr>
        <p:txBody>
          <a:bodyPr/>
          <a:lstStyle/>
          <a:p>
            <a:pPr marL="0" indent="0">
              <a:buNone/>
            </a:pPr>
            <a:r>
              <a:rPr lang="en-CA" dirty="0"/>
              <a:t>examine how </a:t>
            </a:r>
            <a:r>
              <a:rPr lang="en-CA" dirty="0">
                <a:solidFill>
                  <a:schemeClr val="tx2">
                    <a:lumMod val="60000"/>
                    <a:lumOff val="40000"/>
                  </a:schemeClr>
                </a:solidFill>
              </a:rPr>
              <a:t>systemic factors</a:t>
            </a:r>
            <a:r>
              <a:rPr lang="en-CA" dirty="0"/>
              <a:t> </a:t>
            </a:r>
            <a:r>
              <a:rPr lang="en-CA" dirty="0">
                <a:solidFill>
                  <a:schemeClr val="tx2">
                    <a:lumMod val="60000"/>
                    <a:lumOff val="40000"/>
                  </a:schemeClr>
                </a:solidFill>
              </a:rPr>
              <a:t>bias EHRs </a:t>
            </a:r>
            <a:r>
              <a:rPr lang="en-CA" dirty="0"/>
              <a:t>for racialized patients, with implications for </a:t>
            </a:r>
            <a:r>
              <a:rPr lang="en-CA" dirty="0">
                <a:solidFill>
                  <a:schemeClr val="tx2">
                    <a:lumMod val="60000"/>
                    <a:lumOff val="40000"/>
                  </a:schemeClr>
                </a:solidFill>
              </a:rPr>
              <a:t>training ML</a:t>
            </a:r>
            <a:r>
              <a:rPr lang="en-CA" dirty="0"/>
              <a:t> </a:t>
            </a:r>
            <a:r>
              <a:rPr lang="en-CA" dirty="0">
                <a:solidFill>
                  <a:schemeClr val="tx2">
                    <a:lumMod val="60000"/>
                    <a:lumOff val="40000"/>
                  </a:schemeClr>
                </a:solidFill>
              </a:rPr>
              <a:t>models</a:t>
            </a:r>
            <a:r>
              <a:rPr lang="en-CA" dirty="0"/>
              <a:t> to predict risks of violence or aggression</a:t>
            </a:r>
          </a:p>
        </p:txBody>
      </p:sp>
      <p:sp>
        <p:nvSpPr>
          <p:cNvPr id="5" name="Content Placeholder 6">
            <a:extLst>
              <a:ext uri="{FF2B5EF4-FFF2-40B4-BE49-F238E27FC236}">
                <a16:creationId xmlns:a16="http://schemas.microsoft.com/office/drawing/2014/main" id="{36EB4C47-46DD-A9C7-9193-E47F9FE1636B}"/>
              </a:ext>
            </a:extLst>
          </p:cNvPr>
          <p:cNvSpPr txBox="1">
            <a:spLocks/>
          </p:cNvSpPr>
          <p:nvPr/>
        </p:nvSpPr>
        <p:spPr>
          <a:xfrm>
            <a:off x="6273701" y="3891544"/>
            <a:ext cx="2246439" cy="246221"/>
          </a:xfrm>
          <a:prstGeom prst="rect">
            <a:avLst/>
          </a:prstGeom>
          <a:noFill/>
        </p:spPr>
        <p:txBody>
          <a:bodyPr wrap="square">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CA" sz="1000" dirty="0">
                <a:solidFill>
                  <a:srgbClr val="222222"/>
                </a:solidFill>
              </a:rPr>
              <a:t>Photo credits: OpenAI, Dall-E</a:t>
            </a:r>
            <a:endParaRPr lang="en-CA" sz="10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6930" y="1236619"/>
            <a:ext cx="2513210" cy="2513210"/>
          </a:xfrm>
          <a:prstGeom prst="rect">
            <a:avLst/>
          </a:prstGeom>
        </p:spPr>
      </p:pic>
    </p:spTree>
    <p:extLst>
      <p:ext uri="{BB962C8B-B14F-4D97-AF65-F5344CB8AC3E}">
        <p14:creationId xmlns:p14="http://schemas.microsoft.com/office/powerpoint/2010/main" val="2708221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86570-8A77-92FC-5CC1-E2C9A3F753C5}"/>
              </a:ext>
            </a:extLst>
          </p:cNvPr>
          <p:cNvSpPr>
            <a:spLocks noGrp="1"/>
          </p:cNvSpPr>
          <p:nvPr>
            <p:ph type="title"/>
          </p:nvPr>
        </p:nvSpPr>
        <p:spPr>
          <a:xfrm>
            <a:off x="457200" y="51470"/>
            <a:ext cx="8229600" cy="857250"/>
          </a:xfrm>
        </p:spPr>
        <p:txBody>
          <a:bodyPr/>
          <a:lstStyle/>
          <a:p>
            <a:r>
              <a:rPr lang="en-CA" dirty="0"/>
              <a:t>The CAMH ED</a:t>
            </a:r>
          </a:p>
        </p:txBody>
      </p:sp>
      <p:sp>
        <p:nvSpPr>
          <p:cNvPr id="5" name="TextBox 4"/>
          <p:cNvSpPr txBox="1"/>
          <p:nvPr/>
        </p:nvSpPr>
        <p:spPr>
          <a:xfrm>
            <a:off x="3779912" y="4515966"/>
            <a:ext cx="5177892" cy="369332"/>
          </a:xfrm>
          <a:prstGeom prst="rect">
            <a:avLst/>
          </a:prstGeom>
          <a:noFill/>
        </p:spPr>
        <p:txBody>
          <a:bodyPr wrap="none" rtlCol="0">
            <a:spAutoFit/>
          </a:bodyPr>
          <a:lstStyle/>
          <a:p>
            <a:r>
              <a:rPr lang="en-US" dirty="0">
                <a:solidFill>
                  <a:schemeClr val="bg1"/>
                </a:solidFill>
              </a:rPr>
              <a:t>Sikstrom, Maslej, et al. 2023. </a:t>
            </a:r>
            <a:r>
              <a:rPr lang="en-US" dirty="0">
                <a:solidFill>
                  <a:schemeClr val="bg1"/>
                </a:solidFill>
                <a:hlinkClick r:id="rId3"/>
              </a:rPr>
              <a:t>Predictive Care Protocol</a:t>
            </a:r>
            <a:endParaRPr lang="en-US" dirty="0">
              <a:solidFill>
                <a:schemeClr val="bg1"/>
              </a:solidFill>
            </a:endParaRPr>
          </a:p>
        </p:txBody>
      </p:sp>
      <p:sp>
        <p:nvSpPr>
          <p:cNvPr id="14" name="TextBox 13"/>
          <p:cNvSpPr txBox="1"/>
          <p:nvPr/>
        </p:nvSpPr>
        <p:spPr>
          <a:xfrm>
            <a:off x="7497742" y="3872760"/>
            <a:ext cx="4248472" cy="369332"/>
          </a:xfrm>
          <a:prstGeom prst="rect">
            <a:avLst/>
          </a:prstGeom>
          <a:noFill/>
        </p:spPr>
        <p:txBody>
          <a:bodyPr wrap="square" rtlCol="0">
            <a:spAutoFit/>
          </a:bodyPr>
          <a:lstStyle/>
          <a:p>
            <a:r>
              <a:rPr lang="en-US" dirty="0"/>
              <a:t>REB #053-2021</a:t>
            </a: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00392" y="95926"/>
            <a:ext cx="720080" cy="954919"/>
          </a:xfrm>
          <a:prstGeom prst="rect">
            <a:avLst/>
          </a:prstGeom>
          <a:ln>
            <a:noFill/>
          </a:ln>
          <a:effectLst>
            <a:softEdge rad="112500"/>
          </a:effectLst>
        </p:spPr>
      </p:pic>
      <p:sp>
        <p:nvSpPr>
          <p:cNvPr id="16" name="TextBox 15"/>
          <p:cNvSpPr txBox="1"/>
          <p:nvPr/>
        </p:nvSpPr>
        <p:spPr>
          <a:xfrm>
            <a:off x="7858095" y="1020844"/>
            <a:ext cx="1106393" cy="646331"/>
          </a:xfrm>
          <a:prstGeom prst="rect">
            <a:avLst/>
          </a:prstGeom>
          <a:noFill/>
        </p:spPr>
        <p:txBody>
          <a:bodyPr wrap="none" rtlCol="0">
            <a:spAutoFit/>
          </a:bodyPr>
          <a:lstStyle/>
          <a:p>
            <a:pPr algn="ctr"/>
            <a:r>
              <a:rPr lang="en-US" dirty="0"/>
              <a:t>Peter </a:t>
            </a:r>
            <a:br>
              <a:rPr lang="en-US" dirty="0"/>
            </a:br>
            <a:r>
              <a:rPr lang="en-US" dirty="0"/>
              <a:t>Muirhead</a:t>
            </a:r>
          </a:p>
        </p:txBody>
      </p:sp>
      <p:pic>
        <p:nvPicPr>
          <p:cNvPr id="9" name="Picture 8" descr="Ready for Change: Emergency Department | CAMH">
            <a:extLst>
              <a:ext uri="{FF2B5EF4-FFF2-40B4-BE49-F238E27FC236}">
                <a16:creationId xmlns:a16="http://schemas.microsoft.com/office/drawing/2014/main" id="{0F258A75-11C1-BA22-02CB-01978878BB76}"/>
              </a:ext>
            </a:extLst>
          </p:cNvPr>
          <p:cNvPicPr>
            <a:picLocks noGrp="1"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02941" y="997260"/>
            <a:ext cx="5653345" cy="3062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5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A2CEC-0503-4A63-EB04-2835F5CA6C0A}"/>
              </a:ext>
            </a:extLst>
          </p:cNvPr>
          <p:cNvSpPr>
            <a:spLocks noGrp="1"/>
          </p:cNvSpPr>
          <p:nvPr>
            <p:ph type="title"/>
          </p:nvPr>
        </p:nvSpPr>
        <p:spPr>
          <a:xfrm>
            <a:off x="457200" y="168835"/>
            <a:ext cx="8229600" cy="857250"/>
          </a:xfrm>
        </p:spPr>
        <p:txBody>
          <a:bodyPr/>
          <a:lstStyle/>
          <a:p>
            <a:r>
              <a:rPr lang="en-CA" dirty="0"/>
              <a:t>Results</a:t>
            </a:r>
          </a:p>
        </p:txBody>
      </p:sp>
      <p:sp>
        <p:nvSpPr>
          <p:cNvPr id="8" name="Content Placeholder 6">
            <a:extLst>
              <a:ext uri="{FF2B5EF4-FFF2-40B4-BE49-F238E27FC236}">
                <a16:creationId xmlns:a16="http://schemas.microsoft.com/office/drawing/2014/main" id="{C38170CF-A82C-A9E1-9F4A-F62518EB2A00}"/>
              </a:ext>
            </a:extLst>
          </p:cNvPr>
          <p:cNvSpPr txBox="1">
            <a:spLocks/>
          </p:cNvSpPr>
          <p:nvPr/>
        </p:nvSpPr>
        <p:spPr>
          <a:xfrm>
            <a:off x="0" y="4053721"/>
            <a:ext cx="2246439" cy="246221"/>
          </a:xfrm>
          <a:prstGeom prst="rect">
            <a:avLst/>
          </a:prstGeom>
          <a:noFill/>
        </p:spPr>
        <p:txBody>
          <a:bodyPr wrap="square">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CA" sz="1000" dirty="0">
                <a:solidFill>
                  <a:srgbClr val="222222"/>
                </a:solidFill>
              </a:rPr>
              <a:t>Photo credits: OpenAI, Dall-E</a:t>
            </a:r>
            <a:endParaRPr lang="en-CA" sz="1000" dirty="0"/>
          </a:p>
        </p:txBody>
      </p:sp>
      <p:pic>
        <p:nvPicPr>
          <p:cNvPr id="17" name="Picture 16">
            <a:extLst>
              <a:ext uri="{FF2B5EF4-FFF2-40B4-BE49-F238E27FC236}">
                <a16:creationId xmlns:a16="http://schemas.microsoft.com/office/drawing/2014/main" id="{6BD0A9F2-6C1B-5715-D0BC-82CB159DA505}"/>
              </a:ext>
            </a:extLst>
          </p:cNvPr>
          <p:cNvPicPr>
            <a:picLocks noChangeAspect="1"/>
          </p:cNvPicPr>
          <p:nvPr/>
        </p:nvPicPr>
        <p:blipFill>
          <a:blip r:embed="rId3"/>
          <a:stretch>
            <a:fillRect/>
          </a:stretch>
        </p:blipFill>
        <p:spPr>
          <a:xfrm>
            <a:off x="4115315" y="2011042"/>
            <a:ext cx="1336876" cy="1336876"/>
          </a:xfrm>
          <a:prstGeom prst="rect">
            <a:avLst/>
          </a:prstGeom>
          <a:ln>
            <a:solidFill>
              <a:schemeClr val="bg1">
                <a:lumMod val="75000"/>
              </a:schemeClr>
            </a:solidFill>
          </a:ln>
        </p:spPr>
      </p:pic>
      <p:pic>
        <p:nvPicPr>
          <p:cNvPr id="20" name="Picture 19">
            <a:extLst>
              <a:ext uri="{FF2B5EF4-FFF2-40B4-BE49-F238E27FC236}">
                <a16:creationId xmlns:a16="http://schemas.microsoft.com/office/drawing/2014/main" id="{3888E8BF-16CD-F7B1-08C4-5A5E63E32AB2}"/>
              </a:ext>
            </a:extLst>
          </p:cNvPr>
          <p:cNvPicPr>
            <a:picLocks noChangeAspect="1"/>
          </p:cNvPicPr>
          <p:nvPr/>
        </p:nvPicPr>
        <p:blipFill>
          <a:blip r:embed="rId4"/>
          <a:stretch>
            <a:fillRect/>
          </a:stretch>
        </p:blipFill>
        <p:spPr>
          <a:xfrm>
            <a:off x="1955692" y="2037550"/>
            <a:ext cx="2000420" cy="1308283"/>
          </a:xfrm>
          <a:prstGeom prst="rect">
            <a:avLst/>
          </a:prstGeom>
        </p:spPr>
      </p:pic>
      <p:pic>
        <p:nvPicPr>
          <p:cNvPr id="21" name="Picture 20">
            <a:extLst>
              <a:ext uri="{FF2B5EF4-FFF2-40B4-BE49-F238E27FC236}">
                <a16:creationId xmlns:a16="http://schemas.microsoft.com/office/drawing/2014/main" id="{6ECBFAE6-D8EB-EEDC-0311-848A38C315E4}"/>
              </a:ext>
            </a:extLst>
          </p:cNvPr>
          <p:cNvPicPr>
            <a:picLocks noChangeAspect="1"/>
          </p:cNvPicPr>
          <p:nvPr/>
        </p:nvPicPr>
        <p:blipFill>
          <a:blip r:embed="rId5"/>
          <a:stretch>
            <a:fillRect/>
          </a:stretch>
        </p:blipFill>
        <p:spPr>
          <a:xfrm>
            <a:off x="5702370" y="1932840"/>
            <a:ext cx="1389910" cy="1389910"/>
          </a:xfrm>
          <a:prstGeom prst="rect">
            <a:avLst/>
          </a:prstGeom>
          <a:ln>
            <a:solidFill>
              <a:schemeClr val="bg1">
                <a:lumMod val="75000"/>
              </a:schemeClr>
            </a:solidFill>
          </a:ln>
        </p:spPr>
      </p:pic>
      <p:sp>
        <p:nvSpPr>
          <p:cNvPr id="23" name="Content Placeholder 6">
            <a:extLst>
              <a:ext uri="{FF2B5EF4-FFF2-40B4-BE49-F238E27FC236}">
                <a16:creationId xmlns:a16="http://schemas.microsoft.com/office/drawing/2014/main" id="{35A0E54E-C119-BD8D-4DFB-521EA91F946B}"/>
              </a:ext>
            </a:extLst>
          </p:cNvPr>
          <p:cNvSpPr txBox="1">
            <a:spLocks/>
          </p:cNvSpPr>
          <p:nvPr/>
        </p:nvSpPr>
        <p:spPr>
          <a:xfrm>
            <a:off x="3808952" y="3536636"/>
            <a:ext cx="2035771" cy="461665"/>
          </a:xfrm>
          <a:prstGeom prst="rect">
            <a:avLst/>
          </a:prstGeom>
          <a:noFill/>
        </p:spPr>
        <p:txBody>
          <a:bodyPr wrap="square">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CA" sz="1200" b="1" dirty="0">
                <a:solidFill>
                  <a:srgbClr val="222222"/>
                </a:solidFill>
                <a:latin typeface="Verdana" panose="020B0604030504040204" pitchFamily="34" charset="0"/>
                <a:ea typeface="Verdana" panose="020B0604030504040204" pitchFamily="34" charset="0"/>
              </a:rPr>
              <a:t>Generate a daily “DASA” score</a:t>
            </a:r>
            <a:endParaRPr lang="en-CA" sz="1200" b="1" dirty="0">
              <a:latin typeface="Verdana" panose="020B0604030504040204" pitchFamily="34" charset="0"/>
              <a:ea typeface="Verdana" panose="020B0604030504040204" pitchFamily="34" charset="0"/>
            </a:endParaRPr>
          </a:p>
        </p:txBody>
      </p:sp>
      <p:sp>
        <p:nvSpPr>
          <p:cNvPr id="24" name="Content Placeholder 6">
            <a:extLst>
              <a:ext uri="{FF2B5EF4-FFF2-40B4-BE49-F238E27FC236}">
                <a16:creationId xmlns:a16="http://schemas.microsoft.com/office/drawing/2014/main" id="{D6DA6A30-6A76-E149-9121-63924B51E450}"/>
              </a:ext>
            </a:extLst>
          </p:cNvPr>
          <p:cNvSpPr txBox="1">
            <a:spLocks/>
          </p:cNvSpPr>
          <p:nvPr/>
        </p:nvSpPr>
        <p:spPr>
          <a:xfrm>
            <a:off x="1982474" y="3438166"/>
            <a:ext cx="1826478" cy="646331"/>
          </a:xfrm>
          <a:prstGeom prst="rect">
            <a:avLst/>
          </a:prstGeom>
          <a:noFill/>
        </p:spPr>
        <p:txBody>
          <a:bodyPr wrap="square">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CA" sz="1200" b="1" dirty="0">
                <a:solidFill>
                  <a:srgbClr val="222222"/>
                </a:solidFill>
                <a:latin typeface="Verdana" panose="020B0604030504040204" pitchFamily="34" charset="0"/>
                <a:ea typeface="Verdana" panose="020B0604030504040204" pitchFamily="34" charset="0"/>
              </a:rPr>
              <a:t>Documented in the EHR (structured and unstructured)</a:t>
            </a:r>
            <a:endParaRPr lang="en-CA" sz="1200" b="1" dirty="0">
              <a:latin typeface="Verdana" panose="020B0604030504040204" pitchFamily="34" charset="0"/>
              <a:ea typeface="Verdana" panose="020B0604030504040204" pitchFamily="34" charset="0"/>
            </a:endParaRPr>
          </a:p>
        </p:txBody>
      </p:sp>
      <p:sp>
        <p:nvSpPr>
          <p:cNvPr id="26" name="Content Placeholder 6">
            <a:extLst>
              <a:ext uri="{FF2B5EF4-FFF2-40B4-BE49-F238E27FC236}">
                <a16:creationId xmlns:a16="http://schemas.microsoft.com/office/drawing/2014/main" id="{2D55D62B-9DB1-0094-32B7-171469A55D36}"/>
              </a:ext>
            </a:extLst>
          </p:cNvPr>
          <p:cNvSpPr txBox="1">
            <a:spLocks noGrp="1"/>
          </p:cNvSpPr>
          <p:nvPr>
            <p:ph idx="1"/>
          </p:nvPr>
        </p:nvSpPr>
        <p:spPr>
          <a:xfrm>
            <a:off x="5804340" y="3514569"/>
            <a:ext cx="1604403" cy="461665"/>
          </a:xfrm>
          <a:prstGeom prst="rect">
            <a:avLst/>
          </a:prstGeom>
          <a:noFill/>
        </p:spPr>
        <p:txBody>
          <a:bodyPr wrap="square">
            <a:spAutoFit/>
          </a:bodyPr>
          <a:lstStyle/>
          <a:p>
            <a:pPr marL="0" indent="0">
              <a:buNone/>
            </a:pPr>
            <a:r>
              <a:rPr lang="en-CA" sz="1200" b="1" dirty="0" err="1">
                <a:latin typeface="Verdana" panose="020B0604030504040204" pitchFamily="34" charset="0"/>
                <a:ea typeface="Verdana" panose="020B0604030504040204" pitchFamily="34" charset="0"/>
              </a:rPr>
              <a:t>Reshared</a:t>
            </a:r>
            <a:r>
              <a:rPr lang="en-CA" sz="1200" b="1" dirty="0">
                <a:latin typeface="Verdana" panose="020B0604030504040204" pitchFamily="34" charset="0"/>
                <a:ea typeface="Verdana" panose="020B0604030504040204" pitchFamily="34" charset="0"/>
              </a:rPr>
              <a:t> verbally </a:t>
            </a: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4288" y="1971871"/>
            <a:ext cx="1350878" cy="1350878"/>
          </a:xfrm>
          <a:prstGeom prst="rect">
            <a:avLst/>
          </a:prstGeom>
        </p:spPr>
      </p:pic>
      <p:sp>
        <p:nvSpPr>
          <p:cNvPr id="5" name="TextBox 4"/>
          <p:cNvSpPr txBox="1"/>
          <p:nvPr/>
        </p:nvSpPr>
        <p:spPr>
          <a:xfrm>
            <a:off x="7194467" y="3347918"/>
            <a:ext cx="1656184" cy="830997"/>
          </a:xfrm>
          <a:prstGeom prst="rect">
            <a:avLst/>
          </a:prstGeom>
          <a:noFill/>
        </p:spPr>
        <p:txBody>
          <a:bodyPr wrap="square" rtlCol="0">
            <a:spAutoFit/>
          </a:bodyPr>
          <a:lstStyle/>
          <a:p>
            <a:r>
              <a:rPr lang="en-US" sz="1200" b="1" dirty="0">
                <a:latin typeface="Verdana" panose="020B0604030504040204" pitchFamily="34" charset="0"/>
                <a:ea typeface="Verdana" panose="020B0604030504040204" pitchFamily="34" charset="0"/>
              </a:rPr>
              <a:t>Information  used to manage staff and patient safety </a:t>
            </a:r>
          </a:p>
        </p:txBody>
      </p:sp>
      <p:sp>
        <p:nvSpPr>
          <p:cNvPr id="7" name="Oval Callout 6"/>
          <p:cNvSpPr/>
          <p:nvPr/>
        </p:nvSpPr>
        <p:spPr>
          <a:xfrm>
            <a:off x="6948264" y="555526"/>
            <a:ext cx="2160240" cy="1261012"/>
          </a:xfrm>
          <a:prstGeom prst="wedgeEllipseCallou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bg1"/>
                </a:solidFill>
                <a:latin typeface="Verdana" panose="020B0604030504040204" pitchFamily="34" charset="0"/>
                <a:ea typeface="Verdana" panose="020B0604030504040204" pitchFamily="34" charset="0"/>
              </a:rPr>
              <a:t>“Sir! Please stay seated on the bed! Sir!” </a:t>
            </a:r>
          </a:p>
        </p:txBody>
      </p:sp>
      <p:pic>
        <p:nvPicPr>
          <p:cNvPr id="9" name="Picture 8"/>
          <p:cNvPicPr>
            <a:picLocks noChangeAspect="1"/>
          </p:cNvPicPr>
          <p:nvPr/>
        </p:nvPicPr>
        <p:blipFill>
          <a:blip r:embed="rId7"/>
          <a:stretch>
            <a:fillRect/>
          </a:stretch>
        </p:blipFill>
        <p:spPr>
          <a:xfrm>
            <a:off x="73786" y="1755390"/>
            <a:ext cx="1783839" cy="1783839"/>
          </a:xfrm>
          <a:prstGeom prst="rect">
            <a:avLst/>
          </a:prstGeom>
        </p:spPr>
      </p:pic>
      <p:sp>
        <p:nvSpPr>
          <p:cNvPr id="18" name="Content Placeholder 6">
            <a:extLst>
              <a:ext uri="{FF2B5EF4-FFF2-40B4-BE49-F238E27FC236}">
                <a16:creationId xmlns:a16="http://schemas.microsoft.com/office/drawing/2014/main" id="{D6DA6A30-6A76-E149-9121-63924B51E450}"/>
              </a:ext>
            </a:extLst>
          </p:cNvPr>
          <p:cNvSpPr txBox="1">
            <a:spLocks/>
          </p:cNvSpPr>
          <p:nvPr/>
        </p:nvSpPr>
        <p:spPr>
          <a:xfrm>
            <a:off x="93572" y="3622831"/>
            <a:ext cx="1826478" cy="276999"/>
          </a:xfrm>
          <a:prstGeom prst="rect">
            <a:avLst/>
          </a:prstGeom>
          <a:noFill/>
        </p:spPr>
        <p:txBody>
          <a:bodyPr wrap="square">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CA" sz="1200" b="1" dirty="0">
                <a:latin typeface="Verdana" panose="020B0604030504040204" pitchFamily="34" charset="0"/>
                <a:ea typeface="Verdana" panose="020B0604030504040204" pitchFamily="34" charset="0"/>
              </a:rPr>
              <a:t>Shared verbally</a:t>
            </a:r>
          </a:p>
        </p:txBody>
      </p:sp>
      <p:sp>
        <p:nvSpPr>
          <p:cNvPr id="3" name="Oval Callout 2"/>
          <p:cNvSpPr/>
          <p:nvPr/>
        </p:nvSpPr>
        <p:spPr>
          <a:xfrm flipH="1">
            <a:off x="414311" y="198159"/>
            <a:ext cx="2933553" cy="1557231"/>
          </a:xfrm>
          <a:prstGeom prst="wedgeEllipseCallout">
            <a:avLst/>
          </a:prstGeom>
          <a:solidFill>
            <a:schemeClr val="tx2"/>
          </a:solid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bg1"/>
                </a:solidFill>
              </a:rPr>
              <a:t>“</a:t>
            </a:r>
            <a:r>
              <a:rPr lang="en-US" sz="1600" dirty="0">
                <a:solidFill>
                  <a:schemeClr val="bg1"/>
                </a:solidFill>
                <a:latin typeface="Verdana" panose="020B0604030504040204" pitchFamily="34" charset="0"/>
                <a:ea typeface="Verdana" panose="020B0604030504040204" pitchFamily="34" charset="0"/>
              </a:rPr>
              <a:t>Client managed to bite a </a:t>
            </a:r>
            <a:r>
              <a:rPr lang="en-US" sz="1600" dirty="0">
                <a:solidFill>
                  <a:srgbClr val="FF0066"/>
                </a:solidFill>
                <a:latin typeface="Verdana" panose="020B0604030504040204" pitchFamily="34" charset="0"/>
                <a:ea typeface="Verdana" panose="020B0604030504040204" pitchFamily="34" charset="0"/>
              </a:rPr>
              <a:t>police officer,</a:t>
            </a:r>
            <a:r>
              <a:rPr lang="en-US" sz="1600" dirty="0">
                <a:solidFill>
                  <a:schemeClr val="bg1"/>
                </a:solidFill>
                <a:latin typeface="Verdana" panose="020B0604030504040204" pitchFamily="34" charset="0"/>
                <a:ea typeface="Verdana" panose="020B0604030504040204" pitchFamily="34" charset="0"/>
              </a:rPr>
              <a:t> even while handcuffed.”</a:t>
            </a:r>
          </a:p>
        </p:txBody>
      </p:sp>
      <p:sp>
        <p:nvSpPr>
          <p:cNvPr id="11" name="TextBox 10"/>
          <p:cNvSpPr txBox="1"/>
          <p:nvPr/>
        </p:nvSpPr>
        <p:spPr>
          <a:xfrm>
            <a:off x="7092280" y="4496115"/>
            <a:ext cx="3062975" cy="369332"/>
          </a:xfrm>
          <a:prstGeom prst="rect">
            <a:avLst/>
          </a:prstGeom>
          <a:noFill/>
        </p:spPr>
        <p:txBody>
          <a:bodyPr wrap="square" rtlCol="0">
            <a:spAutoFit/>
          </a:bodyPr>
          <a:lstStyle/>
          <a:p>
            <a:r>
              <a:rPr lang="en-US" dirty="0">
                <a:solidFill>
                  <a:schemeClr val="bg1"/>
                </a:solidFill>
              </a:rPr>
              <a:t>Ling et al., 2015</a:t>
            </a:r>
          </a:p>
        </p:txBody>
      </p:sp>
    </p:spTree>
    <p:extLst>
      <p:ext uri="{BB962C8B-B14F-4D97-AF65-F5344CB8AC3E}">
        <p14:creationId xmlns:p14="http://schemas.microsoft.com/office/powerpoint/2010/main" val="1715774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86570-8A77-92FC-5CC1-E2C9A3F753C5}"/>
              </a:ext>
            </a:extLst>
          </p:cNvPr>
          <p:cNvSpPr>
            <a:spLocks noGrp="1"/>
          </p:cNvSpPr>
          <p:nvPr>
            <p:ph type="title"/>
          </p:nvPr>
        </p:nvSpPr>
        <p:spPr>
          <a:xfrm>
            <a:off x="457200" y="58316"/>
            <a:ext cx="8229600" cy="857250"/>
          </a:xfrm>
        </p:spPr>
        <p:txBody>
          <a:bodyPr/>
          <a:lstStyle/>
          <a:p>
            <a:r>
              <a:rPr lang="en-CA" dirty="0"/>
              <a:t>Computational Analyses</a:t>
            </a:r>
          </a:p>
        </p:txBody>
      </p:sp>
      <p:pic>
        <p:nvPicPr>
          <p:cNvPr id="9" name="Graphic 8" descr="Globe outline">
            <a:extLst>
              <a:ext uri="{FF2B5EF4-FFF2-40B4-BE49-F238E27FC236}">
                <a16:creationId xmlns:a16="http://schemas.microsoft.com/office/drawing/2014/main" id="{04BC6735-666D-45EB-5376-D34014756D4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09327" y="2368038"/>
            <a:ext cx="619071" cy="619071"/>
          </a:xfrm>
          <a:prstGeom prst="rect">
            <a:avLst/>
          </a:prstGeom>
        </p:spPr>
      </p:pic>
      <p:pic>
        <p:nvPicPr>
          <p:cNvPr id="14" name="Graphic 13" descr="Police male outline">
            <a:extLst>
              <a:ext uri="{FF2B5EF4-FFF2-40B4-BE49-F238E27FC236}">
                <a16:creationId xmlns:a16="http://schemas.microsoft.com/office/drawing/2014/main" id="{74583F55-9227-C2A6-B93A-82FE8C1CD4F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659963" y="2133773"/>
            <a:ext cx="649364" cy="649364"/>
          </a:xfrm>
          <a:prstGeom prst="rect">
            <a:avLst/>
          </a:prstGeom>
        </p:spPr>
      </p:pic>
      <p:pic>
        <p:nvPicPr>
          <p:cNvPr id="25" name="Graphic 24" descr="Home outline">
            <a:extLst>
              <a:ext uri="{FF2B5EF4-FFF2-40B4-BE49-F238E27FC236}">
                <a16:creationId xmlns:a16="http://schemas.microsoft.com/office/drawing/2014/main" id="{284C013D-5F7B-225B-A719-FD4E2AD5F77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679496" y="2728078"/>
            <a:ext cx="701839" cy="701839"/>
          </a:xfrm>
          <a:prstGeom prst="rect">
            <a:avLst/>
          </a:prstGeom>
        </p:spPr>
      </p:pic>
      <p:cxnSp>
        <p:nvCxnSpPr>
          <p:cNvPr id="28" name="Straight Arrow Connector 27">
            <a:extLst>
              <a:ext uri="{FF2B5EF4-FFF2-40B4-BE49-F238E27FC236}">
                <a16:creationId xmlns:a16="http://schemas.microsoft.com/office/drawing/2014/main" id="{4A014E77-2545-22AD-F639-0248785E7448}"/>
              </a:ext>
            </a:extLst>
          </p:cNvPr>
          <p:cNvCxnSpPr>
            <a:cxnSpLocks/>
          </p:cNvCxnSpPr>
          <p:nvPr/>
        </p:nvCxnSpPr>
        <p:spPr>
          <a:xfrm>
            <a:off x="4005671" y="2728078"/>
            <a:ext cx="771815"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Content Placeholder 6">
            <a:extLst>
              <a:ext uri="{FF2B5EF4-FFF2-40B4-BE49-F238E27FC236}">
                <a16:creationId xmlns:a16="http://schemas.microsoft.com/office/drawing/2014/main" id="{9E3EAD8B-5926-B945-1EDF-4AB70498D0E7}"/>
              </a:ext>
            </a:extLst>
          </p:cNvPr>
          <p:cNvSpPr txBox="1">
            <a:spLocks/>
          </p:cNvSpPr>
          <p:nvPr/>
        </p:nvSpPr>
        <p:spPr>
          <a:xfrm>
            <a:off x="1259632" y="3435846"/>
            <a:ext cx="8229600" cy="707886"/>
          </a:xfrm>
          <a:prstGeom prst="rect">
            <a:avLst/>
          </a:prstGeom>
          <a:noFill/>
        </p:spPr>
        <p:txBody>
          <a:bodyPr wrap="square" rtlCol="0">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eaLnBrk="0" fontAlgn="base" hangingPunct="0">
              <a:spcBef>
                <a:spcPct val="0"/>
              </a:spcBef>
              <a:spcAft>
                <a:spcPct val="0"/>
              </a:spcAft>
              <a:buFont typeface="Arial" panose="020B0604020202020204" pitchFamily="34" charset="0"/>
              <a:buChar char="•"/>
            </a:pPr>
            <a:r>
              <a:rPr lang="en-CA" altLang="en-US" sz="2000" dirty="0">
                <a:latin typeface="Open Sans" panose="020B0606030504020204" pitchFamily="34" charset="0"/>
                <a:ea typeface="Open Sans" panose="020B0606030504020204" pitchFamily="34" charset="0"/>
                <a:cs typeface="Open Sans" panose="020B0606030504020204" pitchFamily="34" charset="0"/>
              </a:rPr>
              <a:t>Generalized estimated equations </a:t>
            </a:r>
            <a:r>
              <a:rPr lang="en-CA" altLang="en-US" sz="1600" dirty="0">
                <a:latin typeface="Open Sans" panose="020B0606030504020204" pitchFamily="34" charset="0"/>
                <a:ea typeface="Open Sans" panose="020B0606030504020204" pitchFamily="34" charset="0"/>
                <a:cs typeface="Open Sans" panose="020B0606030504020204" pitchFamily="34" charset="0"/>
              </a:rPr>
              <a:t>(</a:t>
            </a:r>
            <a:r>
              <a:rPr lang="en-CA" altLang="en-US" sz="1600" i="1" dirty="0">
                <a:latin typeface="Open Sans" panose="020B0606030504020204" pitchFamily="34" charset="0"/>
                <a:ea typeface="Open Sans" panose="020B0606030504020204" pitchFamily="34" charset="0"/>
                <a:cs typeface="Open Sans" panose="020B0606030504020204" pitchFamily="34" charset="0"/>
              </a:rPr>
              <a:t>correlated data</a:t>
            </a:r>
            <a:r>
              <a:rPr lang="en-CA" altLang="en-US" sz="1600" dirty="0">
                <a:latin typeface="Open Sans" panose="020B0606030504020204" pitchFamily="34" charset="0"/>
                <a:ea typeface="Open Sans" panose="020B0606030504020204" pitchFamily="34" charset="0"/>
                <a:cs typeface="Open Sans" panose="020B0606030504020204" pitchFamily="34" charset="0"/>
              </a:rPr>
              <a:t>)</a:t>
            </a:r>
          </a:p>
          <a:p>
            <a:pPr defTabSz="914400" eaLnBrk="0" fontAlgn="base" hangingPunct="0">
              <a:spcBef>
                <a:spcPct val="0"/>
              </a:spcBef>
              <a:spcAft>
                <a:spcPct val="0"/>
              </a:spcAft>
              <a:buFont typeface="Arial" panose="020B0604020202020204" pitchFamily="34" charset="0"/>
              <a:buChar char="•"/>
            </a:pPr>
            <a:r>
              <a:rPr lang="en-CA" altLang="en-US" sz="2000" dirty="0">
                <a:latin typeface="Open Sans" panose="020B0606030504020204" pitchFamily="34" charset="0"/>
                <a:ea typeface="Open Sans" panose="020B0606030504020204" pitchFamily="34" charset="0"/>
                <a:cs typeface="Open Sans" panose="020B0606030504020204" pitchFamily="34" charset="0"/>
              </a:rPr>
              <a:t>Modified Poisson regressions </a:t>
            </a:r>
            <a:r>
              <a:rPr lang="en-CA" altLang="en-US" sz="1600" dirty="0">
                <a:latin typeface="Open Sans" panose="020B0606030504020204" pitchFamily="34" charset="0"/>
                <a:ea typeface="Open Sans" panose="020B0606030504020204" pitchFamily="34" charset="0"/>
                <a:cs typeface="Open Sans" panose="020B0606030504020204" pitchFamily="34" charset="0"/>
              </a:rPr>
              <a:t>(</a:t>
            </a:r>
            <a:r>
              <a:rPr lang="en-CA" altLang="en-US" sz="1600" i="1" dirty="0">
                <a:latin typeface="Open Sans" panose="020B0606030504020204" pitchFamily="34" charset="0"/>
                <a:ea typeface="Open Sans" panose="020B0606030504020204" pitchFamily="34" charset="0"/>
                <a:cs typeface="Open Sans" panose="020B0606030504020204" pitchFamily="34" charset="0"/>
              </a:rPr>
              <a:t>prevalence ratios or PRs</a:t>
            </a:r>
            <a:r>
              <a:rPr lang="en-CA" altLang="en-US" sz="1600" dirty="0">
                <a:latin typeface="Open Sans" panose="020B0606030504020204" pitchFamily="34" charset="0"/>
                <a:ea typeface="Open Sans" panose="020B0606030504020204" pitchFamily="34" charset="0"/>
                <a:cs typeface="Open Sans" panose="020B0606030504020204" pitchFamily="34" charset="0"/>
              </a:rPr>
              <a:t>)</a:t>
            </a:r>
          </a:p>
        </p:txBody>
      </p:sp>
      <p:pic>
        <p:nvPicPr>
          <p:cNvPr id="3" name="Graphic 2" descr="Checklist outline">
            <a:extLst>
              <a:ext uri="{FF2B5EF4-FFF2-40B4-BE49-F238E27FC236}">
                <a16:creationId xmlns:a16="http://schemas.microsoft.com/office/drawing/2014/main" id="{A173520E-53CF-ECB4-C3A7-0ACFD49616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808740" y="2368038"/>
            <a:ext cx="701839" cy="701839"/>
          </a:xfrm>
          <a:prstGeom prst="rect">
            <a:avLst/>
          </a:prstGeom>
        </p:spPr>
      </p:pic>
      <p:sp>
        <p:nvSpPr>
          <p:cNvPr id="5" name="TextBox 4">
            <a:extLst>
              <a:ext uri="{FF2B5EF4-FFF2-40B4-BE49-F238E27FC236}">
                <a16:creationId xmlns:a16="http://schemas.microsoft.com/office/drawing/2014/main" id="{D0FCDAB0-E79C-6092-BFE3-F639C158191A}"/>
              </a:ext>
            </a:extLst>
          </p:cNvPr>
          <p:cNvSpPr txBox="1"/>
          <p:nvPr/>
        </p:nvSpPr>
        <p:spPr>
          <a:xfrm>
            <a:off x="1259632" y="915566"/>
            <a:ext cx="7344816" cy="769441"/>
          </a:xfrm>
          <a:prstGeom prst="rect">
            <a:avLst/>
          </a:prstGeom>
          <a:noFill/>
          <a:ln w="3175">
            <a:noFill/>
          </a:ln>
        </p:spPr>
        <p:txBody>
          <a:bodyPr wrap="square" rtlCol="0">
            <a:spAutoFit/>
          </a:bodyPr>
          <a:lstStyle/>
          <a:p>
            <a:r>
              <a:rPr lang="en-CA" sz="2200" dirty="0">
                <a:latin typeface="Open Sans" panose="020B0606030504020204" pitchFamily="34" charset="0"/>
                <a:ea typeface="Open Sans" panose="020B0606030504020204" pitchFamily="34" charset="0"/>
                <a:cs typeface="Open Sans" panose="020B0606030504020204" pitchFamily="34" charset="0"/>
              </a:rPr>
              <a:t>Analysis 1. Role of social and systemic bias in </a:t>
            </a:r>
            <a:br>
              <a:rPr lang="en-CA" sz="2200" dirty="0">
                <a:latin typeface="Open Sans" panose="020B0606030504020204" pitchFamily="34" charset="0"/>
                <a:ea typeface="Open Sans" panose="020B0606030504020204" pitchFamily="34" charset="0"/>
                <a:cs typeface="Open Sans" panose="020B0606030504020204" pitchFamily="34" charset="0"/>
              </a:rPr>
            </a:br>
            <a:r>
              <a:rPr lang="en-CA" sz="2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false positive assessment</a:t>
            </a:r>
            <a:r>
              <a:rPr lang="en-CA" sz="2200" dirty="0">
                <a:latin typeface="Open Sans" panose="020B0606030504020204" pitchFamily="34" charset="0"/>
                <a:ea typeface="Open Sans" panose="020B0606030504020204" pitchFamily="34" charset="0"/>
                <a:cs typeface="Open Sans" panose="020B0606030504020204" pitchFamily="34" charset="0"/>
              </a:rPr>
              <a:t> on the DASA</a:t>
            </a:r>
          </a:p>
        </p:txBody>
      </p:sp>
      <p:sp>
        <p:nvSpPr>
          <p:cNvPr id="4" name="TextBox 3">
            <a:extLst>
              <a:ext uri="{FF2B5EF4-FFF2-40B4-BE49-F238E27FC236}">
                <a16:creationId xmlns:a16="http://schemas.microsoft.com/office/drawing/2014/main" id="{C2A22669-9933-00DC-B2ED-519F1CDB14D9}"/>
              </a:ext>
            </a:extLst>
          </p:cNvPr>
          <p:cNvSpPr txBox="1"/>
          <p:nvPr/>
        </p:nvSpPr>
        <p:spPr>
          <a:xfrm>
            <a:off x="7969629" y="3579862"/>
            <a:ext cx="934872" cy="646331"/>
          </a:xfrm>
          <a:prstGeom prst="rect">
            <a:avLst/>
          </a:prstGeom>
          <a:noFill/>
        </p:spPr>
        <p:txBody>
          <a:bodyPr wrap="none" rtlCol="0">
            <a:spAutoFit/>
          </a:bodyPr>
          <a:lstStyle/>
          <a:p>
            <a:pPr algn="ctr"/>
            <a:r>
              <a:rPr lang="en-US" dirty="0"/>
              <a:t>Chris </a:t>
            </a:r>
            <a:br>
              <a:rPr lang="en-US" dirty="0"/>
            </a:br>
            <a:r>
              <a:rPr lang="en-US" dirty="0"/>
              <a:t>Dharma</a:t>
            </a:r>
          </a:p>
        </p:txBody>
      </p:sp>
      <p:pic>
        <p:nvPicPr>
          <p:cNvPr id="6" name="Picture 14" descr="Chris Dharma, MSc - Epidemiology and Biostatistics - Western University">
            <a:extLst>
              <a:ext uri="{FF2B5EF4-FFF2-40B4-BE49-F238E27FC236}">
                <a16:creationId xmlns:a16="http://schemas.microsoft.com/office/drawing/2014/main" id="{0621535D-CEC4-CC43-C9AB-DA7452C4D2B5}"/>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992874" y="2643758"/>
            <a:ext cx="911628" cy="9382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53C3DAC-98E9-6638-AB7B-7128F49CE07F}"/>
              </a:ext>
            </a:extLst>
          </p:cNvPr>
          <p:cNvSpPr txBox="1"/>
          <p:nvPr/>
        </p:nvSpPr>
        <p:spPr>
          <a:xfrm>
            <a:off x="6712920" y="4537508"/>
            <a:ext cx="3062975" cy="369332"/>
          </a:xfrm>
          <a:prstGeom prst="rect">
            <a:avLst/>
          </a:prstGeom>
          <a:noFill/>
        </p:spPr>
        <p:txBody>
          <a:bodyPr wrap="square" rtlCol="0">
            <a:spAutoFit/>
          </a:bodyPr>
          <a:lstStyle/>
          <a:p>
            <a:r>
              <a:rPr lang="en-US" dirty="0">
                <a:solidFill>
                  <a:schemeClr val="bg1"/>
                </a:solidFill>
              </a:rPr>
              <a:t>Dharma et al., in prep</a:t>
            </a:r>
          </a:p>
        </p:txBody>
      </p:sp>
      <p:sp>
        <p:nvSpPr>
          <p:cNvPr id="8" name="Content Placeholder 6">
            <a:extLst>
              <a:ext uri="{FF2B5EF4-FFF2-40B4-BE49-F238E27FC236}">
                <a16:creationId xmlns:a16="http://schemas.microsoft.com/office/drawing/2014/main" id="{6B5F20B2-E8C0-8082-E692-DF6BB2E0B99E}"/>
              </a:ext>
            </a:extLst>
          </p:cNvPr>
          <p:cNvSpPr txBox="1">
            <a:spLocks/>
          </p:cNvSpPr>
          <p:nvPr/>
        </p:nvSpPr>
        <p:spPr>
          <a:xfrm>
            <a:off x="1259632" y="1707654"/>
            <a:ext cx="8229600" cy="400110"/>
          </a:xfrm>
          <a:prstGeom prst="rect">
            <a:avLst/>
          </a:prstGeom>
          <a:noFill/>
        </p:spPr>
        <p:txBody>
          <a:bodyPr wrap="square" rtlCol="0">
            <a:spAutoFit/>
          </a:bodyPr>
          <a:lstStyle>
            <a:lvl1pPr marL="342900" indent="-342900" algn="l" defTabSz="457200" rtl="0" eaLnBrk="1" latinLnBrk="0" hangingPunct="1">
              <a:spcBef>
                <a:spcPct val="20000"/>
              </a:spcBef>
              <a:buFont typeface="Arial"/>
              <a:buChar char="•"/>
              <a:defRPr sz="3200" b="0" i="0" kern="1200">
                <a:solidFill>
                  <a:schemeClr val="tx1"/>
                </a:solidFill>
                <a:latin typeface="Arial" panose="020B0604020202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rial" panose="020B0604020202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rial" panose="020B0604020202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914400" eaLnBrk="0" fontAlgn="base" hangingPunct="0">
              <a:spcBef>
                <a:spcPct val="0"/>
              </a:spcBef>
              <a:spcAft>
                <a:spcPct val="0"/>
              </a:spcAft>
              <a:buFont typeface="Arial" panose="020B0604020202020204" pitchFamily="34" charset="0"/>
              <a:buChar char="•"/>
            </a:pPr>
            <a:r>
              <a:rPr lang="en-CA" altLang="en-US" sz="2000" dirty="0">
                <a:latin typeface="Open Sans" panose="020B0606030504020204" pitchFamily="34" charset="0"/>
                <a:ea typeface="Open Sans" panose="020B0606030504020204" pitchFamily="34" charset="0"/>
                <a:cs typeface="Open Sans" panose="020B0606030504020204" pitchFamily="34" charset="0"/>
              </a:rPr>
              <a:t>7,424 clients, 12,650 acute care stays </a:t>
            </a:r>
            <a:r>
              <a:rPr lang="en-CA" altLang="en-US" sz="1700" dirty="0">
                <a:latin typeface="Open Sans" panose="020B0606030504020204" pitchFamily="34" charset="0"/>
                <a:ea typeface="Open Sans" panose="020B0606030504020204" pitchFamily="34" charset="0"/>
                <a:cs typeface="Open Sans" panose="020B0606030504020204" pitchFamily="34" charset="0"/>
              </a:rPr>
              <a:t>(2016-2022)</a:t>
            </a:r>
          </a:p>
        </p:txBody>
      </p:sp>
      <p:sp>
        <p:nvSpPr>
          <p:cNvPr id="11" name="TextBox 10">
            <a:extLst>
              <a:ext uri="{FF2B5EF4-FFF2-40B4-BE49-F238E27FC236}">
                <a16:creationId xmlns:a16="http://schemas.microsoft.com/office/drawing/2014/main" id="{8DCE1237-FC07-5F03-E979-6A1B9FAB810B}"/>
              </a:ext>
            </a:extLst>
          </p:cNvPr>
          <p:cNvSpPr txBox="1"/>
          <p:nvPr/>
        </p:nvSpPr>
        <p:spPr>
          <a:xfrm>
            <a:off x="5173456" y="2389406"/>
            <a:ext cx="2141271" cy="646331"/>
          </a:xfrm>
          <a:prstGeom prst="rect">
            <a:avLst/>
          </a:prstGeom>
          <a:noFill/>
        </p:spPr>
        <p:txBody>
          <a:bodyPr wrap="square">
            <a:spAutoFit/>
          </a:bodyPr>
          <a:lstStyle/>
          <a:p>
            <a:pPr algn="ctr"/>
            <a:r>
              <a:rPr lang="en-CA" i="1" dirty="0">
                <a:latin typeface="Open Sans" panose="020B0606030504020204" pitchFamily="34" charset="0"/>
                <a:ea typeface="Open Sans" panose="020B0606030504020204" pitchFamily="34" charset="0"/>
                <a:cs typeface="Open Sans" panose="020B0606030504020204" pitchFamily="34" charset="0"/>
              </a:rPr>
              <a:t>(from the </a:t>
            </a:r>
            <a:br>
              <a:rPr lang="en-CA" i="1" dirty="0">
                <a:latin typeface="Open Sans" panose="020B0606030504020204" pitchFamily="34" charset="0"/>
                <a:ea typeface="Open Sans" panose="020B0606030504020204" pitchFamily="34" charset="0"/>
                <a:cs typeface="Open Sans" panose="020B0606030504020204" pitchFamily="34" charset="0"/>
              </a:rPr>
            </a:br>
            <a:r>
              <a:rPr lang="en-CA" i="1" dirty="0">
                <a:latin typeface="Open Sans" panose="020B0606030504020204" pitchFamily="34" charset="0"/>
                <a:ea typeface="Open Sans" panose="020B0606030504020204" pitchFamily="34" charset="0"/>
                <a:cs typeface="Open Sans" panose="020B0606030504020204" pitchFamily="34" charset="0"/>
              </a:rPr>
              <a:t>first day only)</a:t>
            </a:r>
            <a:endParaRPr lang="en-CA" dirty="0"/>
          </a:p>
        </p:txBody>
      </p:sp>
    </p:spTree>
    <p:extLst>
      <p:ext uri="{BB962C8B-B14F-4D97-AF65-F5344CB8AC3E}">
        <p14:creationId xmlns:p14="http://schemas.microsoft.com/office/powerpoint/2010/main" val="922262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5343</TotalTime>
  <Words>3574</Words>
  <Application>Microsoft Office PowerPoint</Application>
  <PresentationFormat>On-screen Show (16:9)</PresentationFormat>
  <Paragraphs>298</Paragraphs>
  <Slides>23</Slides>
  <Notes>19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23</vt:i4>
      </vt:variant>
    </vt:vector>
  </HeadingPairs>
  <TitlesOfParts>
    <vt:vector size="34" baseType="lpstr">
      <vt:lpstr>Arial</vt:lpstr>
      <vt:lpstr>Arial Narrow</vt:lpstr>
      <vt:lpstr>Calibri</vt:lpstr>
      <vt:lpstr>Courier New</vt:lpstr>
      <vt:lpstr>Google Sans</vt:lpstr>
      <vt:lpstr>Lucida Grande</vt:lpstr>
      <vt:lpstr>Open Sans</vt:lpstr>
      <vt:lpstr>Times New Roman</vt:lpstr>
      <vt:lpstr>Verdana</vt:lpstr>
      <vt:lpstr>Office Theme</vt:lpstr>
      <vt:lpstr>Custom Design</vt:lpstr>
      <vt:lpstr>Predictive Care The False Promise of Fair AI Models  in Acute Psychiatry</vt:lpstr>
      <vt:lpstr>PowerPoint Presentation</vt:lpstr>
      <vt:lpstr>PowerPoint Presentation</vt:lpstr>
      <vt:lpstr>PowerPoint Presentation</vt:lpstr>
      <vt:lpstr>The Clinical Challenge</vt:lpstr>
      <vt:lpstr>Study aim</vt:lpstr>
      <vt:lpstr>The CAMH ED</vt:lpstr>
      <vt:lpstr>Results</vt:lpstr>
      <vt:lpstr>Computational Analyses</vt:lpstr>
      <vt:lpstr>Results (Analysis 1, FPA)</vt:lpstr>
      <vt:lpstr>PowerPoint Presentation</vt:lpstr>
      <vt:lpstr>PowerPoint Presentation</vt:lpstr>
      <vt:lpstr>Results (Analysis 2, ML)</vt:lpstr>
      <vt:lpstr>Results</vt:lpstr>
      <vt:lpstr>Conclusions</vt:lpstr>
      <vt:lpstr>Conclusions</vt:lpstr>
      <vt:lpstr>Thank you</vt:lpstr>
      <vt:lpstr>Additional Slides</vt:lpstr>
      <vt:lpstr>Biased data, biased predictions</vt:lpstr>
      <vt:lpstr>Data</vt:lpstr>
      <vt:lpstr>PowerPoint Presentation</vt:lpstr>
      <vt:lpstr>Model selection</vt:lpstr>
      <vt:lpstr>Hyperparameter tuning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Lori Hill</dc:creator>
  <cp:lastModifiedBy>Marta Maslej</cp:lastModifiedBy>
  <cp:revision>157</cp:revision>
  <dcterms:created xsi:type="dcterms:W3CDTF">2011-10-19T14:22:10Z</dcterms:created>
  <dcterms:modified xsi:type="dcterms:W3CDTF">2023-10-13T01:54:21Z</dcterms:modified>
</cp:coreProperties>
</file>