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4"/>
  </p:notesMasterIdLst>
  <p:sldIdLst>
    <p:sldId id="256" r:id="rId2"/>
    <p:sldId id="257" r:id="rId3"/>
    <p:sldId id="258" r:id="rId4"/>
    <p:sldId id="273" r:id="rId5"/>
    <p:sldId id="280" r:id="rId6"/>
    <p:sldId id="259" r:id="rId7"/>
    <p:sldId id="260" r:id="rId8"/>
    <p:sldId id="261" r:id="rId9"/>
    <p:sldId id="262" r:id="rId10"/>
    <p:sldId id="278" r:id="rId11"/>
    <p:sldId id="279" r:id="rId12"/>
    <p:sldId id="275" r:id="rId13"/>
    <p:sldId id="263" r:id="rId14"/>
    <p:sldId id="277" r:id="rId15"/>
    <p:sldId id="270" r:id="rId16"/>
    <p:sldId id="271" r:id="rId17"/>
    <p:sldId id="265" r:id="rId18"/>
    <p:sldId id="272" r:id="rId19"/>
    <p:sldId id="266" r:id="rId20"/>
    <p:sldId id="267" r:id="rId21"/>
    <p:sldId id="268" r:id="rId22"/>
    <p:sldId id="269" r:id="rId23"/>
  </p:sldIdLst>
  <p:sldSz cx="18288000" cy="10287000"/>
  <p:notesSz cx="6858000" cy="9144000"/>
  <p:embeddedFontLst>
    <p:embeddedFont>
      <p:font typeface="Calibri" panose="020F0502020204030204" pitchFamily="34" charset="0"/>
      <p:regular r:id="rId25"/>
      <p:bold r:id="rId26"/>
      <p:italic r:id="rId27"/>
      <p:boldItalic r:id="rId28"/>
    </p:embeddedFont>
    <p:embeddedFont>
      <p:font typeface="HK Grotesk Medium Italics" panose="020B0604020202020204" charset="0"/>
      <p:regular r:id="rId29"/>
    </p:embeddedFont>
    <p:embeddedFont>
      <p:font typeface="HK Grotesk Bold" panose="020B0604020202020204" charset="0"/>
      <p:regular r:id="rId30"/>
    </p:embeddedFont>
    <p:embeddedFont>
      <p:font typeface="Elephant" panose="02020904090505020303" pitchFamily="18" charset="0"/>
      <p:regular r:id="rId31"/>
      <p:italic r:id="rId32"/>
    </p:embeddedFont>
    <p:embeddedFont>
      <p:font typeface="HK Grotesk Medium" panose="020B0604020202020204" charset="0"/>
      <p:regular r:id="rId3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59925" autoAdjust="0"/>
  </p:normalViewPr>
  <p:slideViewPr>
    <p:cSldViewPr>
      <p:cViewPr varScale="1">
        <p:scale>
          <a:sx n="34" d="100"/>
          <a:sy n="34" d="100"/>
        </p:scale>
        <p:origin x="147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Owner\Desktop\USB\Health%20Equity%20Dashboard\Census%202016_Downloaded%20from%20site.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C:\Users\Owner\Desktop\USB\Health%20Equity%20Dashboard\Census%202016_Downloaded%20from%20sit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BAR!$C$1:$C$2</c:f>
              <c:strCache>
                <c:ptCount val="2"/>
                <c:pt idx="0">
                  <c:v>MDD-ICP</c:v>
                </c:pt>
                <c:pt idx="1">
                  <c:v>n=332</c:v>
                </c:pt>
              </c:strCache>
            </c:strRef>
          </c:tx>
          <c:spPr>
            <a:solidFill>
              <a:schemeClr val="accent1"/>
            </a:solidFill>
            <a:ln>
              <a:noFill/>
            </a:ln>
            <a:effectLst/>
          </c:spPr>
          <c:invertIfNegative val="0"/>
          <c:cat>
            <c:multiLvlStrRef>
              <c:f>BAR!$A$3:$B$48</c:f>
              <c:multiLvlStrCache>
                <c:ptCount val="46"/>
                <c:lvl>
                  <c:pt idx="0">
                    <c:v>20-24</c:v>
                  </c:pt>
                  <c:pt idx="1">
                    <c:v>25-29</c:v>
                  </c:pt>
                  <c:pt idx="2">
                    <c:v>30-34</c:v>
                  </c:pt>
                  <c:pt idx="3">
                    <c:v>35-39</c:v>
                  </c:pt>
                  <c:pt idx="4">
                    <c:v>40-44</c:v>
                  </c:pt>
                  <c:pt idx="5">
                    <c:v>45-49</c:v>
                  </c:pt>
                  <c:pt idx="6">
                    <c:v>50-54</c:v>
                  </c:pt>
                  <c:pt idx="7">
                    <c:v>55-59</c:v>
                  </c:pt>
                  <c:pt idx="8">
                    <c:v>60-64</c:v>
                  </c:pt>
                  <c:pt idx="9">
                    <c:v>65+</c:v>
                  </c:pt>
                  <c:pt idx="10">
                    <c:v>MALE</c:v>
                  </c:pt>
                  <c:pt idx="11">
                    <c:v>FEMALE</c:v>
                  </c:pt>
                  <c:pt idx="12">
                    <c:v>TRANS</c:v>
                  </c:pt>
                  <c:pt idx="13">
                    <c:v> &lt;15K</c:v>
                  </c:pt>
                  <c:pt idx="14">
                    <c:v>15-19K</c:v>
                  </c:pt>
                  <c:pt idx="15">
                    <c:v>20-24K</c:v>
                  </c:pt>
                  <c:pt idx="16">
                    <c:v>25-29K</c:v>
                  </c:pt>
                  <c:pt idx="17">
                    <c:v>30-34K</c:v>
                  </c:pt>
                  <c:pt idx="18">
                    <c:v>35-39K</c:v>
                  </c:pt>
                  <c:pt idx="19">
                    <c:v>40-59K</c:v>
                  </c:pt>
                  <c:pt idx="20">
                    <c:v>60K+</c:v>
                  </c:pt>
                  <c:pt idx="21">
                    <c:v>NA/DK</c:v>
                  </c:pt>
                  <c:pt idx="22">
                    <c:v>OWN</c:v>
                  </c:pt>
                  <c:pt idx="23">
                    <c:v>RENT</c:v>
                  </c:pt>
                  <c:pt idx="24">
                    <c:v>W/FAMILY</c:v>
                  </c:pt>
                  <c:pt idx="25">
                    <c:v>HOMELESS</c:v>
                  </c:pt>
                  <c:pt idx="26">
                    <c:v>NA/DK</c:v>
                  </c:pt>
                  <c:pt idx="27">
                    <c:v>FIRST NAT</c:v>
                  </c:pt>
                  <c:pt idx="28">
                    <c:v>NORTH AM</c:v>
                  </c:pt>
                  <c:pt idx="29">
                    <c:v>EUR</c:v>
                  </c:pt>
                  <c:pt idx="30">
                    <c:v>CARIBB</c:v>
                  </c:pt>
                  <c:pt idx="31">
                    <c:v>LATIN AM</c:v>
                  </c:pt>
                  <c:pt idx="32">
                    <c:v>BLACK AFR</c:v>
                  </c:pt>
                  <c:pt idx="33">
                    <c:v>MID EAST</c:v>
                  </c:pt>
                  <c:pt idx="34">
                    <c:v>SOUTH AS</c:v>
                  </c:pt>
                  <c:pt idx="35">
                    <c:v>SOU-EAST AS</c:v>
                  </c:pt>
                  <c:pt idx="36">
                    <c:v>MIXED</c:v>
                  </c:pt>
                  <c:pt idx="37">
                    <c:v>BLACK NA</c:v>
                  </c:pt>
                  <c:pt idx="38">
                    <c:v>NA/DK</c:v>
                  </c:pt>
                  <c:pt idx="39">
                    <c:v>SINGLE</c:v>
                  </c:pt>
                  <c:pt idx="40">
                    <c:v>MARRIED</c:v>
                  </c:pt>
                  <c:pt idx="41">
                    <c:v>COMMON</c:v>
                  </c:pt>
                  <c:pt idx="42">
                    <c:v>DIVORCED</c:v>
                  </c:pt>
                  <c:pt idx="43">
                    <c:v>SEPERATED</c:v>
                  </c:pt>
                  <c:pt idx="44">
                    <c:v>WIDOWED</c:v>
                  </c:pt>
                  <c:pt idx="45">
                    <c:v>NA/DK</c:v>
                  </c:pt>
                </c:lvl>
                <c:lvl>
                  <c:pt idx="0">
                    <c:v>AGE</c:v>
                  </c:pt>
                  <c:pt idx="10">
                    <c:v>SEX</c:v>
                  </c:pt>
                  <c:pt idx="13">
                    <c:v>INCOME</c:v>
                  </c:pt>
                  <c:pt idx="22">
                    <c:v>HOUSING</c:v>
                  </c:pt>
                  <c:pt idx="27">
                    <c:v>RACE/ETHNICITY</c:v>
                  </c:pt>
                  <c:pt idx="39">
                    <c:v>MARITAL</c:v>
                  </c:pt>
                </c:lvl>
              </c:multiLvlStrCache>
            </c:multiLvlStrRef>
          </c:cat>
          <c:val>
            <c:numRef>
              <c:f>BAR!$C$3:$C$48</c:f>
              <c:numCache>
                <c:formatCode>General</c:formatCode>
                <c:ptCount val="46"/>
                <c:pt idx="0">
                  <c:v>15.4</c:v>
                </c:pt>
                <c:pt idx="1">
                  <c:v>22</c:v>
                </c:pt>
                <c:pt idx="2">
                  <c:v>17.5</c:v>
                </c:pt>
                <c:pt idx="3">
                  <c:v>11.4</c:v>
                </c:pt>
                <c:pt idx="4">
                  <c:v>8.6999999999999993</c:v>
                </c:pt>
                <c:pt idx="5">
                  <c:v>8.1</c:v>
                </c:pt>
                <c:pt idx="6">
                  <c:v>4.8</c:v>
                </c:pt>
                <c:pt idx="7">
                  <c:v>6.9</c:v>
                </c:pt>
                <c:pt idx="8">
                  <c:v>2.4</c:v>
                </c:pt>
                <c:pt idx="9">
                  <c:v>0.3</c:v>
                </c:pt>
                <c:pt idx="10">
                  <c:v>36.1</c:v>
                </c:pt>
                <c:pt idx="11">
                  <c:v>63.6</c:v>
                </c:pt>
                <c:pt idx="12">
                  <c:v>0.3</c:v>
                </c:pt>
                <c:pt idx="13">
                  <c:v>12</c:v>
                </c:pt>
                <c:pt idx="14">
                  <c:v>5.4</c:v>
                </c:pt>
                <c:pt idx="15">
                  <c:v>3.9</c:v>
                </c:pt>
                <c:pt idx="16">
                  <c:v>1.2</c:v>
                </c:pt>
                <c:pt idx="17">
                  <c:v>5.0999999999999996</c:v>
                </c:pt>
                <c:pt idx="18">
                  <c:v>3</c:v>
                </c:pt>
                <c:pt idx="19">
                  <c:v>12.3</c:v>
                </c:pt>
                <c:pt idx="20">
                  <c:v>29.8</c:v>
                </c:pt>
                <c:pt idx="21">
                  <c:v>27.1</c:v>
                </c:pt>
                <c:pt idx="22">
                  <c:v>21.1</c:v>
                </c:pt>
                <c:pt idx="23">
                  <c:v>53.3</c:v>
                </c:pt>
                <c:pt idx="24">
                  <c:v>19.899999999999999</c:v>
                </c:pt>
                <c:pt idx="25">
                  <c:v>0.3</c:v>
                </c:pt>
                <c:pt idx="26">
                  <c:v>5.4</c:v>
                </c:pt>
                <c:pt idx="27">
                  <c:v>0.3</c:v>
                </c:pt>
                <c:pt idx="28">
                  <c:v>40.1</c:v>
                </c:pt>
                <c:pt idx="29">
                  <c:v>23.8</c:v>
                </c:pt>
                <c:pt idx="30">
                  <c:v>3</c:v>
                </c:pt>
                <c:pt idx="31">
                  <c:v>3.6</c:v>
                </c:pt>
                <c:pt idx="32">
                  <c:v>2.1</c:v>
                </c:pt>
                <c:pt idx="33">
                  <c:v>2.1</c:v>
                </c:pt>
                <c:pt idx="34">
                  <c:v>4.8</c:v>
                </c:pt>
                <c:pt idx="35">
                  <c:v>7.8</c:v>
                </c:pt>
                <c:pt idx="36">
                  <c:v>3.3</c:v>
                </c:pt>
                <c:pt idx="37">
                  <c:v>1.5</c:v>
                </c:pt>
                <c:pt idx="38">
                  <c:v>7.5</c:v>
                </c:pt>
                <c:pt idx="39">
                  <c:v>62</c:v>
                </c:pt>
                <c:pt idx="40">
                  <c:v>21.7</c:v>
                </c:pt>
                <c:pt idx="41">
                  <c:v>4.5</c:v>
                </c:pt>
                <c:pt idx="42">
                  <c:v>4.2</c:v>
                </c:pt>
                <c:pt idx="43">
                  <c:v>2.7</c:v>
                </c:pt>
                <c:pt idx="44">
                  <c:v>1.5</c:v>
                </c:pt>
                <c:pt idx="45">
                  <c:v>3.3</c:v>
                </c:pt>
              </c:numCache>
            </c:numRef>
          </c:val>
          <c:extLst>
            <c:ext xmlns:c16="http://schemas.microsoft.com/office/drawing/2014/chart" uri="{C3380CC4-5D6E-409C-BE32-E72D297353CC}">
              <c16:uniqueId val="{00000000-D2FB-4C36-8D6A-8DD085DF3CE5}"/>
            </c:ext>
          </c:extLst>
        </c:ser>
        <c:ser>
          <c:idx val="1"/>
          <c:order val="1"/>
          <c:tx>
            <c:strRef>
              <c:f>BAR!$D$1:$D$2</c:f>
              <c:strCache>
                <c:ptCount val="2"/>
                <c:pt idx="0">
                  <c:v>TO</c:v>
                </c:pt>
                <c:pt idx="1">
                  <c:v>n=2,731,575</c:v>
                </c:pt>
              </c:strCache>
            </c:strRef>
          </c:tx>
          <c:spPr>
            <a:solidFill>
              <a:schemeClr val="accent3"/>
            </a:solidFill>
            <a:ln>
              <a:noFill/>
            </a:ln>
            <a:effectLst/>
          </c:spPr>
          <c:invertIfNegative val="0"/>
          <c:cat>
            <c:multiLvlStrRef>
              <c:f>BAR!$A$3:$B$48</c:f>
              <c:multiLvlStrCache>
                <c:ptCount val="46"/>
                <c:lvl>
                  <c:pt idx="0">
                    <c:v>20-24</c:v>
                  </c:pt>
                  <c:pt idx="1">
                    <c:v>25-29</c:v>
                  </c:pt>
                  <c:pt idx="2">
                    <c:v>30-34</c:v>
                  </c:pt>
                  <c:pt idx="3">
                    <c:v>35-39</c:v>
                  </c:pt>
                  <c:pt idx="4">
                    <c:v>40-44</c:v>
                  </c:pt>
                  <c:pt idx="5">
                    <c:v>45-49</c:v>
                  </c:pt>
                  <c:pt idx="6">
                    <c:v>50-54</c:v>
                  </c:pt>
                  <c:pt idx="7">
                    <c:v>55-59</c:v>
                  </c:pt>
                  <c:pt idx="8">
                    <c:v>60-64</c:v>
                  </c:pt>
                  <c:pt idx="9">
                    <c:v>65+</c:v>
                  </c:pt>
                  <c:pt idx="10">
                    <c:v>MALE</c:v>
                  </c:pt>
                  <c:pt idx="11">
                    <c:v>FEMALE</c:v>
                  </c:pt>
                  <c:pt idx="12">
                    <c:v>TRANS</c:v>
                  </c:pt>
                  <c:pt idx="13">
                    <c:v> &lt;15K</c:v>
                  </c:pt>
                  <c:pt idx="14">
                    <c:v>15-19K</c:v>
                  </c:pt>
                  <c:pt idx="15">
                    <c:v>20-24K</c:v>
                  </c:pt>
                  <c:pt idx="16">
                    <c:v>25-29K</c:v>
                  </c:pt>
                  <c:pt idx="17">
                    <c:v>30-34K</c:v>
                  </c:pt>
                  <c:pt idx="18">
                    <c:v>35-39K</c:v>
                  </c:pt>
                  <c:pt idx="19">
                    <c:v>40-59K</c:v>
                  </c:pt>
                  <c:pt idx="20">
                    <c:v>60K+</c:v>
                  </c:pt>
                  <c:pt idx="21">
                    <c:v>NA/DK</c:v>
                  </c:pt>
                  <c:pt idx="22">
                    <c:v>OWN</c:v>
                  </c:pt>
                  <c:pt idx="23">
                    <c:v>RENT</c:v>
                  </c:pt>
                  <c:pt idx="24">
                    <c:v>W/FAMILY</c:v>
                  </c:pt>
                  <c:pt idx="25">
                    <c:v>HOMELESS</c:v>
                  </c:pt>
                  <c:pt idx="26">
                    <c:v>NA/DK</c:v>
                  </c:pt>
                  <c:pt idx="27">
                    <c:v>FIRST NAT</c:v>
                  </c:pt>
                  <c:pt idx="28">
                    <c:v>NORTH AM</c:v>
                  </c:pt>
                  <c:pt idx="29">
                    <c:v>EUR</c:v>
                  </c:pt>
                  <c:pt idx="30">
                    <c:v>CARIBB</c:v>
                  </c:pt>
                  <c:pt idx="31">
                    <c:v>LATIN AM</c:v>
                  </c:pt>
                  <c:pt idx="32">
                    <c:v>BLACK AFR</c:v>
                  </c:pt>
                  <c:pt idx="33">
                    <c:v>MID EAST</c:v>
                  </c:pt>
                  <c:pt idx="34">
                    <c:v>SOUTH AS</c:v>
                  </c:pt>
                  <c:pt idx="35">
                    <c:v>SOU-EAST AS</c:v>
                  </c:pt>
                  <c:pt idx="36">
                    <c:v>MIXED</c:v>
                  </c:pt>
                  <c:pt idx="37">
                    <c:v>BLACK NA</c:v>
                  </c:pt>
                  <c:pt idx="38">
                    <c:v>NA/DK</c:v>
                  </c:pt>
                  <c:pt idx="39">
                    <c:v>SINGLE</c:v>
                  </c:pt>
                  <c:pt idx="40">
                    <c:v>MARRIED</c:v>
                  </c:pt>
                  <c:pt idx="41">
                    <c:v>COMMON</c:v>
                  </c:pt>
                  <c:pt idx="42">
                    <c:v>DIVORCED</c:v>
                  </c:pt>
                  <c:pt idx="43">
                    <c:v>SEPERATED</c:v>
                  </c:pt>
                  <c:pt idx="44">
                    <c:v>WIDOWED</c:v>
                  </c:pt>
                  <c:pt idx="45">
                    <c:v>NA/DK</c:v>
                  </c:pt>
                </c:lvl>
                <c:lvl>
                  <c:pt idx="0">
                    <c:v>AGE</c:v>
                  </c:pt>
                  <c:pt idx="10">
                    <c:v>SEX</c:v>
                  </c:pt>
                  <c:pt idx="13">
                    <c:v>INCOME</c:v>
                  </c:pt>
                  <c:pt idx="22">
                    <c:v>HOUSING</c:v>
                  </c:pt>
                  <c:pt idx="27">
                    <c:v>RACE/ETHNICITY</c:v>
                  </c:pt>
                  <c:pt idx="39">
                    <c:v>MARITAL</c:v>
                  </c:pt>
                </c:lvl>
              </c:multiLvlStrCache>
            </c:multiLvlStrRef>
          </c:cat>
          <c:val>
            <c:numRef>
              <c:f>BAR!$D$3:$D$48</c:f>
              <c:numCache>
                <c:formatCode>General</c:formatCode>
                <c:ptCount val="46"/>
                <c:pt idx="0">
                  <c:v>7.1</c:v>
                </c:pt>
                <c:pt idx="1">
                  <c:v>8.5</c:v>
                </c:pt>
                <c:pt idx="2">
                  <c:v>8.1999999999999993</c:v>
                </c:pt>
                <c:pt idx="3">
                  <c:v>7.2</c:v>
                </c:pt>
                <c:pt idx="4">
                  <c:v>6.7</c:v>
                </c:pt>
                <c:pt idx="5">
                  <c:v>7</c:v>
                </c:pt>
                <c:pt idx="6">
                  <c:v>7.4</c:v>
                </c:pt>
                <c:pt idx="7">
                  <c:v>6.7</c:v>
                </c:pt>
                <c:pt idx="8">
                  <c:v>5.6</c:v>
                </c:pt>
                <c:pt idx="9">
                  <c:v>15.6</c:v>
                </c:pt>
                <c:pt idx="10">
                  <c:v>48.1</c:v>
                </c:pt>
                <c:pt idx="11">
                  <c:v>51.9</c:v>
                </c:pt>
                <c:pt idx="12">
                  <c:v>0</c:v>
                </c:pt>
                <c:pt idx="13">
                  <c:v>8.4</c:v>
                </c:pt>
                <c:pt idx="14">
                  <c:v>4.9000000000000004</c:v>
                </c:pt>
                <c:pt idx="15">
                  <c:v>4.3</c:v>
                </c:pt>
                <c:pt idx="16">
                  <c:v>4.3</c:v>
                </c:pt>
                <c:pt idx="17">
                  <c:v>4.2</c:v>
                </c:pt>
                <c:pt idx="18">
                  <c:v>4.2</c:v>
                </c:pt>
                <c:pt idx="19">
                  <c:v>15.8</c:v>
                </c:pt>
                <c:pt idx="20">
                  <c:v>54</c:v>
                </c:pt>
                <c:pt idx="21">
                  <c:v>0</c:v>
                </c:pt>
                <c:pt idx="22">
                  <c:v>52.8</c:v>
                </c:pt>
                <c:pt idx="23">
                  <c:v>47.2</c:v>
                </c:pt>
                <c:pt idx="24">
                  <c:v>0</c:v>
                </c:pt>
                <c:pt idx="25">
                  <c:v>0</c:v>
                </c:pt>
                <c:pt idx="26">
                  <c:v>0</c:v>
                </c:pt>
                <c:pt idx="27">
                  <c:v>1.3</c:v>
                </c:pt>
                <c:pt idx="28">
                  <c:v>12.8</c:v>
                </c:pt>
                <c:pt idx="29">
                  <c:v>47.9</c:v>
                </c:pt>
                <c:pt idx="30">
                  <c:v>6.2</c:v>
                </c:pt>
                <c:pt idx="31">
                  <c:v>4.2</c:v>
                </c:pt>
                <c:pt idx="32">
                  <c:v>5.5</c:v>
                </c:pt>
                <c:pt idx="33">
                  <c:v>5.6</c:v>
                </c:pt>
                <c:pt idx="34">
                  <c:v>13</c:v>
                </c:pt>
                <c:pt idx="35">
                  <c:v>21.8</c:v>
                </c:pt>
                <c:pt idx="36">
                  <c:v>0</c:v>
                </c:pt>
                <c:pt idx="37">
                  <c:v>0</c:v>
                </c:pt>
                <c:pt idx="38">
                  <c:v>0</c:v>
                </c:pt>
                <c:pt idx="39">
                  <c:v>34.6</c:v>
                </c:pt>
                <c:pt idx="40">
                  <c:v>43.3</c:v>
                </c:pt>
                <c:pt idx="41">
                  <c:v>7.3</c:v>
                </c:pt>
                <c:pt idx="42">
                  <c:v>6.5</c:v>
                </c:pt>
                <c:pt idx="43">
                  <c:v>2.9</c:v>
                </c:pt>
                <c:pt idx="44">
                  <c:v>5.4</c:v>
                </c:pt>
                <c:pt idx="45">
                  <c:v>0</c:v>
                </c:pt>
              </c:numCache>
            </c:numRef>
          </c:val>
          <c:extLst>
            <c:ext xmlns:c16="http://schemas.microsoft.com/office/drawing/2014/chart" uri="{C3380CC4-5D6E-409C-BE32-E72D297353CC}">
              <c16:uniqueId val="{00000001-D2FB-4C36-8D6A-8DD085DF3CE5}"/>
            </c:ext>
          </c:extLst>
        </c:ser>
        <c:ser>
          <c:idx val="2"/>
          <c:order val="2"/>
          <c:tx>
            <c:strRef>
              <c:f>BAR!$E$1:$E$2</c:f>
              <c:strCache>
                <c:ptCount val="2"/>
                <c:pt idx="0">
                  <c:v> GTA</c:v>
                </c:pt>
                <c:pt idx="1">
                  <c:v>n=5,928,040</c:v>
                </c:pt>
              </c:strCache>
            </c:strRef>
          </c:tx>
          <c:spPr>
            <a:solidFill>
              <a:schemeClr val="accent5"/>
            </a:solidFill>
            <a:ln>
              <a:noFill/>
            </a:ln>
            <a:effectLst/>
          </c:spPr>
          <c:invertIfNegative val="0"/>
          <c:cat>
            <c:multiLvlStrRef>
              <c:f>BAR!$A$3:$B$48</c:f>
              <c:multiLvlStrCache>
                <c:ptCount val="46"/>
                <c:lvl>
                  <c:pt idx="0">
                    <c:v>20-24</c:v>
                  </c:pt>
                  <c:pt idx="1">
                    <c:v>25-29</c:v>
                  </c:pt>
                  <c:pt idx="2">
                    <c:v>30-34</c:v>
                  </c:pt>
                  <c:pt idx="3">
                    <c:v>35-39</c:v>
                  </c:pt>
                  <c:pt idx="4">
                    <c:v>40-44</c:v>
                  </c:pt>
                  <c:pt idx="5">
                    <c:v>45-49</c:v>
                  </c:pt>
                  <c:pt idx="6">
                    <c:v>50-54</c:v>
                  </c:pt>
                  <c:pt idx="7">
                    <c:v>55-59</c:v>
                  </c:pt>
                  <c:pt idx="8">
                    <c:v>60-64</c:v>
                  </c:pt>
                  <c:pt idx="9">
                    <c:v>65+</c:v>
                  </c:pt>
                  <c:pt idx="10">
                    <c:v>MALE</c:v>
                  </c:pt>
                  <c:pt idx="11">
                    <c:v>FEMALE</c:v>
                  </c:pt>
                  <c:pt idx="12">
                    <c:v>TRANS</c:v>
                  </c:pt>
                  <c:pt idx="13">
                    <c:v> &lt;15K</c:v>
                  </c:pt>
                  <c:pt idx="14">
                    <c:v>15-19K</c:v>
                  </c:pt>
                  <c:pt idx="15">
                    <c:v>20-24K</c:v>
                  </c:pt>
                  <c:pt idx="16">
                    <c:v>25-29K</c:v>
                  </c:pt>
                  <c:pt idx="17">
                    <c:v>30-34K</c:v>
                  </c:pt>
                  <c:pt idx="18">
                    <c:v>35-39K</c:v>
                  </c:pt>
                  <c:pt idx="19">
                    <c:v>40-59K</c:v>
                  </c:pt>
                  <c:pt idx="20">
                    <c:v>60K+</c:v>
                  </c:pt>
                  <c:pt idx="21">
                    <c:v>NA/DK</c:v>
                  </c:pt>
                  <c:pt idx="22">
                    <c:v>OWN</c:v>
                  </c:pt>
                  <c:pt idx="23">
                    <c:v>RENT</c:v>
                  </c:pt>
                  <c:pt idx="24">
                    <c:v>W/FAMILY</c:v>
                  </c:pt>
                  <c:pt idx="25">
                    <c:v>HOMELESS</c:v>
                  </c:pt>
                  <c:pt idx="26">
                    <c:v>NA/DK</c:v>
                  </c:pt>
                  <c:pt idx="27">
                    <c:v>FIRST NAT</c:v>
                  </c:pt>
                  <c:pt idx="28">
                    <c:v>NORTH AM</c:v>
                  </c:pt>
                  <c:pt idx="29">
                    <c:v>EUR</c:v>
                  </c:pt>
                  <c:pt idx="30">
                    <c:v>CARIBB</c:v>
                  </c:pt>
                  <c:pt idx="31">
                    <c:v>LATIN AM</c:v>
                  </c:pt>
                  <c:pt idx="32">
                    <c:v>BLACK AFR</c:v>
                  </c:pt>
                  <c:pt idx="33">
                    <c:v>MID EAST</c:v>
                  </c:pt>
                  <c:pt idx="34">
                    <c:v>SOUTH AS</c:v>
                  </c:pt>
                  <c:pt idx="35">
                    <c:v>SOU-EAST AS</c:v>
                  </c:pt>
                  <c:pt idx="36">
                    <c:v>MIXED</c:v>
                  </c:pt>
                  <c:pt idx="37">
                    <c:v>BLACK NA</c:v>
                  </c:pt>
                  <c:pt idx="38">
                    <c:v>NA/DK</c:v>
                  </c:pt>
                  <c:pt idx="39">
                    <c:v>SINGLE</c:v>
                  </c:pt>
                  <c:pt idx="40">
                    <c:v>MARRIED</c:v>
                  </c:pt>
                  <c:pt idx="41">
                    <c:v>COMMON</c:v>
                  </c:pt>
                  <c:pt idx="42">
                    <c:v>DIVORCED</c:v>
                  </c:pt>
                  <c:pt idx="43">
                    <c:v>SEPERATED</c:v>
                  </c:pt>
                  <c:pt idx="44">
                    <c:v>WIDOWED</c:v>
                  </c:pt>
                  <c:pt idx="45">
                    <c:v>NA/DK</c:v>
                  </c:pt>
                </c:lvl>
                <c:lvl>
                  <c:pt idx="0">
                    <c:v>AGE</c:v>
                  </c:pt>
                  <c:pt idx="10">
                    <c:v>SEX</c:v>
                  </c:pt>
                  <c:pt idx="13">
                    <c:v>INCOME</c:v>
                  </c:pt>
                  <c:pt idx="22">
                    <c:v>HOUSING</c:v>
                  </c:pt>
                  <c:pt idx="27">
                    <c:v>RACE/ETHNICITY</c:v>
                  </c:pt>
                  <c:pt idx="39">
                    <c:v>MARITAL</c:v>
                  </c:pt>
                </c:lvl>
              </c:multiLvlStrCache>
            </c:multiLvlStrRef>
          </c:cat>
          <c:val>
            <c:numRef>
              <c:f>BAR!$E$3:$E$48</c:f>
              <c:numCache>
                <c:formatCode>General</c:formatCode>
                <c:ptCount val="46"/>
                <c:pt idx="0">
                  <c:v>6.9</c:v>
                </c:pt>
                <c:pt idx="1">
                  <c:v>7.2</c:v>
                </c:pt>
                <c:pt idx="2">
                  <c:v>7.1</c:v>
                </c:pt>
                <c:pt idx="3">
                  <c:v>6.9</c:v>
                </c:pt>
                <c:pt idx="4">
                  <c:v>7</c:v>
                </c:pt>
                <c:pt idx="5">
                  <c:v>7.4</c:v>
                </c:pt>
                <c:pt idx="6">
                  <c:v>7.8</c:v>
                </c:pt>
                <c:pt idx="7">
                  <c:v>6.9</c:v>
                </c:pt>
                <c:pt idx="8">
                  <c:v>5.6</c:v>
                </c:pt>
                <c:pt idx="9">
                  <c:v>14.5</c:v>
                </c:pt>
                <c:pt idx="10">
                  <c:v>48.5</c:v>
                </c:pt>
                <c:pt idx="11">
                  <c:v>51.5</c:v>
                </c:pt>
                <c:pt idx="12">
                  <c:v>0</c:v>
                </c:pt>
                <c:pt idx="13">
                  <c:v>6.1</c:v>
                </c:pt>
                <c:pt idx="14">
                  <c:v>3.5</c:v>
                </c:pt>
                <c:pt idx="15">
                  <c:v>3.4</c:v>
                </c:pt>
                <c:pt idx="16">
                  <c:v>3.5</c:v>
                </c:pt>
                <c:pt idx="17">
                  <c:v>3.6</c:v>
                </c:pt>
                <c:pt idx="18">
                  <c:v>3.7</c:v>
                </c:pt>
                <c:pt idx="19">
                  <c:v>14.3</c:v>
                </c:pt>
                <c:pt idx="20">
                  <c:v>61.8</c:v>
                </c:pt>
                <c:pt idx="21">
                  <c:v>0</c:v>
                </c:pt>
                <c:pt idx="22">
                  <c:v>66.5</c:v>
                </c:pt>
                <c:pt idx="23">
                  <c:v>33.5</c:v>
                </c:pt>
                <c:pt idx="24">
                  <c:v>0</c:v>
                </c:pt>
                <c:pt idx="25">
                  <c:v>0</c:v>
                </c:pt>
                <c:pt idx="26">
                  <c:v>0</c:v>
                </c:pt>
                <c:pt idx="27">
                  <c:v>1.3</c:v>
                </c:pt>
                <c:pt idx="28">
                  <c:v>13.4</c:v>
                </c:pt>
                <c:pt idx="29">
                  <c:v>47.1</c:v>
                </c:pt>
                <c:pt idx="30">
                  <c:v>5.9</c:v>
                </c:pt>
                <c:pt idx="31">
                  <c:v>3.6</c:v>
                </c:pt>
                <c:pt idx="32">
                  <c:v>4.5</c:v>
                </c:pt>
                <c:pt idx="33">
                  <c:v>5.6</c:v>
                </c:pt>
                <c:pt idx="34">
                  <c:v>17</c:v>
                </c:pt>
                <c:pt idx="35">
                  <c:v>19.3</c:v>
                </c:pt>
                <c:pt idx="36">
                  <c:v>0</c:v>
                </c:pt>
                <c:pt idx="37">
                  <c:v>0</c:v>
                </c:pt>
                <c:pt idx="38">
                  <c:v>0</c:v>
                </c:pt>
                <c:pt idx="39">
                  <c:v>31.1</c:v>
                </c:pt>
                <c:pt idx="40">
                  <c:v>49.9</c:v>
                </c:pt>
                <c:pt idx="41">
                  <c:v>5.9</c:v>
                </c:pt>
                <c:pt idx="42">
                  <c:v>5.5</c:v>
                </c:pt>
                <c:pt idx="43">
                  <c:v>2.6</c:v>
                </c:pt>
                <c:pt idx="44">
                  <c:v>5</c:v>
                </c:pt>
                <c:pt idx="45">
                  <c:v>0</c:v>
                </c:pt>
              </c:numCache>
            </c:numRef>
          </c:val>
          <c:extLst>
            <c:ext xmlns:c16="http://schemas.microsoft.com/office/drawing/2014/chart" uri="{C3380CC4-5D6E-409C-BE32-E72D297353CC}">
              <c16:uniqueId val="{00000002-D2FB-4C36-8D6A-8DD085DF3CE5}"/>
            </c:ext>
          </c:extLst>
        </c:ser>
        <c:dLbls>
          <c:showLegendKey val="0"/>
          <c:showVal val="0"/>
          <c:showCatName val="0"/>
          <c:showSerName val="0"/>
          <c:showPercent val="0"/>
          <c:showBubbleSize val="0"/>
        </c:dLbls>
        <c:gapWidth val="219"/>
        <c:overlap val="-27"/>
        <c:axId val="1530271408"/>
        <c:axId val="1530270992"/>
      </c:barChart>
      <c:catAx>
        <c:axId val="1530271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en-US"/>
          </a:p>
        </c:txPr>
        <c:crossAx val="1530270992"/>
        <c:crosses val="autoZero"/>
        <c:auto val="1"/>
        <c:lblAlgn val="ctr"/>
        <c:lblOffset val="100"/>
        <c:noMultiLvlLbl val="0"/>
      </c:catAx>
      <c:valAx>
        <c:axId val="15302709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en-CA" sz="2000"/>
                  <a:t>PERCENT %</a:t>
                </a:r>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5302714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MISSING!$J$2</c:f>
              <c:strCache>
                <c:ptCount val="1"/>
                <c:pt idx="0">
                  <c:v>%</c:v>
                </c:pt>
              </c:strCache>
            </c:strRef>
          </c:tx>
          <c:spPr>
            <a:solidFill>
              <a:srgbClr val="9954CC"/>
            </a:solidFill>
            <a:ln>
              <a:solidFill>
                <a:schemeClr val="tx1"/>
              </a:solidFill>
            </a:ln>
            <a:effectLst/>
          </c:spPr>
          <c:invertIfNegative val="0"/>
          <c:cat>
            <c:strRef>
              <c:f>MISSING!$I$3:$I$13</c:f>
              <c:strCache>
                <c:ptCount val="11"/>
                <c:pt idx="0">
                  <c:v>EDUCATION</c:v>
                </c:pt>
                <c:pt idx="1">
                  <c:v>LANGUAGES</c:v>
                </c:pt>
                <c:pt idx="2">
                  <c:v>CITIZENSHIP</c:v>
                </c:pt>
                <c:pt idx="3">
                  <c:v>INCOME</c:v>
                </c:pt>
                <c:pt idx="4">
                  <c:v>REL/SPIRIT</c:v>
                </c:pt>
                <c:pt idx="5">
                  <c:v>SEX ORIENT</c:v>
                </c:pt>
                <c:pt idx="6">
                  <c:v>RACE</c:v>
                </c:pt>
                <c:pt idx="7">
                  <c:v>HOUSING</c:v>
                </c:pt>
                <c:pt idx="8">
                  <c:v>MARITAL</c:v>
                </c:pt>
                <c:pt idx="9">
                  <c:v>AGE</c:v>
                </c:pt>
                <c:pt idx="10">
                  <c:v>SEX</c:v>
                </c:pt>
              </c:strCache>
            </c:strRef>
          </c:cat>
          <c:val>
            <c:numRef>
              <c:f>MISSING!$J$3:$J$13</c:f>
              <c:numCache>
                <c:formatCode>General</c:formatCode>
                <c:ptCount val="11"/>
                <c:pt idx="0">
                  <c:v>95.3</c:v>
                </c:pt>
                <c:pt idx="1">
                  <c:v>91.9</c:v>
                </c:pt>
                <c:pt idx="2">
                  <c:v>91.3</c:v>
                </c:pt>
                <c:pt idx="3">
                  <c:v>27.1</c:v>
                </c:pt>
                <c:pt idx="4">
                  <c:v>14.2</c:v>
                </c:pt>
                <c:pt idx="5">
                  <c:v>9</c:v>
                </c:pt>
                <c:pt idx="6">
                  <c:v>7.5</c:v>
                </c:pt>
                <c:pt idx="7">
                  <c:v>5.4</c:v>
                </c:pt>
                <c:pt idx="8">
                  <c:v>3.3</c:v>
                </c:pt>
                <c:pt idx="9">
                  <c:v>0</c:v>
                </c:pt>
                <c:pt idx="10">
                  <c:v>0</c:v>
                </c:pt>
              </c:numCache>
            </c:numRef>
          </c:val>
          <c:extLst>
            <c:ext xmlns:c16="http://schemas.microsoft.com/office/drawing/2014/chart" uri="{C3380CC4-5D6E-409C-BE32-E72D297353CC}">
              <c16:uniqueId val="{00000000-5EBC-4F91-8242-72673677B778}"/>
            </c:ext>
          </c:extLst>
        </c:ser>
        <c:dLbls>
          <c:showLegendKey val="0"/>
          <c:showVal val="0"/>
          <c:showCatName val="0"/>
          <c:showSerName val="0"/>
          <c:showPercent val="0"/>
          <c:showBubbleSize val="0"/>
        </c:dLbls>
        <c:gapWidth val="219"/>
        <c:overlap val="-27"/>
        <c:axId val="407715807"/>
        <c:axId val="407716223"/>
      </c:barChart>
      <c:catAx>
        <c:axId val="4077158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407716223"/>
        <c:crosses val="autoZero"/>
        <c:auto val="1"/>
        <c:lblAlgn val="ctr"/>
        <c:lblOffset val="100"/>
        <c:noMultiLvlLbl val="0"/>
      </c:catAx>
      <c:valAx>
        <c:axId val="407716223"/>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CA" sz="1800"/>
                  <a:t>PERCENT (%)</a:t>
                </a:r>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407715807"/>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600"/>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13.12.2021</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pPr marL="171450" indent="-171450">
              <a:buFontTx/>
              <a:buChar char="-"/>
            </a:pPr>
            <a:r>
              <a:rPr lang="en-US" dirty="0"/>
              <a:t>Introduce the Team (David as part of it in Joanna’s absence?)</a:t>
            </a:r>
            <a:br>
              <a:rPr lang="en-US" dirty="0"/>
            </a:br>
            <a:r>
              <a:rPr lang="en-US" dirty="0"/>
              <a:t>-we are also at CAMH</a:t>
            </a:r>
            <a:br>
              <a:rPr lang="en-US" dirty="0"/>
            </a:br>
            <a:r>
              <a:rPr lang="en-US" dirty="0"/>
              <a:t>-put roles in brackets </a:t>
            </a:r>
          </a:p>
        </p:txBody>
      </p:sp>
      <p:sp>
        <p:nvSpPr>
          <p:cNvPr id="4" name="Slide Number Placeholder 3"/>
          <p:cNvSpPr>
            <a:spLocks noGrp="1"/>
          </p:cNvSpPr>
          <p:nvPr>
            <p:ph type="sldNum" sz="quarter" idx="10"/>
          </p:nvPr>
        </p:nvSpPr>
        <p:spPr/>
        <p:txBody>
          <a:bodyPr/>
          <a:lstStyle/>
          <a:p>
            <a:fld id="{871B2431-D351-4C6E-A3CF-9DFAC0E3E050}" type="slidenum">
              <a:rPr lang="cs-CZ" smtClean="0"/>
              <a:t>2</a:t>
            </a:fld>
            <a:endParaRPr lang="cs-CZ"/>
          </a:p>
        </p:txBody>
      </p:sp>
    </p:spTree>
    <p:extLst>
      <p:ext uri="{BB962C8B-B14F-4D97-AF65-F5344CB8AC3E}">
        <p14:creationId xmlns:p14="http://schemas.microsoft.com/office/powerpoint/2010/main" val="23567357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pPr>
              <a:lnSpc>
                <a:spcPct val="107000"/>
              </a:lnSpc>
              <a:spcBef>
                <a:spcPts val="1200"/>
              </a:spcBef>
              <a:spcAft>
                <a:spcPts val="800"/>
              </a:spcAft>
            </a:pPr>
            <a:r>
              <a:rPr lang="en-CA"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We ended up focusing on representing categories or features for 6 demographic dimensions. Mapping some of the dimensions onto Census data was relatively straightforward- we had a continuous measure for age for the MDD-ICP clients, so we categorized client ages based on the 10 age categories represented in the Census. In the Census, we were able to locate the same 8 income categories provided for MDD-ICP clients, and the census also captured the same 6 features for marital status as for the MDD ICP. However, the Census did not represent some categories represented in the MDD-ICP. For sex, the census only measured women and men, whereas the ICP represented individuals as well. Similarly, for housing, the census only captured owning or renting a home, whereas more features were available for MDD-ICP clients (such as living with family or being homeless). Mapping race/ethnic features between the census and MDD-ICP was more of a challenge and involved some subjective decision making, but again the Census did not capture differences between north </a:t>
            </a:r>
            <a:r>
              <a:rPr lang="en-CA" sz="180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american</a:t>
            </a:r>
            <a:r>
              <a:rPr lang="en-CA"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individuals self-identifying as white vs black or mixed race individuals. We ended up represented 11 features related to race/ethnicity. ​</a:t>
            </a:r>
          </a:p>
          <a:p>
            <a:pPr>
              <a:lnSpc>
                <a:spcPct val="107000"/>
              </a:lnSpc>
              <a:spcBef>
                <a:spcPts val="1200"/>
              </a:spcBef>
              <a:spcAft>
                <a:spcPts val="800"/>
              </a:spcAft>
            </a:pPr>
            <a:endParaRPr lang="en-CA"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800"/>
              </a:spcAft>
            </a:pPr>
            <a:r>
              <a:rPr lang="en-US" sz="1800" b="0" i="0" u="none" strike="noStrike" dirty="0">
                <a:solidFill>
                  <a:srgbClr val="000000"/>
                </a:solidFill>
                <a:effectLst/>
                <a:latin typeface="Arial" panose="020B0604020202020204" pitchFamily="34" charset="0"/>
              </a:rPr>
              <a:t>Once we had our dimensions, we derived rates of each feature for each dimension for our MDD-ICP sample, as well as for Toronto, and the Greater Toronto Area, to show what percentage of each sample belonged to each feature.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800"/>
              </a:spcAft>
            </a:pPr>
            <a:endParaRPr lang="en-US" dirty="0"/>
          </a:p>
        </p:txBody>
      </p:sp>
      <p:sp>
        <p:nvSpPr>
          <p:cNvPr id="4" name="Slide Number Placeholder 3"/>
          <p:cNvSpPr>
            <a:spLocks noGrp="1"/>
          </p:cNvSpPr>
          <p:nvPr>
            <p:ph type="sldNum" sz="quarter" idx="10"/>
          </p:nvPr>
        </p:nvSpPr>
        <p:spPr/>
        <p:txBody>
          <a:bodyPr/>
          <a:lstStyle/>
          <a:p>
            <a:fld id="{871B2431-D351-4C6E-A3CF-9DFAC0E3E050}" type="slidenum">
              <a:rPr lang="cs-CZ" smtClean="0"/>
              <a:t>11</a:t>
            </a:fld>
            <a:endParaRPr lang="cs-CZ"/>
          </a:p>
        </p:txBody>
      </p:sp>
    </p:spTree>
    <p:extLst>
      <p:ext uri="{BB962C8B-B14F-4D97-AF65-F5344CB8AC3E}">
        <p14:creationId xmlns:p14="http://schemas.microsoft.com/office/powerpoint/2010/main" val="15109343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t>Finally, we graphed the percentages in a way that allowed users to compare features between the three samples for each dimension – although we generated visualizations of the same data with various graph types to share with users, we will focus on simple bar graphs in this presentation, since users seemed to find this graph type most useful. </a:t>
            </a:r>
          </a:p>
          <a:p>
            <a:endParaRPr lang="en-US" dirty="0">
              <a:cs typeface="Calibri"/>
            </a:endParaRPr>
          </a:p>
          <a:p>
            <a:r>
              <a:rPr lang="en-US" dirty="0">
                <a:cs typeface="Calibri"/>
              </a:rPr>
              <a:t>Here, you'll see the features grouped by dimension and sample on the bottom or x axis, and percentages of the total sample on the y. This is the initial visualization that we used as a guide when seeking input from participants.</a:t>
            </a:r>
          </a:p>
        </p:txBody>
      </p:sp>
      <p:sp>
        <p:nvSpPr>
          <p:cNvPr id="4" name="Slide Number Placeholder 3"/>
          <p:cNvSpPr>
            <a:spLocks noGrp="1"/>
          </p:cNvSpPr>
          <p:nvPr>
            <p:ph type="sldNum" sz="quarter" idx="10"/>
          </p:nvPr>
        </p:nvSpPr>
        <p:spPr/>
        <p:txBody>
          <a:bodyPr/>
          <a:lstStyle/>
          <a:p>
            <a:fld id="{871B2431-D351-4C6E-A3CF-9DFAC0E3E050}" type="slidenum">
              <a:rPr lang="cs-CZ" smtClean="0"/>
              <a:t>12</a:t>
            </a:fld>
            <a:endParaRPr lang="cs-CZ"/>
          </a:p>
        </p:txBody>
      </p:sp>
    </p:spTree>
    <p:extLst>
      <p:ext uri="{BB962C8B-B14F-4D97-AF65-F5344CB8AC3E}">
        <p14:creationId xmlns:p14="http://schemas.microsoft.com/office/powerpoint/2010/main" val="1897446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13.12.2021</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dirty="0"/>
              <a:t>These interviews were also structured to illicit user stories:</a:t>
            </a:r>
            <a:r>
              <a:rPr lang="en-US" baseline="0" dirty="0"/>
              <a:t> </a:t>
            </a:r>
          </a:p>
          <a:p>
            <a:pPr lvl="0"/>
            <a:r>
              <a:rPr lang="en-US" baseline="0" dirty="0"/>
              <a:t>How might they like to access the dashboard? How often? </a:t>
            </a:r>
          </a:p>
          <a:p>
            <a:pPr lvl="0"/>
            <a:r>
              <a:rPr lang="en-US" baseline="0" dirty="0"/>
              <a:t>Who should have access?</a:t>
            </a:r>
          </a:p>
          <a:p>
            <a:pPr lvl="0"/>
            <a:r>
              <a:rPr lang="en-US" baseline="0" dirty="0"/>
              <a:t>Why would they use a dashboard like this?</a:t>
            </a:r>
          </a:p>
          <a:p>
            <a:pPr lvl="0"/>
            <a:r>
              <a:rPr lang="en-US" baseline="0" dirty="0"/>
              <a:t>There are three main uses identified in the interviews:</a:t>
            </a:r>
          </a:p>
          <a:p>
            <a:pPr marL="228600" lvl="0" indent="-228600">
              <a:buAutoNum type="arabicPeriod"/>
            </a:pPr>
            <a:r>
              <a:rPr lang="en-US" baseline="0" dirty="0"/>
              <a:t>Improve patient care and health outcomes at CAMH. The dashboard might allow them to do targeted hires for a minority subgroup and/or demonstrate a notable gap in care that would be addressed. It was clear that this should always be the driving force behind a dashboard like this.</a:t>
            </a:r>
          </a:p>
          <a:p>
            <a:pPr marL="228600" lvl="0" indent="-228600">
              <a:buAutoNum type="arabicPeriod"/>
            </a:pPr>
            <a:r>
              <a:rPr lang="en-US" baseline="0" dirty="0"/>
              <a:t>There was a sense that a dashboard like this might be used to promote institutional culture change. Some suggested that it might “shame” some clinics into acting, while others emphasized that it would provide opportunities to spotlight best practices, successful programs and promote learning across the institution. More </a:t>
            </a:r>
            <a:r>
              <a:rPr lang="en-US" baseline="0" dirty="0" err="1"/>
              <a:t>impotantly</a:t>
            </a:r>
            <a:r>
              <a:rPr lang="en-US" baseline="0" dirty="0"/>
              <a:t> it was felt that this could be a mechanism for building capacity about health equity data, the importance of collecting this data and publicly visualize these gaps in a way that people could not go on ignoring.</a:t>
            </a:r>
          </a:p>
          <a:p>
            <a:pPr marL="228600" lvl="0" indent="-228600">
              <a:buAutoNum type="arabicPeriod"/>
            </a:pPr>
            <a:r>
              <a:rPr lang="en-US" baseline="0" dirty="0"/>
              <a:t>Whenever the people I talked to started looking at the dashboard they started to make hypotheses about why some groups might be over represented and why others might be under represented. They asked things like: </a:t>
            </a:r>
            <a:r>
              <a:rPr lang="en-US" baseline="0" dirty="0" err="1"/>
              <a:t>x,y,z</a:t>
            </a:r>
            <a:endParaRPr lang="en-US" baseline="0" dirty="0"/>
          </a:p>
          <a:p>
            <a:pPr marL="0" lvl="0" indent="0">
              <a:buNone/>
            </a:pPr>
            <a:endParaRPr lang="en-US" baseline="0" dirty="0"/>
          </a:p>
          <a:p>
            <a:pPr marL="0" lvl="0" indent="0">
              <a:buNone/>
            </a:pPr>
            <a:r>
              <a:rPr lang="en-US" baseline="0" dirty="0"/>
              <a:t>As they reflected further about these observations it became clear that the dashboard might generate new research questions, specific care gaps and promote collaborative opportunities between departments. For example, if trans patients were being underserved across the hospital, how might an institutionally-wide collaboration improve care for these patients who will always represent a small minority of patients in care?</a:t>
            </a:r>
          </a:p>
          <a:p>
            <a:pPr marL="0" lvl="0" indent="0">
              <a:buNone/>
            </a:pPr>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13</a:t>
            </a:fld>
            <a:endParaRPr lang="cs-CZ"/>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t>With these issues in mind, we approached this issue as an open ended </a:t>
            </a:r>
            <a:r>
              <a:rPr lang="en-US" dirty="0" err="1"/>
              <a:t>doube</a:t>
            </a:r>
            <a:r>
              <a:rPr lang="en-US" dirty="0"/>
              <a:t>-diamond</a:t>
            </a:r>
            <a:r>
              <a:rPr lang="en-US" baseline="0" dirty="0"/>
              <a:t> design process. The first phase of this project was designed to collect “user stories” about how a health equity dashboard might be used by various stakeholders at CAMH and what they would need to use it successfully. </a:t>
            </a:r>
          </a:p>
          <a:p>
            <a:r>
              <a:rPr lang="en-US" baseline="0" dirty="0"/>
              <a:t>So at this stage we are leaving the problem space and moving to the solution space. As a result, today’s presentation will review briefly what we’ve learned today –much of it is covered in the report we circulated previously – and will focus on a few core problems that require solutions. </a:t>
            </a:r>
            <a:br>
              <a:rPr lang="en-US" baseline="0" dirty="0"/>
            </a:br>
            <a:r>
              <a:rPr lang="en-US" baseline="0" dirty="0"/>
              <a:t/>
            </a:r>
            <a:br>
              <a:rPr lang="en-US" baseline="0" dirty="0"/>
            </a:br>
            <a:r>
              <a:rPr lang="en-US" baseline="0" dirty="0"/>
              <a:t>Focus more on the process </a:t>
            </a:r>
            <a:br>
              <a:rPr lang="en-US" baseline="0" dirty="0"/>
            </a:br>
            <a:r>
              <a:rPr lang="en-US" baseline="0" dirty="0"/>
              <a:t>-identify stakeholders</a:t>
            </a:r>
            <a:br>
              <a:rPr lang="en-US" baseline="0" dirty="0"/>
            </a:br>
            <a:r>
              <a:rPr lang="en-US" baseline="0" dirty="0"/>
              <a:t>-introduce prototype 1</a:t>
            </a:r>
            <a:br>
              <a:rPr lang="en-US" baseline="0" dirty="0"/>
            </a:br>
            <a:r>
              <a:rPr lang="en-US" baseline="0" dirty="0"/>
              <a:t>-gather user stories/requirements</a:t>
            </a:r>
            <a:br>
              <a:rPr lang="en-US" baseline="0" dirty="0"/>
            </a:br>
            <a:r>
              <a:rPr lang="en-US" baseline="0" dirty="0"/>
              <a:t>-identify feedback used to inform prototype 2</a:t>
            </a:r>
            <a:br>
              <a:rPr lang="en-US" baseline="0" dirty="0"/>
            </a:br>
            <a:endParaRPr lang="en-US" dirty="0"/>
          </a:p>
        </p:txBody>
      </p:sp>
      <p:sp>
        <p:nvSpPr>
          <p:cNvPr id="4" name="Slide Number Placeholder 3"/>
          <p:cNvSpPr>
            <a:spLocks noGrp="1"/>
          </p:cNvSpPr>
          <p:nvPr>
            <p:ph type="sldNum" sz="quarter" idx="10"/>
          </p:nvPr>
        </p:nvSpPr>
        <p:spPr/>
        <p:txBody>
          <a:bodyPr/>
          <a:lstStyle/>
          <a:p>
            <a:fld id="{871B2431-D351-4C6E-A3CF-9DFAC0E3E050}" type="slidenum">
              <a:rPr lang="cs-CZ" smtClean="0"/>
              <a:t>14</a:t>
            </a:fld>
            <a:endParaRPr lang="cs-CZ"/>
          </a:p>
        </p:txBody>
      </p:sp>
    </p:spTree>
    <p:extLst>
      <p:ext uri="{BB962C8B-B14F-4D97-AF65-F5344CB8AC3E}">
        <p14:creationId xmlns:p14="http://schemas.microsoft.com/office/powerpoint/2010/main" val="40947804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10"/>
          </p:nvPr>
        </p:nvSpPr>
        <p:spPr/>
        <p:txBody>
          <a:bodyPr/>
          <a:lstStyle/>
          <a:p>
            <a:fld id="{871B2431-D351-4C6E-A3CF-9DFAC0E3E050}" type="slidenum">
              <a:rPr lang="cs-CZ" smtClean="0"/>
              <a:t>15</a:t>
            </a:fld>
            <a:endParaRPr lang="cs-CZ"/>
          </a:p>
        </p:txBody>
      </p:sp>
    </p:spTree>
    <p:extLst>
      <p:ext uri="{BB962C8B-B14F-4D97-AF65-F5344CB8AC3E}">
        <p14:creationId xmlns:p14="http://schemas.microsoft.com/office/powerpoint/2010/main" val="10919335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13.12.2021</a:t>
            </a:fld>
            <a:endParaRPr lang="cs-CZ"/>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Thank you </a:t>
            </a:r>
            <a:r>
              <a:rPr lang="en-US" dirty="0" err="1"/>
              <a:t>marta</a:t>
            </a:r>
            <a:r>
              <a:rPr lang="en-US" dirty="0"/>
              <a:t> – so as you can see – we are in the process of </a:t>
            </a:r>
            <a:r>
              <a:rPr lang="en-US" dirty="0" err="1"/>
              <a:t>refinining</a:t>
            </a:r>
            <a:r>
              <a:rPr lang="en-US" baseline="0" dirty="0"/>
              <a:t> the wireframe and in the next phase we will go back to our participants for their feedback on these changes. However, in</a:t>
            </a:r>
            <a:r>
              <a:rPr lang="en-US" dirty="0"/>
              <a:t> phase 2, we think about building complexity (</a:t>
            </a:r>
            <a:r>
              <a:rPr lang="en-US" dirty="0" err="1"/>
              <a:t>eg</a:t>
            </a:r>
            <a:r>
              <a:rPr lang="en-US" dirty="0"/>
              <a:t> with CIHR support dissemination</a:t>
            </a:r>
            <a:r>
              <a:rPr lang="en-US" baseline="0" dirty="0"/>
              <a:t> </a:t>
            </a:r>
            <a:r>
              <a:rPr lang="en-US" dirty="0"/>
              <a:t>grant),</a:t>
            </a:r>
            <a:r>
              <a:rPr lang="en-US" baseline="0" dirty="0"/>
              <a:t> focus on these overarching issues that will require more sustained support across the institution</a:t>
            </a:r>
            <a:r>
              <a:rPr lang="en-US" dirty="0"/>
              <a:t> and consultation w/ domain expert (working groups, census consultants, priority </a:t>
            </a:r>
            <a:r>
              <a:rPr lang="en-US" dirty="0" err="1"/>
              <a:t>populaions</a:t>
            </a:r>
            <a:r>
              <a:rPr lang="en-US" dirty="0"/>
              <a:t>) for interpretability </a:t>
            </a:r>
            <a:endParaRPr lang="en-US" baseline="0" dirty="0"/>
          </a:p>
          <a:p>
            <a:endParaRPr lang="en-US" dirty="0">
              <a:cs typeface="Calibri"/>
            </a:endParaRPr>
          </a:p>
          <a:p>
            <a:endParaRPr lang="en-US" dirty="0">
              <a:cs typeface="Calibri"/>
            </a:endParaRP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16</a:t>
            </a:fld>
            <a:endParaRPr lang="cs-CZ"/>
          </a:p>
        </p:txBody>
      </p:sp>
    </p:spTree>
    <p:extLst>
      <p:ext uri="{BB962C8B-B14F-4D97-AF65-F5344CB8AC3E}">
        <p14:creationId xmlns:p14="http://schemas.microsoft.com/office/powerpoint/2010/main" val="28195863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pPr marL="171450" indent="-171450">
              <a:buFontTx/>
              <a:buChar char="-"/>
            </a:pPr>
            <a:r>
              <a:rPr lang="en-US" dirty="0"/>
              <a:t>Serious problem with data quality</a:t>
            </a:r>
            <a:r>
              <a:rPr lang="en-US" baseline="0" dirty="0"/>
              <a:t> and completeness. This raises a number of questions for the dashboard moving forward.</a:t>
            </a:r>
          </a:p>
          <a:p>
            <a:pPr marL="171450" indent="-171450">
              <a:buFontTx/>
              <a:buChar char="-"/>
            </a:pPr>
            <a:r>
              <a:rPr lang="en-US" baseline="0" dirty="0"/>
              <a:t>1) How do we improve data quality while also ensuring the data is easily collected and accurately self-reported by clients?</a:t>
            </a:r>
            <a:endParaRPr lang="en-US" dirty="0"/>
          </a:p>
        </p:txBody>
      </p:sp>
      <p:sp>
        <p:nvSpPr>
          <p:cNvPr id="4" name="Slide Number Placeholder 3"/>
          <p:cNvSpPr>
            <a:spLocks noGrp="1"/>
          </p:cNvSpPr>
          <p:nvPr>
            <p:ph type="sldNum" sz="quarter" idx="10"/>
          </p:nvPr>
        </p:nvSpPr>
        <p:spPr/>
        <p:txBody>
          <a:bodyPr/>
          <a:lstStyle/>
          <a:p>
            <a:fld id="{871B2431-D351-4C6E-A3CF-9DFAC0E3E050}" type="slidenum">
              <a:rPr lang="cs-CZ" smtClean="0"/>
              <a:t>17</a:t>
            </a:fld>
            <a:endParaRPr lang="cs-CZ"/>
          </a:p>
        </p:txBody>
      </p:sp>
    </p:spTree>
    <p:extLst>
      <p:ext uri="{BB962C8B-B14F-4D97-AF65-F5344CB8AC3E}">
        <p14:creationId xmlns:p14="http://schemas.microsoft.com/office/powerpoint/2010/main" val="21557007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pPr rtl="0">
              <a:spcBef>
                <a:spcPts val="1200"/>
              </a:spcBef>
              <a:spcAft>
                <a:spcPts val="0"/>
              </a:spcAft>
            </a:pPr>
            <a:r>
              <a:rPr lang="en-US" sz="1800" b="0" i="0" u="none" strike="noStrike" dirty="0">
                <a:solidFill>
                  <a:srgbClr val="000000"/>
                </a:solidFill>
                <a:effectLst/>
                <a:latin typeface="Arial" panose="020B0604020202020204" pitchFamily="34" charset="0"/>
              </a:rPr>
              <a:t>To give you a better sense of how complete the data is from the set of MDD-ICP clients we used in our preliminary visualizations, here is a graph showing the percent of missing data from various demographic dimensions collected in demographic and health equity forms. You can see that some are relatively complete, or have  less than 10% missing (like age, sex, race, housing and marital status, all of which we were able to compare with the Census data and included in our first visualization). But others have much more missing data, limiting our ability to interpret or draw conclusions (for example, with income, it is unclear if responses are biased in some way). And other dimensions that are captured in the demographic form (like education, language and citizenship) are completely unusable. This raises questions about whether we need to have an established threshold for dimensions we include in the dashboard (for example, only 5% missing), but this would also limit the dimensions we can present. ​</a:t>
            </a:r>
            <a:endParaRPr lang="en-US" b="0" dirty="0">
              <a:effectLst/>
            </a:endParaRPr>
          </a:p>
          <a:p>
            <a:pPr rtl="0">
              <a:spcBef>
                <a:spcPts val="1200"/>
              </a:spcBef>
              <a:spcAft>
                <a:spcPts val="0"/>
              </a:spcAft>
            </a:pPr>
            <a:r>
              <a:rPr lang="en-US" sz="1800" b="0" i="0" u="none" strike="noStrike" dirty="0">
                <a:solidFill>
                  <a:srgbClr val="000000"/>
                </a:solidFill>
                <a:effectLst/>
                <a:latin typeface="Arial" panose="020B0604020202020204" pitchFamily="34" charset="0"/>
              </a:rPr>
              <a:t>Important to note also that this is ambulatory care, and completion could be higher for other clinics (inpatient).</a:t>
            </a:r>
            <a:endParaRPr lang="en-US" b="0" dirty="0">
              <a:effectLst/>
            </a:endParaRPr>
          </a:p>
          <a:p>
            <a:r>
              <a:rPr lang="en-US" dirty="0"/>
              <a:t/>
            </a:r>
            <a:br>
              <a:rPr lang="en-US" dirty="0"/>
            </a:br>
            <a:endParaRPr lang="en-US" dirty="0">
              <a:cs typeface="Calibri"/>
            </a:endParaRPr>
          </a:p>
        </p:txBody>
      </p:sp>
      <p:sp>
        <p:nvSpPr>
          <p:cNvPr id="4" name="Slide Number Placeholder 3"/>
          <p:cNvSpPr>
            <a:spLocks noGrp="1"/>
          </p:cNvSpPr>
          <p:nvPr>
            <p:ph type="sldNum" sz="quarter" idx="10"/>
          </p:nvPr>
        </p:nvSpPr>
        <p:spPr/>
        <p:txBody>
          <a:bodyPr/>
          <a:lstStyle/>
          <a:p>
            <a:fld id="{871B2431-D351-4C6E-A3CF-9DFAC0E3E050}" type="slidenum">
              <a:rPr lang="cs-CZ" smtClean="0"/>
              <a:t>18</a:t>
            </a:fld>
            <a:endParaRPr lang="cs-CZ"/>
          </a:p>
        </p:txBody>
      </p:sp>
    </p:spTree>
    <p:extLst>
      <p:ext uri="{BB962C8B-B14F-4D97-AF65-F5344CB8AC3E}">
        <p14:creationId xmlns:p14="http://schemas.microsoft.com/office/powerpoint/2010/main" val="26634994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t>-</a:t>
            </a:r>
            <a:r>
              <a:rPr lang="en-US" baseline="0" dirty="0"/>
              <a:t> I noticed in the interviews that people could easily “shoot down” the data. In other words, it’s impact and relevance was routinely dismissed both because of the missing features, but also because a dashboard removes the human from the loop. How will individuals know it is reliable? Is there a way, that we could </a:t>
            </a:r>
            <a:r>
              <a:rPr lang="en-US" baseline="0" dirty="0" err="1"/>
              <a:t>visiaulize</a:t>
            </a:r>
            <a:r>
              <a:rPr lang="en-US" baseline="0" dirty="0"/>
              <a:t> the relative reliability of the data?</a:t>
            </a:r>
            <a:r>
              <a:rPr lang="en-US" dirty="0"/>
              <a:t> </a:t>
            </a:r>
            <a:r>
              <a:rPr lang="en-US" baseline="0" dirty="0"/>
              <a:t> How might we incorporate humans, human analysis, interpretation and checks and balances into this process? This issue was especially important for individuals who are not data experts – they rely on data experts to tell them that the data is </a:t>
            </a:r>
            <a:r>
              <a:rPr lang="en-US" baseline="0" dirty="0" err="1"/>
              <a:t>realiable</a:t>
            </a:r>
            <a:r>
              <a:rPr lang="en-US" baseline="0" dirty="0"/>
              <a:t>. [also important to note that this dashboard would not replace the reports that R&amp;A produces].</a:t>
            </a:r>
            <a:r>
              <a:rPr lang="en-US" dirty="0">
                <a:cs typeface="+mn-lt"/>
              </a:rPr>
              <a:t/>
            </a:r>
            <a:br>
              <a:rPr lang="en-US" dirty="0">
                <a:cs typeface="+mn-lt"/>
              </a:rPr>
            </a:br>
            <a:r>
              <a:rPr lang="en-US" dirty="0">
                <a:cs typeface="Calibri"/>
              </a:rPr>
              <a:t>-consultaton w/ other experts is important – not meant to exist on its own – incorporate trainings (</a:t>
            </a:r>
            <a:r>
              <a:rPr lang="en-US" dirty="0" err="1">
                <a:cs typeface="Calibri"/>
              </a:rPr>
              <a:t>eg</a:t>
            </a:r>
            <a:r>
              <a:rPr lang="en-US" dirty="0">
                <a:cs typeface="Calibri"/>
              </a:rPr>
              <a:t> a short webinar before accessing the dashboard)</a:t>
            </a:r>
          </a:p>
        </p:txBody>
      </p:sp>
      <p:sp>
        <p:nvSpPr>
          <p:cNvPr id="4" name="Slide Number Placeholder 3"/>
          <p:cNvSpPr>
            <a:spLocks noGrp="1"/>
          </p:cNvSpPr>
          <p:nvPr>
            <p:ph type="sldNum" sz="quarter" idx="10"/>
          </p:nvPr>
        </p:nvSpPr>
        <p:spPr/>
        <p:txBody>
          <a:bodyPr/>
          <a:lstStyle/>
          <a:p>
            <a:fld id="{871B2431-D351-4C6E-A3CF-9DFAC0E3E050}" type="slidenum">
              <a:rPr lang="cs-CZ" smtClean="0"/>
              <a:t>19</a:t>
            </a:fld>
            <a:endParaRPr lang="cs-CZ"/>
          </a:p>
        </p:txBody>
      </p:sp>
    </p:spTree>
    <p:extLst>
      <p:ext uri="{BB962C8B-B14F-4D97-AF65-F5344CB8AC3E}">
        <p14:creationId xmlns:p14="http://schemas.microsoft.com/office/powerpoint/2010/main" val="1609678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t>My observations here</a:t>
            </a:r>
            <a:r>
              <a:rPr lang="en-US" baseline="0" dirty="0"/>
              <a:t> also stem from my ongoing institutional ethnography where I am trying to connect everyday work </a:t>
            </a:r>
            <a:r>
              <a:rPr lang="en-US" baseline="0" dirty="0" err="1"/>
              <a:t>pratices</a:t>
            </a:r>
            <a:r>
              <a:rPr lang="en-US" baseline="0" dirty="0"/>
              <a:t> to institutional priorities and policies. It’s notable that when I asked about how we might implement a dashboard like this there were a lot of non-verbal responses. Raised eyebrows, knowing twinkles, rueful laughs and eye rolling. What is it, we might ask, that makes it difficult to imagine the implementation of a health equity dashboard? I should add that some individuals offered some great solutions to the implementation problem. Start small. Call it a pilot. Limit access to clinic managers, and so on. Either way, implementing a health equity dashboard across the institution remains aspirational in scope. </a:t>
            </a:r>
          </a:p>
          <a:p>
            <a:r>
              <a:rPr lang="en-US" dirty="0">
                <a:cs typeface="Calibri"/>
              </a:rPr>
              <a:t>-no single solution emerged from the interviews, part of a larger conversation – tying into bigger steps we'll consider doing</a:t>
            </a:r>
          </a:p>
        </p:txBody>
      </p:sp>
      <p:sp>
        <p:nvSpPr>
          <p:cNvPr id="4" name="Slide Number Placeholder 3"/>
          <p:cNvSpPr>
            <a:spLocks noGrp="1"/>
          </p:cNvSpPr>
          <p:nvPr>
            <p:ph type="sldNum" sz="quarter" idx="10"/>
          </p:nvPr>
        </p:nvSpPr>
        <p:spPr/>
        <p:txBody>
          <a:bodyPr/>
          <a:lstStyle/>
          <a:p>
            <a:fld id="{871B2431-D351-4C6E-A3CF-9DFAC0E3E050}" type="slidenum">
              <a:rPr lang="cs-CZ" smtClean="0"/>
              <a:t>20</a:t>
            </a:fld>
            <a:endParaRPr lang="cs-CZ"/>
          </a:p>
        </p:txBody>
      </p:sp>
    </p:spTree>
    <p:extLst>
      <p:ext uri="{BB962C8B-B14F-4D97-AF65-F5344CB8AC3E}">
        <p14:creationId xmlns:p14="http://schemas.microsoft.com/office/powerpoint/2010/main" val="1658124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cs typeface="+mn-lt"/>
              </a:rPr>
              <a:t>SEAN</a:t>
            </a:r>
            <a:r>
              <a:rPr lang="en-US" dirty="0"/>
              <a:t/>
            </a:r>
            <a:br>
              <a:rPr lang="en-US" dirty="0"/>
            </a:br>
            <a:r>
              <a:rPr lang="en-US" dirty="0"/>
              <a:t>-because we are a big consumer of data and intend to use it to inform ML that can be used in clinic and other contexts, we want to be sure we understand how representative the data is</a:t>
            </a:r>
            <a:br>
              <a:rPr lang="en-US" dirty="0"/>
            </a:br>
            <a:r>
              <a:rPr lang="en-US" dirty="0"/>
              <a:t>-in addition, there is an organizational interest in EDI, so we thought there is an opportunity to combine objectives and produce something useful to the wider group (so we brought in additional stakeholders)</a:t>
            </a:r>
            <a:br>
              <a:rPr lang="en-US" dirty="0"/>
            </a:br>
            <a:endParaRPr lang="en-US" dirty="0">
              <a:cs typeface="Calibri"/>
            </a:endParaRPr>
          </a:p>
        </p:txBody>
      </p:sp>
      <p:sp>
        <p:nvSpPr>
          <p:cNvPr id="4" name="Slide Number Placeholder 3"/>
          <p:cNvSpPr>
            <a:spLocks noGrp="1"/>
          </p:cNvSpPr>
          <p:nvPr>
            <p:ph type="sldNum" sz="quarter" idx="10"/>
          </p:nvPr>
        </p:nvSpPr>
        <p:spPr/>
        <p:txBody>
          <a:bodyPr/>
          <a:lstStyle/>
          <a:p>
            <a:fld id="{871B2431-D351-4C6E-A3CF-9DFAC0E3E050}" type="slidenum">
              <a:rPr lang="cs-CZ" smtClean="0"/>
              <a:t>3</a:t>
            </a:fld>
            <a:endParaRPr lang="cs-CZ"/>
          </a:p>
        </p:txBody>
      </p:sp>
    </p:spTree>
    <p:extLst>
      <p:ext uri="{BB962C8B-B14F-4D97-AF65-F5344CB8AC3E}">
        <p14:creationId xmlns:p14="http://schemas.microsoft.com/office/powerpoint/2010/main" val="26538601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cs typeface="Calibri"/>
              </a:rPr>
              <a:t>We've raised some bigger questions, hoping that having group of experts, we can get some great ideas to address some issues we've brought up.</a:t>
            </a:r>
          </a:p>
        </p:txBody>
      </p:sp>
      <p:sp>
        <p:nvSpPr>
          <p:cNvPr id="4" name="Slide Number Placeholder 3"/>
          <p:cNvSpPr>
            <a:spLocks noGrp="1"/>
          </p:cNvSpPr>
          <p:nvPr>
            <p:ph type="sldNum" sz="quarter" idx="5"/>
          </p:nvPr>
        </p:nvSpPr>
        <p:spPr/>
        <p:txBody>
          <a:bodyPr/>
          <a:lstStyle/>
          <a:p>
            <a:fld id="{871B2431-D351-4C6E-A3CF-9DFAC0E3E050}" type="slidenum">
              <a:rPr lang="cs-CZ" smtClean="0"/>
              <a:t>21</a:t>
            </a:fld>
            <a:endParaRPr lang="cs-CZ"/>
          </a:p>
        </p:txBody>
      </p:sp>
    </p:spTree>
    <p:extLst>
      <p:ext uri="{BB962C8B-B14F-4D97-AF65-F5344CB8AC3E}">
        <p14:creationId xmlns:p14="http://schemas.microsoft.com/office/powerpoint/2010/main" val="10889547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CA" dirty="0"/>
              <a:t>SEAN</a:t>
            </a:r>
            <a:br>
              <a:rPr lang="en-CA" dirty="0"/>
            </a:br>
            <a:r>
              <a:rPr lang="en-CA" dirty="0"/>
              <a:t>HE dash means many things to many people </a:t>
            </a:r>
            <a:r>
              <a:rPr lang="en-US" dirty="0"/>
              <a:t>-open to renaming the dashboard</a:t>
            </a:r>
            <a:br>
              <a:rPr lang="en-US" dirty="0"/>
            </a:br>
            <a:r>
              <a:rPr lang="en-US" dirty="0"/>
              <a:t>-HE can’t be studied in a single way, needs multiple perspectives/lenses and this is just a couple of ways we can do it, and there are more layers we can use to examine health equity </a:t>
            </a:r>
            <a:br>
              <a:rPr lang="en-US" dirty="0"/>
            </a:br>
            <a:r>
              <a:rPr lang="en-US" dirty="0"/>
              <a:t>-there are many features we can include, but limit to what is feasible</a:t>
            </a:r>
            <a:br>
              <a:rPr lang="en-US" dirty="0"/>
            </a:br>
            <a:r>
              <a:rPr lang="en-US" dirty="0"/>
              <a:t>-we are addressing rep of data from different angles</a:t>
            </a:r>
            <a:endParaRPr lang="en-CA" dirty="0"/>
          </a:p>
        </p:txBody>
      </p:sp>
      <p:sp>
        <p:nvSpPr>
          <p:cNvPr id="4" name="Slide Number Placeholder 3"/>
          <p:cNvSpPr>
            <a:spLocks noGrp="1"/>
          </p:cNvSpPr>
          <p:nvPr>
            <p:ph type="sldNum" sz="quarter" idx="5"/>
          </p:nvPr>
        </p:nvSpPr>
        <p:spPr/>
        <p:txBody>
          <a:bodyPr/>
          <a:lstStyle/>
          <a:p>
            <a:fld id="{871B2431-D351-4C6E-A3CF-9DFAC0E3E050}" type="slidenum">
              <a:rPr lang="cs-CZ" smtClean="0"/>
              <a:t>4</a:t>
            </a:fld>
            <a:endParaRPr lang="cs-CZ"/>
          </a:p>
        </p:txBody>
      </p:sp>
    </p:spTree>
    <p:extLst>
      <p:ext uri="{BB962C8B-B14F-4D97-AF65-F5344CB8AC3E}">
        <p14:creationId xmlns:p14="http://schemas.microsoft.com/office/powerpoint/2010/main" val="40542682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CA" dirty="0"/>
              <a:t>To start the process of developing this dashboard, we planned a kick off meeting and invited various individuals or stakeholders we thought would be interested in collaborating with us on this project. We tried to be inclusive in inviting the listed stakeholders to this meeting and received enthusiastic support.</a:t>
            </a:r>
          </a:p>
        </p:txBody>
      </p:sp>
      <p:sp>
        <p:nvSpPr>
          <p:cNvPr id="4" name="Slide Number Placeholder 3"/>
          <p:cNvSpPr>
            <a:spLocks noGrp="1"/>
          </p:cNvSpPr>
          <p:nvPr>
            <p:ph type="sldNum" sz="quarter" idx="5"/>
          </p:nvPr>
        </p:nvSpPr>
        <p:spPr/>
        <p:txBody>
          <a:bodyPr/>
          <a:lstStyle/>
          <a:p>
            <a:fld id="{871B2431-D351-4C6E-A3CF-9DFAC0E3E050}" type="slidenum">
              <a:rPr lang="cs-CZ" smtClean="0"/>
              <a:t>5</a:t>
            </a:fld>
            <a:endParaRPr lang="cs-CZ"/>
          </a:p>
        </p:txBody>
      </p:sp>
    </p:spTree>
    <p:extLst>
      <p:ext uri="{BB962C8B-B14F-4D97-AF65-F5344CB8AC3E}">
        <p14:creationId xmlns:p14="http://schemas.microsoft.com/office/powerpoint/2010/main" val="2947843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cs typeface="Calibri"/>
              </a:rPr>
              <a:t>LAURA</a:t>
            </a:r>
            <a:r>
              <a:rPr lang="en-US" dirty="0">
                <a:cs typeface="+mn-lt"/>
              </a:rPr>
              <a:t/>
            </a:r>
            <a:br>
              <a:rPr lang="en-US" dirty="0">
                <a:cs typeface="+mn-lt"/>
              </a:rPr>
            </a:br>
            <a:r>
              <a:rPr lang="en-US" dirty="0"/>
              <a:t>More importantly – we want CAMH to be a place that all people</a:t>
            </a:r>
            <a:r>
              <a:rPr lang="en-US" baseline="0" dirty="0"/>
              <a:t> in Ontario feel welcome. A bigger issue of asking ourselves whether we are serving all patients equally, and if not, how can we do better?</a:t>
            </a:r>
          </a:p>
          <a:p>
            <a:r>
              <a:rPr lang="en-US" baseline="0" dirty="0"/>
              <a:t>Anecdote from one of my interviews. Of course, this Black woman described CAMH as an “old white guy.”</a:t>
            </a:r>
            <a:r>
              <a:rPr lang="en-US" dirty="0">
                <a:cs typeface="+mn-lt"/>
              </a:rPr>
              <a:t/>
            </a:r>
            <a:br>
              <a:rPr lang="en-US" dirty="0">
                <a:cs typeface="+mn-lt"/>
              </a:rPr>
            </a:br>
            <a:r>
              <a:rPr lang="en-US" dirty="0">
                <a:cs typeface="Calibri"/>
              </a:rPr>
              <a:t>(if short on time, omit)</a:t>
            </a:r>
            <a:endParaRPr lang="en-US" dirty="0"/>
          </a:p>
        </p:txBody>
      </p:sp>
      <p:sp>
        <p:nvSpPr>
          <p:cNvPr id="4" name="Slide Number Placeholder 3"/>
          <p:cNvSpPr>
            <a:spLocks noGrp="1"/>
          </p:cNvSpPr>
          <p:nvPr>
            <p:ph type="sldNum" sz="quarter" idx="10"/>
          </p:nvPr>
        </p:nvSpPr>
        <p:spPr/>
        <p:txBody>
          <a:bodyPr/>
          <a:lstStyle/>
          <a:p>
            <a:fld id="{871B2431-D351-4C6E-A3CF-9DFAC0E3E050}" type="slidenum">
              <a:rPr lang="cs-CZ" smtClean="0"/>
              <a:t>6</a:t>
            </a:fld>
            <a:endParaRPr lang="cs-CZ"/>
          </a:p>
        </p:txBody>
      </p:sp>
    </p:spTree>
    <p:extLst>
      <p:ext uri="{BB962C8B-B14F-4D97-AF65-F5344CB8AC3E}">
        <p14:creationId xmlns:p14="http://schemas.microsoft.com/office/powerpoint/2010/main" val="32703326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t>With these issues in mind, we approached this issue as an open ended </a:t>
            </a:r>
            <a:r>
              <a:rPr lang="en-US" dirty="0" err="1"/>
              <a:t>doube</a:t>
            </a:r>
            <a:r>
              <a:rPr lang="en-US" dirty="0"/>
              <a:t>-diamond</a:t>
            </a:r>
            <a:r>
              <a:rPr lang="en-US" baseline="0" dirty="0"/>
              <a:t> design process. The first phase of this project was designed to collect “user stories” about how a health equity dashboard might be used by various stakeholders at CAMH and what they would need to use it successfully. </a:t>
            </a:r>
          </a:p>
          <a:p>
            <a:r>
              <a:rPr lang="en-US" baseline="0" dirty="0"/>
              <a:t>So at this stage we are leaving the problem space and moving to the solution space. As a result, today’s presentation will review briefly what we’ve learned today –much of it is covered in the report we circulated previously – and will focus on a few core problems that require solutions. </a:t>
            </a:r>
            <a:br>
              <a:rPr lang="en-US" baseline="0" dirty="0"/>
            </a:br>
            <a:r>
              <a:rPr lang="en-US" baseline="0" dirty="0"/>
              <a:t/>
            </a:r>
            <a:br>
              <a:rPr lang="en-US" baseline="0" dirty="0"/>
            </a:br>
            <a:r>
              <a:rPr lang="en-US" baseline="0" dirty="0"/>
              <a:t>Focus more on the process </a:t>
            </a:r>
            <a:br>
              <a:rPr lang="en-US" baseline="0" dirty="0"/>
            </a:br>
            <a:r>
              <a:rPr lang="en-US" baseline="0" dirty="0"/>
              <a:t>-identify stakeholders</a:t>
            </a:r>
            <a:br>
              <a:rPr lang="en-US" baseline="0" dirty="0"/>
            </a:br>
            <a:r>
              <a:rPr lang="en-US" baseline="0" dirty="0"/>
              <a:t>-introduce prototype 1</a:t>
            </a:r>
            <a:br>
              <a:rPr lang="en-US" baseline="0" dirty="0"/>
            </a:br>
            <a:r>
              <a:rPr lang="en-US" baseline="0" dirty="0"/>
              <a:t>-gather user stories/requirements</a:t>
            </a:r>
            <a:br>
              <a:rPr lang="en-US" baseline="0" dirty="0"/>
            </a:br>
            <a:r>
              <a:rPr lang="en-US" baseline="0" dirty="0"/>
              <a:t>-identify feedback used to inform prototype 2</a:t>
            </a:r>
            <a:br>
              <a:rPr lang="en-US" baseline="0" dirty="0"/>
            </a:br>
            <a:endParaRPr lang="en-US" dirty="0"/>
          </a:p>
        </p:txBody>
      </p:sp>
      <p:sp>
        <p:nvSpPr>
          <p:cNvPr id="4" name="Slide Number Placeholder 3"/>
          <p:cNvSpPr>
            <a:spLocks noGrp="1"/>
          </p:cNvSpPr>
          <p:nvPr>
            <p:ph type="sldNum" sz="quarter" idx="10"/>
          </p:nvPr>
        </p:nvSpPr>
        <p:spPr/>
        <p:txBody>
          <a:bodyPr/>
          <a:lstStyle/>
          <a:p>
            <a:fld id="{871B2431-D351-4C6E-A3CF-9DFAC0E3E050}" type="slidenum">
              <a:rPr lang="cs-CZ" smtClean="0"/>
              <a:t>7</a:t>
            </a:fld>
            <a:endParaRPr lang="cs-CZ"/>
          </a:p>
        </p:txBody>
      </p:sp>
    </p:spTree>
    <p:extLst>
      <p:ext uri="{BB962C8B-B14F-4D97-AF65-F5344CB8AC3E}">
        <p14:creationId xmlns:p14="http://schemas.microsoft.com/office/powerpoint/2010/main" val="139782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t>Through this process we talked to 20+ staff from across CAMH.</a:t>
            </a:r>
            <a:r>
              <a:rPr lang="en-US" baseline="0" dirty="0"/>
              <a:t> We sampled from a wide range of staff including clinicians, administrators and scientists who all use health equity data but in different ways across the institution.</a:t>
            </a:r>
          </a:p>
          <a:p>
            <a:r>
              <a:rPr lang="en-US" baseline="0" dirty="0"/>
              <a:t>These 1 hour conversations were confidential, so I cannot use individual names at this stage. So if you hear an idea of yours that you might have told me in an interview – don’t worry – I know it’s yours [or something along those lines].</a:t>
            </a:r>
          </a:p>
          <a:p>
            <a:endParaRPr lang="en-US" baseline="0" dirty="0"/>
          </a:p>
          <a:p>
            <a:r>
              <a:rPr lang="en-US" baseline="0" dirty="0"/>
              <a:t>-summarize numbers of total participants, hours of interviews, their roles (so we get a sense of how representative this is) – made effort to be balanced between clinicians, admin, researchers</a:t>
            </a:r>
            <a:endParaRPr lang="en-US" dirty="0"/>
          </a:p>
        </p:txBody>
      </p:sp>
      <p:sp>
        <p:nvSpPr>
          <p:cNvPr id="4" name="Slide Number Placeholder 3"/>
          <p:cNvSpPr>
            <a:spLocks noGrp="1"/>
          </p:cNvSpPr>
          <p:nvPr>
            <p:ph type="sldNum" sz="quarter" idx="10"/>
          </p:nvPr>
        </p:nvSpPr>
        <p:spPr/>
        <p:txBody>
          <a:bodyPr/>
          <a:lstStyle/>
          <a:p>
            <a:fld id="{871B2431-D351-4C6E-A3CF-9DFAC0E3E050}" type="slidenum">
              <a:rPr lang="cs-CZ" smtClean="0"/>
              <a:t>8</a:t>
            </a:fld>
            <a:endParaRPr lang="cs-CZ"/>
          </a:p>
        </p:txBody>
      </p:sp>
    </p:spTree>
    <p:extLst>
      <p:ext uri="{BB962C8B-B14F-4D97-AF65-F5344CB8AC3E}">
        <p14:creationId xmlns:p14="http://schemas.microsoft.com/office/powerpoint/2010/main" val="38006428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pPr>
              <a:lnSpc>
                <a:spcPct val="107000"/>
              </a:lnSpc>
              <a:spcBef>
                <a:spcPts val="1200"/>
              </a:spcBef>
              <a:spcAft>
                <a:spcPts val="800"/>
              </a:spcAft>
            </a:pPr>
            <a:r>
              <a:rPr lang="en-CA"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To generate this visualization, we first selected our sample. We used data from the MDD ICP, since Laura and I have some research experience with this pathway and Dr. </a:t>
            </a:r>
            <a:r>
              <a:rPr lang="en-CA" sz="180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Kloiber</a:t>
            </a:r>
            <a:r>
              <a:rPr lang="en-CA"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the clinic head of the MDD ICP, is a collaborator on this project. We restricted our sample to the 322 MDD ICP clients whose demographic data was digitally captured at their initial appointment and who had two or more appointments in the pathway. Because we were particularly interested in understanding the representativeness of this sample, we wanted to compare its demographic composition to a reasonable baseline, such as the surrounding community. For this reason, we also used data from the 2016 Canada Census, focusing on data on Toronto and the Greater Toronto area.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200"/>
              </a:spcBef>
              <a:spcAft>
                <a:spcPts val="800"/>
              </a:spcAft>
            </a:pPr>
            <a:endParaRPr lang="en-CA"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871B2431-D351-4C6E-A3CF-9DFAC0E3E050}" type="slidenum">
              <a:rPr lang="cs-CZ" smtClean="0"/>
              <a:t>9</a:t>
            </a:fld>
            <a:endParaRPr lang="cs-CZ"/>
          </a:p>
        </p:txBody>
      </p:sp>
    </p:spTree>
    <p:extLst>
      <p:ext uri="{BB962C8B-B14F-4D97-AF65-F5344CB8AC3E}">
        <p14:creationId xmlns:p14="http://schemas.microsoft.com/office/powerpoint/2010/main" val="4412360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pPr>
              <a:lnSpc>
                <a:spcPct val="107000"/>
              </a:lnSpc>
              <a:spcBef>
                <a:spcPts val="1200"/>
              </a:spcBef>
              <a:spcAft>
                <a:spcPts val="800"/>
              </a:spcAft>
            </a:pPr>
            <a:r>
              <a:rPr lang="en-CA"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Next, we needed to decide which demographic dimensions to visualize, so we examined the dimensions captured in the MDD-ICP demographic form and the CAMH Health Equity form, based on datasets extracted from Clinical </a:t>
            </a:r>
            <a:r>
              <a:rPr lang="en-CA" sz="180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REDCap</a:t>
            </a:r>
            <a:r>
              <a:rPr lang="en-CA"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and the Enterprise Data Warehouse in late 2020. It's possible that these dimensions are available from other sources at CAMH, but we started with this dataset for the purpose of generating a preliminary visualization. We were limited by which dimensions we could select, since we wanted any dimensions we visualized to be relatively complete and we also needed the dimensions to map onto the existing dimensions captured in the Census. We selected dimensions from the forms that had the least missing data or were most amenable to mapping onto the Census data.</a:t>
            </a:r>
            <a:br>
              <a:rPr lang="en-CA"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br>
            <a:endParaRPr lang="en-US" dirty="0"/>
          </a:p>
        </p:txBody>
      </p:sp>
      <p:sp>
        <p:nvSpPr>
          <p:cNvPr id="4" name="Slide Number Placeholder 3"/>
          <p:cNvSpPr>
            <a:spLocks noGrp="1"/>
          </p:cNvSpPr>
          <p:nvPr>
            <p:ph type="sldNum" sz="quarter" idx="10"/>
          </p:nvPr>
        </p:nvSpPr>
        <p:spPr/>
        <p:txBody>
          <a:bodyPr/>
          <a:lstStyle/>
          <a:p>
            <a:fld id="{871B2431-D351-4C6E-A3CF-9DFAC0E3E050}" type="slidenum">
              <a:rPr lang="cs-CZ" smtClean="0"/>
              <a:t>10</a:t>
            </a:fld>
            <a:endParaRPr lang="cs-CZ"/>
          </a:p>
        </p:txBody>
      </p:sp>
    </p:spTree>
    <p:extLst>
      <p:ext uri="{BB962C8B-B14F-4D97-AF65-F5344CB8AC3E}">
        <p14:creationId xmlns:p14="http://schemas.microsoft.com/office/powerpoint/2010/main" val="27565953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12/13/2021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32.sv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36.sv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39.sv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42.svg"/><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3.svg"/><Relationship Id="rId5" Type="http://schemas.openxmlformats.org/officeDocument/2006/relationships/image" Target="../media/image9.png"/><Relationship Id="rId4" Type="http://schemas.openxmlformats.org/officeDocument/2006/relationships/image" Target="../media/image11.sv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3.sv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11.sv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9.sv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7.sv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2.sv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24.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91824"/>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rcRect/>
          <a:stretch>
            <a:fillRect/>
          </a:stretch>
        </p:blipFill>
        <p:spPr>
          <a:xfrm>
            <a:off x="1392767" y="2599267"/>
            <a:ext cx="4114800" cy="4114800"/>
          </a:xfrm>
          <a:prstGeom prst="rect">
            <a:avLst/>
          </a:prstGeom>
        </p:spPr>
      </p:pic>
      <p:grpSp>
        <p:nvGrpSpPr>
          <p:cNvPr id="3" name="Group 3"/>
          <p:cNvGrpSpPr/>
          <p:nvPr/>
        </p:nvGrpSpPr>
        <p:grpSpPr>
          <a:xfrm>
            <a:off x="795867" y="1990008"/>
            <a:ext cx="8424938" cy="5616626"/>
            <a:chOff x="0" y="0"/>
            <a:chExt cx="11233251" cy="7488834"/>
          </a:xfrm>
        </p:grpSpPr>
        <p:pic>
          <p:nvPicPr>
            <p:cNvPr id="4" name="Picture 4"/>
            <p:cNvPicPr>
              <a:picLocks noChangeAspect="1"/>
            </p:cNvPicPr>
            <p:nvPr/>
          </p:nvPicPr>
          <p:blipFill>
            <a:blip r:embed="rId4"/>
            <a:srcRect/>
            <a:stretch>
              <a:fillRect/>
            </a:stretch>
          </p:blipFill>
          <p:spPr>
            <a:xfrm>
              <a:off x="3744417" y="0"/>
              <a:ext cx="7488834" cy="7488834"/>
            </a:xfrm>
            <a:prstGeom prst="rect">
              <a:avLst/>
            </a:prstGeom>
          </p:spPr>
        </p:pic>
        <p:pic>
          <p:nvPicPr>
            <p:cNvPr id="5" name="Picture 5"/>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a:stretch>
              <a:fillRect/>
            </a:stretch>
          </p:blipFill>
          <p:spPr>
            <a:xfrm>
              <a:off x="0" y="0"/>
              <a:ext cx="7488834" cy="7488834"/>
            </a:xfrm>
            <a:prstGeom prst="rect">
              <a:avLst/>
            </a:prstGeom>
          </p:spPr>
        </p:pic>
      </p:grpSp>
      <p:sp>
        <p:nvSpPr>
          <p:cNvPr id="6" name="TextBox 6"/>
          <p:cNvSpPr txBox="1"/>
          <p:nvPr/>
        </p:nvSpPr>
        <p:spPr>
          <a:xfrm>
            <a:off x="7058787" y="2644684"/>
            <a:ext cx="10200513" cy="4997633"/>
          </a:xfrm>
          <a:prstGeom prst="rect">
            <a:avLst/>
          </a:prstGeom>
        </p:spPr>
        <p:txBody>
          <a:bodyPr lIns="0" tIns="0" rIns="0" bIns="0" rtlCol="0" anchor="t">
            <a:spAutoFit/>
          </a:bodyPr>
          <a:lstStyle/>
          <a:p>
            <a:pPr>
              <a:lnSpc>
                <a:spcPts val="13199"/>
              </a:lnSpc>
            </a:pPr>
            <a:r>
              <a:rPr lang="en-US" sz="11000">
                <a:solidFill>
                  <a:srgbClr val="FFFFFF"/>
                </a:solidFill>
                <a:latin typeface="HK Grotesk Bold"/>
              </a:rPr>
              <a:t>Designing a Health Equity Dashboard</a:t>
            </a:r>
          </a:p>
        </p:txBody>
      </p:sp>
      <p:pic>
        <p:nvPicPr>
          <p:cNvPr id="7" name="Picture 7"/>
          <p:cNvPicPr>
            <a:picLocks noChangeAspect="1"/>
          </p:cNvPicPr>
          <p:nvPr/>
        </p:nvPicPr>
        <p:blipFill>
          <a:blip r:embed="rId7">
            <a:alphaModFix amt="89000"/>
          </a:blip>
          <a:srcRect l="10781" t="9366" r="9202" b="25009"/>
          <a:stretch>
            <a:fillRect/>
          </a:stretch>
        </p:blipFill>
        <p:spPr>
          <a:xfrm>
            <a:off x="1575254" y="3959435"/>
            <a:ext cx="2000302" cy="1564218"/>
          </a:xfrm>
          <a:prstGeom prst="rect">
            <a:avLst/>
          </a:prstGeom>
        </p:spPr>
      </p:pic>
      <p:sp>
        <p:nvSpPr>
          <p:cNvPr id="8" name="TextBox 8"/>
          <p:cNvSpPr txBox="1"/>
          <p:nvPr/>
        </p:nvSpPr>
        <p:spPr>
          <a:xfrm>
            <a:off x="11075850" y="8845797"/>
            <a:ext cx="6183450" cy="412503"/>
          </a:xfrm>
          <a:prstGeom prst="rect">
            <a:avLst/>
          </a:prstGeom>
        </p:spPr>
        <p:txBody>
          <a:bodyPr lIns="0" tIns="0" rIns="0" bIns="0" rtlCol="0" anchor="t">
            <a:spAutoFit/>
          </a:bodyPr>
          <a:lstStyle/>
          <a:p>
            <a:pPr algn="r">
              <a:lnSpc>
                <a:spcPts val="3360"/>
              </a:lnSpc>
            </a:pPr>
            <a:r>
              <a:rPr lang="en-US" sz="2799">
                <a:solidFill>
                  <a:srgbClr val="FFFFFF"/>
                </a:solidFill>
                <a:latin typeface="HK Grotesk Medium"/>
              </a:rPr>
              <a:t>Fair &amp; Just, Dec  6, 2021</a:t>
            </a:r>
          </a:p>
        </p:txBody>
      </p:sp>
      <p:sp>
        <p:nvSpPr>
          <p:cNvPr id="9" name="TextBox 9"/>
          <p:cNvSpPr txBox="1"/>
          <p:nvPr/>
        </p:nvSpPr>
        <p:spPr>
          <a:xfrm>
            <a:off x="15985595" y="1019175"/>
            <a:ext cx="1273705" cy="390297"/>
          </a:xfrm>
          <a:prstGeom prst="rect">
            <a:avLst/>
          </a:prstGeom>
        </p:spPr>
        <p:txBody>
          <a:bodyPr lIns="0" tIns="0" rIns="0" bIns="0" rtlCol="0" anchor="t">
            <a:spAutoFit/>
          </a:bodyPr>
          <a:lstStyle/>
          <a:p>
            <a:pPr algn="r">
              <a:lnSpc>
                <a:spcPts val="3000"/>
              </a:lnSpc>
            </a:pPr>
            <a:r>
              <a:rPr lang="en-US" sz="2500">
                <a:solidFill>
                  <a:srgbClr val="FFFFFF"/>
                </a:solidFill>
                <a:latin typeface="HK Grotesk Medium"/>
              </a:rPr>
              <a:t>01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780353" y="908288"/>
            <a:ext cx="10264276" cy="1007776"/>
          </a:xfrm>
          <a:prstGeom prst="rect">
            <a:avLst/>
          </a:prstGeom>
        </p:spPr>
        <p:txBody>
          <a:bodyPr lIns="0" tIns="0" rIns="0" bIns="0" rtlCol="0" anchor="t">
            <a:spAutoFit/>
          </a:bodyPr>
          <a:lstStyle/>
          <a:p>
            <a:pPr algn="ctr">
              <a:lnSpc>
                <a:spcPts val="7699"/>
              </a:lnSpc>
            </a:pPr>
            <a:r>
              <a:rPr lang="en-US" sz="6950" dirty="0">
                <a:solidFill>
                  <a:srgbClr val="191824"/>
                </a:solidFill>
                <a:latin typeface="HK Grotesk Bold"/>
              </a:rPr>
              <a:t> VISUALIZATION 1.0</a:t>
            </a:r>
          </a:p>
        </p:txBody>
      </p:sp>
      <p:sp>
        <p:nvSpPr>
          <p:cNvPr id="4" name="TextBox 4"/>
          <p:cNvSpPr txBox="1"/>
          <p:nvPr/>
        </p:nvSpPr>
        <p:spPr>
          <a:xfrm>
            <a:off x="1028700" y="1019175"/>
            <a:ext cx="1273705" cy="390297"/>
          </a:xfrm>
          <a:prstGeom prst="rect">
            <a:avLst/>
          </a:prstGeom>
        </p:spPr>
        <p:txBody>
          <a:bodyPr lIns="0" tIns="0" rIns="0" bIns="0" rtlCol="0" anchor="t">
            <a:spAutoFit/>
          </a:bodyPr>
          <a:lstStyle/>
          <a:p>
            <a:pPr>
              <a:lnSpc>
                <a:spcPts val="3000"/>
              </a:lnSpc>
            </a:pPr>
            <a:r>
              <a:rPr lang="en-US" sz="2500" dirty="0">
                <a:solidFill>
                  <a:srgbClr val="191824"/>
                </a:solidFill>
                <a:latin typeface="HK Grotesk Medium"/>
              </a:rPr>
              <a:t>09</a:t>
            </a:r>
          </a:p>
        </p:txBody>
      </p:sp>
      <p:sp>
        <p:nvSpPr>
          <p:cNvPr id="5" name="TextBox 3">
            <a:extLst>
              <a:ext uri="{FF2B5EF4-FFF2-40B4-BE49-F238E27FC236}">
                <a16:creationId xmlns:a16="http://schemas.microsoft.com/office/drawing/2014/main" id="{DD3BE081-171E-4A6F-BB6D-691B3665B23B}"/>
              </a:ext>
            </a:extLst>
          </p:cNvPr>
          <p:cNvSpPr txBox="1"/>
          <p:nvPr/>
        </p:nvSpPr>
        <p:spPr>
          <a:xfrm>
            <a:off x="533400" y="2815406"/>
            <a:ext cx="11506200" cy="618887"/>
          </a:xfrm>
          <a:prstGeom prst="rect">
            <a:avLst/>
          </a:prstGeom>
        </p:spPr>
        <p:txBody>
          <a:bodyPr wrap="square" lIns="0" tIns="0" rIns="0" bIns="0" rtlCol="0" anchor="t">
            <a:spAutoFit/>
          </a:bodyPr>
          <a:lstStyle/>
          <a:p>
            <a:pPr marL="355600" lvl="1">
              <a:lnSpc>
                <a:spcPts val="4289"/>
              </a:lnSpc>
            </a:pPr>
            <a:r>
              <a:rPr lang="en-US" sz="5500" dirty="0">
                <a:latin typeface="HK Grotesk Medium"/>
              </a:rPr>
              <a:t>2. Demographic dimensions</a:t>
            </a:r>
            <a:endParaRPr lang="en-US" sz="5500" dirty="0"/>
          </a:p>
        </p:txBody>
      </p:sp>
      <p:pic>
        <p:nvPicPr>
          <p:cNvPr id="9" name="Picture 8">
            <a:extLst>
              <a:ext uri="{FF2B5EF4-FFF2-40B4-BE49-F238E27FC236}">
                <a16:creationId xmlns:a16="http://schemas.microsoft.com/office/drawing/2014/main" id="{6EDEF27C-9292-4B45-9391-8F325F72B01D}"/>
              </a:ext>
            </a:extLst>
          </p:cNvPr>
          <p:cNvPicPr>
            <a:picLocks noChangeAspect="1"/>
          </p:cNvPicPr>
          <p:nvPr/>
        </p:nvPicPr>
        <p:blipFill>
          <a:blip r:embed="rId3"/>
          <a:stretch>
            <a:fillRect/>
          </a:stretch>
        </p:blipFill>
        <p:spPr>
          <a:xfrm>
            <a:off x="5043621" y="3713747"/>
            <a:ext cx="3886121" cy="6591300"/>
          </a:xfrm>
          <a:prstGeom prst="rect">
            <a:avLst/>
          </a:prstGeom>
        </p:spPr>
      </p:pic>
      <p:pic>
        <p:nvPicPr>
          <p:cNvPr id="11" name="Picture 10" descr="Table&#10;&#10;Description automatically generated">
            <a:extLst>
              <a:ext uri="{FF2B5EF4-FFF2-40B4-BE49-F238E27FC236}">
                <a16:creationId xmlns:a16="http://schemas.microsoft.com/office/drawing/2014/main" id="{C174C98D-4901-4A33-A219-D1042E0199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87021" y="3661611"/>
            <a:ext cx="5624379" cy="6579618"/>
          </a:xfrm>
          <a:prstGeom prst="rect">
            <a:avLst/>
          </a:prstGeom>
        </p:spPr>
      </p:pic>
    </p:spTree>
    <p:extLst>
      <p:ext uri="{BB962C8B-B14F-4D97-AF65-F5344CB8AC3E}">
        <p14:creationId xmlns:p14="http://schemas.microsoft.com/office/powerpoint/2010/main" val="3208016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780353" y="908288"/>
            <a:ext cx="10264276" cy="1007776"/>
          </a:xfrm>
          <a:prstGeom prst="rect">
            <a:avLst/>
          </a:prstGeom>
        </p:spPr>
        <p:txBody>
          <a:bodyPr lIns="0" tIns="0" rIns="0" bIns="0" rtlCol="0" anchor="t">
            <a:spAutoFit/>
          </a:bodyPr>
          <a:lstStyle/>
          <a:p>
            <a:pPr algn="ctr">
              <a:lnSpc>
                <a:spcPts val="7699"/>
              </a:lnSpc>
            </a:pPr>
            <a:r>
              <a:rPr lang="en-US" sz="6950" dirty="0">
                <a:solidFill>
                  <a:srgbClr val="191824"/>
                </a:solidFill>
                <a:latin typeface="HK Grotesk Bold"/>
              </a:rPr>
              <a:t> VISUALIZATION 1.0</a:t>
            </a:r>
          </a:p>
        </p:txBody>
      </p:sp>
      <p:sp>
        <p:nvSpPr>
          <p:cNvPr id="4" name="TextBox 4"/>
          <p:cNvSpPr txBox="1"/>
          <p:nvPr/>
        </p:nvSpPr>
        <p:spPr>
          <a:xfrm>
            <a:off x="1028700" y="1019175"/>
            <a:ext cx="1273705" cy="390297"/>
          </a:xfrm>
          <a:prstGeom prst="rect">
            <a:avLst/>
          </a:prstGeom>
        </p:spPr>
        <p:txBody>
          <a:bodyPr lIns="0" tIns="0" rIns="0" bIns="0" rtlCol="0" anchor="t">
            <a:spAutoFit/>
          </a:bodyPr>
          <a:lstStyle/>
          <a:p>
            <a:pPr>
              <a:lnSpc>
                <a:spcPts val="3000"/>
              </a:lnSpc>
            </a:pPr>
            <a:r>
              <a:rPr lang="en-US" sz="2500" dirty="0">
                <a:solidFill>
                  <a:srgbClr val="191824"/>
                </a:solidFill>
                <a:latin typeface="HK Grotesk Medium"/>
              </a:rPr>
              <a:t>10</a:t>
            </a:r>
          </a:p>
        </p:txBody>
      </p:sp>
      <p:sp>
        <p:nvSpPr>
          <p:cNvPr id="5" name="TextBox 3">
            <a:extLst>
              <a:ext uri="{FF2B5EF4-FFF2-40B4-BE49-F238E27FC236}">
                <a16:creationId xmlns:a16="http://schemas.microsoft.com/office/drawing/2014/main" id="{17561966-AFE8-42AC-ADB6-59BF7ADFB8BF}"/>
              </a:ext>
            </a:extLst>
          </p:cNvPr>
          <p:cNvSpPr txBox="1"/>
          <p:nvPr/>
        </p:nvSpPr>
        <p:spPr>
          <a:xfrm>
            <a:off x="457200" y="2781300"/>
            <a:ext cx="7487320" cy="618887"/>
          </a:xfrm>
          <a:prstGeom prst="rect">
            <a:avLst/>
          </a:prstGeom>
        </p:spPr>
        <p:txBody>
          <a:bodyPr wrap="square" lIns="0" tIns="0" rIns="0" bIns="0" rtlCol="0" anchor="t">
            <a:spAutoFit/>
          </a:bodyPr>
          <a:lstStyle/>
          <a:p>
            <a:pPr marL="355600" lvl="1">
              <a:lnSpc>
                <a:spcPts val="4289"/>
              </a:lnSpc>
            </a:pPr>
            <a:r>
              <a:rPr lang="en-US" sz="5500" dirty="0">
                <a:latin typeface="HK Grotesk Medium"/>
              </a:rPr>
              <a:t>3. Feature mapping</a:t>
            </a:r>
            <a:endParaRPr lang="en-US" sz="5500" dirty="0"/>
          </a:p>
        </p:txBody>
      </p:sp>
      <p:graphicFrame>
        <p:nvGraphicFramePr>
          <p:cNvPr id="6" name="Table 5">
            <a:extLst>
              <a:ext uri="{FF2B5EF4-FFF2-40B4-BE49-F238E27FC236}">
                <a16:creationId xmlns:a16="http://schemas.microsoft.com/office/drawing/2014/main" id="{FE971FB7-99F8-4FD4-9F15-4B8E6B3D1C06}"/>
              </a:ext>
            </a:extLst>
          </p:cNvPr>
          <p:cNvGraphicFramePr>
            <a:graphicFrameLocks noGrp="1"/>
          </p:cNvGraphicFramePr>
          <p:nvPr>
            <p:extLst>
              <p:ext uri="{D42A27DB-BD31-4B8C-83A1-F6EECF244321}">
                <p14:modId xmlns:p14="http://schemas.microsoft.com/office/powerpoint/2010/main" val="1162176417"/>
              </p:ext>
            </p:extLst>
          </p:nvPr>
        </p:nvGraphicFramePr>
        <p:xfrm>
          <a:off x="2200887" y="3800475"/>
          <a:ext cx="1650408" cy="3886200"/>
        </p:xfrm>
        <a:graphic>
          <a:graphicData uri="http://schemas.openxmlformats.org/drawingml/2006/table">
            <a:tbl>
              <a:tblPr>
                <a:tableStyleId>{5C22544A-7EE6-4342-B048-85BDC9FD1C3A}</a:tableStyleId>
              </a:tblPr>
              <a:tblGrid>
                <a:gridCol w="825204">
                  <a:extLst>
                    <a:ext uri="{9D8B030D-6E8A-4147-A177-3AD203B41FA5}">
                      <a16:colId xmlns:a16="http://schemas.microsoft.com/office/drawing/2014/main" val="3577554380"/>
                    </a:ext>
                  </a:extLst>
                </a:gridCol>
                <a:gridCol w="825204">
                  <a:extLst>
                    <a:ext uri="{9D8B030D-6E8A-4147-A177-3AD203B41FA5}">
                      <a16:colId xmlns:a16="http://schemas.microsoft.com/office/drawing/2014/main" val="3071989187"/>
                    </a:ext>
                  </a:extLst>
                </a:gridCol>
              </a:tblGrid>
              <a:tr h="190500">
                <a:tc>
                  <a:txBody>
                    <a:bodyPr/>
                    <a:lstStyle/>
                    <a:p>
                      <a:pPr algn="l" fontAlgn="ctr"/>
                      <a:r>
                        <a:rPr lang="en-CA" sz="2500" b="1" u="none" strike="noStrike" dirty="0">
                          <a:effectLst/>
                        </a:rPr>
                        <a:t>AGE</a:t>
                      </a:r>
                      <a:endParaRPr lang="en-CA" sz="2500" b="1" i="0" u="none" strike="noStrike" dirty="0">
                        <a:solidFill>
                          <a:srgbClr val="000000"/>
                        </a:solidFill>
                        <a:effectLst/>
                        <a:latin typeface="Calibri" panose="020F0502020204030204" pitchFamily="34" charset="0"/>
                      </a:endParaRPr>
                    </a:p>
                  </a:txBody>
                  <a:tcPr marL="7620" marR="7620" marT="7620" marB="0" anchor="ctr"/>
                </a:tc>
                <a:tc>
                  <a:txBody>
                    <a:bodyPr/>
                    <a:lstStyle/>
                    <a:p>
                      <a:pPr algn="l" fontAlgn="ctr"/>
                      <a:r>
                        <a:rPr lang="en-CA" sz="2500" u="none" strike="noStrike">
                          <a:effectLst/>
                        </a:rPr>
                        <a:t>20-24</a:t>
                      </a:r>
                      <a:endParaRPr lang="en-CA" sz="25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502724781"/>
                  </a:ext>
                </a:extLst>
              </a:tr>
              <a:tr h="190500">
                <a:tc>
                  <a:txBody>
                    <a:bodyPr/>
                    <a:lstStyle/>
                    <a:p>
                      <a:pPr algn="l" fontAlgn="b"/>
                      <a:endParaRPr lang="en-CA" sz="25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ctr"/>
                      <a:r>
                        <a:rPr lang="en-CA" sz="2500" u="none" strike="noStrike">
                          <a:effectLst/>
                        </a:rPr>
                        <a:t>25-29</a:t>
                      </a:r>
                      <a:endParaRPr lang="en-CA" sz="25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641080631"/>
                  </a:ext>
                </a:extLst>
              </a:tr>
              <a:tr h="190500">
                <a:tc>
                  <a:txBody>
                    <a:bodyPr/>
                    <a:lstStyle/>
                    <a:p>
                      <a:pPr algn="l" fontAlgn="b"/>
                      <a:endParaRPr lang="en-CA" sz="25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ctr"/>
                      <a:r>
                        <a:rPr lang="en-CA" sz="2500" u="none" strike="noStrike">
                          <a:effectLst/>
                        </a:rPr>
                        <a:t>30-34</a:t>
                      </a:r>
                      <a:endParaRPr lang="en-CA" sz="25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583464340"/>
                  </a:ext>
                </a:extLst>
              </a:tr>
              <a:tr h="190500">
                <a:tc>
                  <a:txBody>
                    <a:bodyPr/>
                    <a:lstStyle/>
                    <a:p>
                      <a:pPr algn="l" fontAlgn="b"/>
                      <a:endParaRPr lang="en-CA" sz="25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ctr"/>
                      <a:r>
                        <a:rPr lang="en-CA" sz="2500" u="none" strike="noStrike" dirty="0">
                          <a:effectLst/>
                        </a:rPr>
                        <a:t>35-39</a:t>
                      </a:r>
                      <a:endParaRPr lang="en-CA" sz="25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850905080"/>
                  </a:ext>
                </a:extLst>
              </a:tr>
              <a:tr h="190500">
                <a:tc>
                  <a:txBody>
                    <a:bodyPr/>
                    <a:lstStyle/>
                    <a:p>
                      <a:pPr algn="l" fontAlgn="b"/>
                      <a:endParaRPr lang="en-CA" sz="25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ctr"/>
                      <a:r>
                        <a:rPr lang="en-CA" sz="2500" u="none" strike="noStrike">
                          <a:effectLst/>
                        </a:rPr>
                        <a:t>40-44</a:t>
                      </a:r>
                      <a:endParaRPr lang="en-CA" sz="25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021975508"/>
                  </a:ext>
                </a:extLst>
              </a:tr>
              <a:tr h="190500">
                <a:tc>
                  <a:txBody>
                    <a:bodyPr/>
                    <a:lstStyle/>
                    <a:p>
                      <a:pPr algn="l" fontAlgn="b"/>
                      <a:endParaRPr lang="en-CA" sz="25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ctr"/>
                      <a:r>
                        <a:rPr lang="en-CA" sz="2500" u="none" strike="noStrike">
                          <a:effectLst/>
                        </a:rPr>
                        <a:t>45-49</a:t>
                      </a:r>
                      <a:endParaRPr lang="en-CA" sz="25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972103773"/>
                  </a:ext>
                </a:extLst>
              </a:tr>
              <a:tr h="190500">
                <a:tc>
                  <a:txBody>
                    <a:bodyPr/>
                    <a:lstStyle/>
                    <a:p>
                      <a:pPr algn="l" fontAlgn="b"/>
                      <a:endParaRPr lang="en-CA" sz="25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ctr"/>
                      <a:r>
                        <a:rPr lang="en-CA" sz="2500" u="none" strike="noStrike">
                          <a:effectLst/>
                        </a:rPr>
                        <a:t>50-54</a:t>
                      </a:r>
                      <a:endParaRPr lang="en-CA" sz="25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514571734"/>
                  </a:ext>
                </a:extLst>
              </a:tr>
              <a:tr h="190500">
                <a:tc>
                  <a:txBody>
                    <a:bodyPr/>
                    <a:lstStyle/>
                    <a:p>
                      <a:pPr algn="l" fontAlgn="b"/>
                      <a:endParaRPr lang="en-CA" sz="25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ctr"/>
                      <a:r>
                        <a:rPr lang="en-CA" sz="2500" u="none" strike="noStrike">
                          <a:effectLst/>
                        </a:rPr>
                        <a:t>55-59</a:t>
                      </a:r>
                      <a:endParaRPr lang="en-CA" sz="25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794002553"/>
                  </a:ext>
                </a:extLst>
              </a:tr>
              <a:tr h="190500">
                <a:tc>
                  <a:txBody>
                    <a:bodyPr/>
                    <a:lstStyle/>
                    <a:p>
                      <a:pPr algn="l" fontAlgn="b"/>
                      <a:endParaRPr lang="en-CA" sz="25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ctr"/>
                      <a:r>
                        <a:rPr lang="en-CA" sz="2500" u="none" strike="noStrike">
                          <a:effectLst/>
                        </a:rPr>
                        <a:t>60-64</a:t>
                      </a:r>
                      <a:endParaRPr lang="en-CA" sz="25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474308620"/>
                  </a:ext>
                </a:extLst>
              </a:tr>
              <a:tr h="190500">
                <a:tc>
                  <a:txBody>
                    <a:bodyPr/>
                    <a:lstStyle/>
                    <a:p>
                      <a:pPr algn="l" fontAlgn="b"/>
                      <a:endParaRPr lang="en-CA" sz="25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ctr"/>
                      <a:r>
                        <a:rPr lang="en-CA" sz="2500" u="none" strike="noStrike" dirty="0">
                          <a:effectLst/>
                        </a:rPr>
                        <a:t>65+</a:t>
                      </a:r>
                      <a:endParaRPr lang="en-CA" sz="25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051028483"/>
                  </a:ext>
                </a:extLst>
              </a:tr>
            </a:tbl>
          </a:graphicData>
        </a:graphic>
      </p:graphicFrame>
      <p:graphicFrame>
        <p:nvGraphicFramePr>
          <p:cNvPr id="7" name="Table 6">
            <a:extLst>
              <a:ext uri="{FF2B5EF4-FFF2-40B4-BE49-F238E27FC236}">
                <a16:creationId xmlns:a16="http://schemas.microsoft.com/office/drawing/2014/main" id="{9C9DD866-2F02-4D5D-81C9-CFDBC95BA839}"/>
              </a:ext>
            </a:extLst>
          </p:cNvPr>
          <p:cNvGraphicFramePr>
            <a:graphicFrameLocks noGrp="1"/>
          </p:cNvGraphicFramePr>
          <p:nvPr>
            <p:extLst>
              <p:ext uri="{D42A27DB-BD31-4B8C-83A1-F6EECF244321}">
                <p14:modId xmlns:p14="http://schemas.microsoft.com/office/powerpoint/2010/main" val="2211941703"/>
              </p:ext>
            </p:extLst>
          </p:nvPr>
        </p:nvGraphicFramePr>
        <p:xfrm>
          <a:off x="4235304" y="3800475"/>
          <a:ext cx="3308496" cy="3108960"/>
        </p:xfrm>
        <a:graphic>
          <a:graphicData uri="http://schemas.openxmlformats.org/drawingml/2006/table">
            <a:tbl>
              <a:tblPr>
                <a:tableStyleId>{5C22544A-7EE6-4342-B048-85BDC9FD1C3A}</a:tableStyleId>
              </a:tblPr>
              <a:tblGrid>
                <a:gridCol w="1654248">
                  <a:extLst>
                    <a:ext uri="{9D8B030D-6E8A-4147-A177-3AD203B41FA5}">
                      <a16:colId xmlns:a16="http://schemas.microsoft.com/office/drawing/2014/main" val="3502652692"/>
                    </a:ext>
                  </a:extLst>
                </a:gridCol>
                <a:gridCol w="1654248">
                  <a:extLst>
                    <a:ext uri="{9D8B030D-6E8A-4147-A177-3AD203B41FA5}">
                      <a16:colId xmlns:a16="http://schemas.microsoft.com/office/drawing/2014/main" val="3875815419"/>
                    </a:ext>
                  </a:extLst>
                </a:gridCol>
              </a:tblGrid>
              <a:tr h="190500">
                <a:tc>
                  <a:txBody>
                    <a:bodyPr/>
                    <a:lstStyle/>
                    <a:p>
                      <a:pPr algn="l" fontAlgn="ctr"/>
                      <a:r>
                        <a:rPr lang="en-CA" sz="2500" b="1" u="none" strike="noStrike" dirty="0">
                          <a:solidFill>
                            <a:schemeClr val="tx1"/>
                          </a:solidFill>
                          <a:effectLst/>
                        </a:rPr>
                        <a:t>INCOME</a:t>
                      </a:r>
                      <a:endParaRPr lang="en-CA" sz="2500" b="1" i="0" u="none" strike="noStrike" dirty="0">
                        <a:solidFill>
                          <a:schemeClr val="tx1"/>
                        </a:solidFill>
                        <a:effectLst/>
                        <a:latin typeface="Calibri" panose="020F0502020204030204" pitchFamily="34" charset="0"/>
                      </a:endParaRPr>
                    </a:p>
                  </a:txBody>
                  <a:tcPr marL="7620" marR="7620" marT="7620" marB="0" anchor="ctr"/>
                </a:tc>
                <a:tc>
                  <a:txBody>
                    <a:bodyPr/>
                    <a:lstStyle/>
                    <a:p>
                      <a:pPr algn="l" fontAlgn="ctr"/>
                      <a:r>
                        <a:rPr lang="en-CA" sz="2500" u="none" strike="noStrike" dirty="0">
                          <a:effectLst/>
                        </a:rPr>
                        <a:t> &lt;15K</a:t>
                      </a:r>
                      <a:endParaRPr lang="en-CA" sz="25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301336782"/>
                  </a:ext>
                </a:extLst>
              </a:tr>
              <a:tr h="190500">
                <a:tc>
                  <a:txBody>
                    <a:bodyPr/>
                    <a:lstStyle/>
                    <a:p>
                      <a:pPr algn="l" fontAlgn="b"/>
                      <a:endParaRPr lang="en-CA" sz="25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ctr"/>
                      <a:r>
                        <a:rPr lang="en-CA" sz="2500" u="none" strike="noStrike">
                          <a:effectLst/>
                        </a:rPr>
                        <a:t>15-19K</a:t>
                      </a:r>
                      <a:endParaRPr lang="en-CA" sz="25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204373092"/>
                  </a:ext>
                </a:extLst>
              </a:tr>
              <a:tr h="190500">
                <a:tc>
                  <a:txBody>
                    <a:bodyPr/>
                    <a:lstStyle/>
                    <a:p>
                      <a:pPr algn="l" fontAlgn="b"/>
                      <a:endParaRPr lang="en-CA" sz="25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ctr"/>
                      <a:r>
                        <a:rPr lang="en-CA" sz="2500" u="none" strike="noStrike">
                          <a:effectLst/>
                        </a:rPr>
                        <a:t>20-24K</a:t>
                      </a:r>
                      <a:endParaRPr lang="en-CA" sz="25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689465749"/>
                  </a:ext>
                </a:extLst>
              </a:tr>
              <a:tr h="190500">
                <a:tc>
                  <a:txBody>
                    <a:bodyPr/>
                    <a:lstStyle/>
                    <a:p>
                      <a:pPr algn="l" fontAlgn="b"/>
                      <a:endParaRPr lang="en-CA" sz="25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ctr"/>
                      <a:r>
                        <a:rPr lang="en-CA" sz="2500" u="none" strike="noStrike" dirty="0">
                          <a:effectLst/>
                        </a:rPr>
                        <a:t>25-29K</a:t>
                      </a:r>
                      <a:endParaRPr lang="en-CA" sz="25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160272110"/>
                  </a:ext>
                </a:extLst>
              </a:tr>
              <a:tr h="190500">
                <a:tc>
                  <a:txBody>
                    <a:bodyPr/>
                    <a:lstStyle/>
                    <a:p>
                      <a:pPr algn="l" fontAlgn="b"/>
                      <a:endParaRPr lang="en-CA" sz="25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ctr"/>
                      <a:r>
                        <a:rPr lang="en-CA" sz="2500" u="none" strike="noStrike">
                          <a:effectLst/>
                        </a:rPr>
                        <a:t>30-34K</a:t>
                      </a:r>
                      <a:endParaRPr lang="en-CA" sz="25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874090202"/>
                  </a:ext>
                </a:extLst>
              </a:tr>
              <a:tr h="190500">
                <a:tc>
                  <a:txBody>
                    <a:bodyPr/>
                    <a:lstStyle/>
                    <a:p>
                      <a:pPr algn="l" fontAlgn="b"/>
                      <a:endParaRPr lang="en-CA" sz="25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ctr"/>
                      <a:r>
                        <a:rPr lang="en-CA" sz="2500" u="none" strike="noStrike">
                          <a:effectLst/>
                        </a:rPr>
                        <a:t>35-39K</a:t>
                      </a:r>
                      <a:endParaRPr lang="en-CA" sz="25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97941173"/>
                  </a:ext>
                </a:extLst>
              </a:tr>
              <a:tr h="190500">
                <a:tc>
                  <a:txBody>
                    <a:bodyPr/>
                    <a:lstStyle/>
                    <a:p>
                      <a:pPr algn="l" fontAlgn="b"/>
                      <a:endParaRPr lang="en-CA" sz="25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ctr"/>
                      <a:r>
                        <a:rPr lang="en-CA" sz="2500" u="none" strike="noStrike">
                          <a:effectLst/>
                        </a:rPr>
                        <a:t>40-59K</a:t>
                      </a:r>
                      <a:endParaRPr lang="en-CA" sz="25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045411069"/>
                  </a:ext>
                </a:extLst>
              </a:tr>
              <a:tr h="190500">
                <a:tc>
                  <a:txBody>
                    <a:bodyPr/>
                    <a:lstStyle/>
                    <a:p>
                      <a:pPr algn="l" fontAlgn="b"/>
                      <a:endParaRPr lang="en-CA" sz="25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ctr"/>
                      <a:r>
                        <a:rPr lang="en-CA" sz="2500" u="none" strike="noStrike" dirty="0">
                          <a:effectLst/>
                        </a:rPr>
                        <a:t>60K+</a:t>
                      </a:r>
                      <a:endParaRPr lang="en-CA" sz="25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270782345"/>
                  </a:ext>
                </a:extLst>
              </a:tr>
            </a:tbl>
          </a:graphicData>
        </a:graphic>
      </p:graphicFrame>
      <p:graphicFrame>
        <p:nvGraphicFramePr>
          <p:cNvPr id="8" name="Table 7">
            <a:extLst>
              <a:ext uri="{FF2B5EF4-FFF2-40B4-BE49-F238E27FC236}">
                <a16:creationId xmlns:a16="http://schemas.microsoft.com/office/drawing/2014/main" id="{140C404D-36E5-4F59-AE20-5E8FCE45E968}"/>
              </a:ext>
            </a:extLst>
          </p:cNvPr>
          <p:cNvGraphicFramePr>
            <a:graphicFrameLocks noGrp="1"/>
          </p:cNvGraphicFramePr>
          <p:nvPr>
            <p:extLst>
              <p:ext uri="{D42A27DB-BD31-4B8C-83A1-F6EECF244321}">
                <p14:modId xmlns:p14="http://schemas.microsoft.com/office/powerpoint/2010/main" val="3171856929"/>
              </p:ext>
            </p:extLst>
          </p:nvPr>
        </p:nvGraphicFramePr>
        <p:xfrm>
          <a:off x="4169935" y="7282815"/>
          <a:ext cx="3373865" cy="2331720"/>
        </p:xfrm>
        <a:graphic>
          <a:graphicData uri="http://schemas.openxmlformats.org/drawingml/2006/table">
            <a:tbl>
              <a:tblPr>
                <a:tableStyleId>{5C22544A-7EE6-4342-B048-85BDC9FD1C3A}</a:tableStyleId>
              </a:tblPr>
              <a:tblGrid>
                <a:gridCol w="1408222">
                  <a:extLst>
                    <a:ext uri="{9D8B030D-6E8A-4147-A177-3AD203B41FA5}">
                      <a16:colId xmlns:a16="http://schemas.microsoft.com/office/drawing/2014/main" val="1161225616"/>
                    </a:ext>
                  </a:extLst>
                </a:gridCol>
                <a:gridCol w="1965643">
                  <a:extLst>
                    <a:ext uri="{9D8B030D-6E8A-4147-A177-3AD203B41FA5}">
                      <a16:colId xmlns:a16="http://schemas.microsoft.com/office/drawing/2014/main" val="488129128"/>
                    </a:ext>
                  </a:extLst>
                </a:gridCol>
              </a:tblGrid>
              <a:tr h="190500">
                <a:tc>
                  <a:txBody>
                    <a:bodyPr/>
                    <a:lstStyle/>
                    <a:p>
                      <a:pPr algn="l" fontAlgn="t"/>
                      <a:r>
                        <a:rPr lang="en-CA" sz="2500" b="1" u="none" strike="noStrike" dirty="0">
                          <a:effectLst/>
                        </a:rPr>
                        <a:t>MARITAL</a:t>
                      </a:r>
                      <a:endParaRPr lang="en-CA" sz="2500" b="1" i="0" u="none" strike="noStrike" dirty="0">
                        <a:solidFill>
                          <a:srgbClr val="000000"/>
                        </a:solidFill>
                        <a:effectLst/>
                        <a:latin typeface="Calibri" panose="020F0502020204030204" pitchFamily="34" charset="0"/>
                      </a:endParaRPr>
                    </a:p>
                  </a:txBody>
                  <a:tcPr marL="7620" marR="7620" marT="7620" marB="0"/>
                </a:tc>
                <a:tc>
                  <a:txBody>
                    <a:bodyPr/>
                    <a:lstStyle/>
                    <a:p>
                      <a:pPr algn="l" fontAlgn="t"/>
                      <a:r>
                        <a:rPr lang="en-CA" sz="2500" u="none" strike="noStrike">
                          <a:effectLst/>
                        </a:rPr>
                        <a:t>SINGLE</a:t>
                      </a:r>
                      <a:endParaRPr lang="en-CA" sz="2500" b="0" i="0" u="none" strike="noStrike">
                        <a:solidFill>
                          <a:srgbClr val="000000"/>
                        </a:solidFill>
                        <a:effectLst/>
                        <a:latin typeface="Calibri" panose="020F0502020204030204" pitchFamily="34" charset="0"/>
                      </a:endParaRPr>
                    </a:p>
                  </a:txBody>
                  <a:tcPr marL="7620" marR="7620" marT="7620" marB="0"/>
                </a:tc>
                <a:extLst>
                  <a:ext uri="{0D108BD9-81ED-4DB2-BD59-A6C34878D82A}">
                    <a16:rowId xmlns:a16="http://schemas.microsoft.com/office/drawing/2014/main" val="2612949965"/>
                  </a:ext>
                </a:extLst>
              </a:tr>
              <a:tr h="190500">
                <a:tc>
                  <a:txBody>
                    <a:bodyPr/>
                    <a:lstStyle/>
                    <a:p>
                      <a:pPr algn="l" fontAlgn="t"/>
                      <a:endParaRPr lang="en-CA" sz="2500" b="0" i="0" u="none" strike="noStrike">
                        <a:solidFill>
                          <a:srgbClr val="000000"/>
                        </a:solidFill>
                        <a:effectLst/>
                        <a:latin typeface="Calibri" panose="020F0502020204030204" pitchFamily="34" charset="0"/>
                      </a:endParaRPr>
                    </a:p>
                  </a:txBody>
                  <a:tcPr marL="7620" marR="7620" marT="7620" marB="0"/>
                </a:tc>
                <a:tc>
                  <a:txBody>
                    <a:bodyPr/>
                    <a:lstStyle/>
                    <a:p>
                      <a:pPr algn="l" fontAlgn="t"/>
                      <a:r>
                        <a:rPr lang="en-CA" sz="2500" u="none" strike="noStrike">
                          <a:effectLst/>
                        </a:rPr>
                        <a:t>MARRIED</a:t>
                      </a:r>
                      <a:endParaRPr lang="en-CA" sz="2500" b="0" i="0" u="none" strike="noStrike">
                        <a:solidFill>
                          <a:srgbClr val="000000"/>
                        </a:solidFill>
                        <a:effectLst/>
                        <a:latin typeface="Calibri" panose="020F0502020204030204" pitchFamily="34" charset="0"/>
                      </a:endParaRPr>
                    </a:p>
                  </a:txBody>
                  <a:tcPr marL="7620" marR="7620" marT="7620" marB="0"/>
                </a:tc>
                <a:extLst>
                  <a:ext uri="{0D108BD9-81ED-4DB2-BD59-A6C34878D82A}">
                    <a16:rowId xmlns:a16="http://schemas.microsoft.com/office/drawing/2014/main" val="291874576"/>
                  </a:ext>
                </a:extLst>
              </a:tr>
              <a:tr h="190500">
                <a:tc>
                  <a:txBody>
                    <a:bodyPr/>
                    <a:lstStyle/>
                    <a:p>
                      <a:pPr algn="l" fontAlgn="t"/>
                      <a:endParaRPr lang="en-CA" sz="2500" b="0" i="0" u="none" strike="noStrike">
                        <a:solidFill>
                          <a:srgbClr val="000000"/>
                        </a:solidFill>
                        <a:effectLst/>
                        <a:latin typeface="Calibri" panose="020F0502020204030204" pitchFamily="34" charset="0"/>
                      </a:endParaRPr>
                    </a:p>
                  </a:txBody>
                  <a:tcPr marL="7620" marR="7620" marT="7620" marB="0"/>
                </a:tc>
                <a:tc>
                  <a:txBody>
                    <a:bodyPr/>
                    <a:lstStyle/>
                    <a:p>
                      <a:pPr algn="l" fontAlgn="t"/>
                      <a:r>
                        <a:rPr lang="en-CA" sz="2500" u="none" strike="noStrike">
                          <a:effectLst/>
                        </a:rPr>
                        <a:t>COMMON</a:t>
                      </a:r>
                      <a:endParaRPr lang="en-CA" sz="2500" b="0" i="0" u="none" strike="noStrike">
                        <a:solidFill>
                          <a:srgbClr val="000000"/>
                        </a:solidFill>
                        <a:effectLst/>
                        <a:latin typeface="Calibri" panose="020F0502020204030204" pitchFamily="34" charset="0"/>
                      </a:endParaRPr>
                    </a:p>
                  </a:txBody>
                  <a:tcPr marL="7620" marR="7620" marT="7620" marB="0"/>
                </a:tc>
                <a:extLst>
                  <a:ext uri="{0D108BD9-81ED-4DB2-BD59-A6C34878D82A}">
                    <a16:rowId xmlns:a16="http://schemas.microsoft.com/office/drawing/2014/main" val="972086493"/>
                  </a:ext>
                </a:extLst>
              </a:tr>
              <a:tr h="190500">
                <a:tc>
                  <a:txBody>
                    <a:bodyPr/>
                    <a:lstStyle/>
                    <a:p>
                      <a:pPr algn="l" fontAlgn="t"/>
                      <a:endParaRPr lang="en-CA" sz="2500" b="0" i="0" u="none" strike="noStrike">
                        <a:solidFill>
                          <a:srgbClr val="000000"/>
                        </a:solidFill>
                        <a:effectLst/>
                        <a:latin typeface="Calibri" panose="020F0502020204030204" pitchFamily="34" charset="0"/>
                      </a:endParaRPr>
                    </a:p>
                  </a:txBody>
                  <a:tcPr marL="7620" marR="7620" marT="7620" marB="0"/>
                </a:tc>
                <a:tc>
                  <a:txBody>
                    <a:bodyPr/>
                    <a:lstStyle/>
                    <a:p>
                      <a:pPr algn="l" fontAlgn="t"/>
                      <a:r>
                        <a:rPr lang="en-CA" sz="2500" u="none" strike="noStrike">
                          <a:effectLst/>
                        </a:rPr>
                        <a:t>DIVORCED</a:t>
                      </a:r>
                      <a:endParaRPr lang="en-CA" sz="2500" b="0" i="0" u="none" strike="noStrike">
                        <a:solidFill>
                          <a:srgbClr val="000000"/>
                        </a:solidFill>
                        <a:effectLst/>
                        <a:latin typeface="Calibri" panose="020F0502020204030204" pitchFamily="34" charset="0"/>
                      </a:endParaRPr>
                    </a:p>
                  </a:txBody>
                  <a:tcPr marL="7620" marR="7620" marT="7620" marB="0"/>
                </a:tc>
                <a:extLst>
                  <a:ext uri="{0D108BD9-81ED-4DB2-BD59-A6C34878D82A}">
                    <a16:rowId xmlns:a16="http://schemas.microsoft.com/office/drawing/2014/main" val="731789211"/>
                  </a:ext>
                </a:extLst>
              </a:tr>
              <a:tr h="190500">
                <a:tc>
                  <a:txBody>
                    <a:bodyPr/>
                    <a:lstStyle/>
                    <a:p>
                      <a:pPr algn="l" fontAlgn="t"/>
                      <a:endParaRPr lang="en-CA" sz="2500" b="0" i="0" u="none" strike="noStrike">
                        <a:solidFill>
                          <a:srgbClr val="000000"/>
                        </a:solidFill>
                        <a:effectLst/>
                        <a:latin typeface="Calibri" panose="020F0502020204030204" pitchFamily="34" charset="0"/>
                      </a:endParaRPr>
                    </a:p>
                  </a:txBody>
                  <a:tcPr marL="7620" marR="7620" marT="7620" marB="0"/>
                </a:tc>
                <a:tc>
                  <a:txBody>
                    <a:bodyPr/>
                    <a:lstStyle/>
                    <a:p>
                      <a:pPr algn="l" fontAlgn="t"/>
                      <a:r>
                        <a:rPr lang="en-CA" sz="2500" u="none" strike="noStrike">
                          <a:effectLst/>
                        </a:rPr>
                        <a:t>SEPERATED</a:t>
                      </a:r>
                      <a:endParaRPr lang="en-CA" sz="2500" b="0" i="0" u="none" strike="noStrike">
                        <a:solidFill>
                          <a:srgbClr val="000000"/>
                        </a:solidFill>
                        <a:effectLst/>
                        <a:latin typeface="Calibri" panose="020F0502020204030204" pitchFamily="34" charset="0"/>
                      </a:endParaRPr>
                    </a:p>
                  </a:txBody>
                  <a:tcPr marL="7620" marR="7620" marT="7620" marB="0"/>
                </a:tc>
                <a:extLst>
                  <a:ext uri="{0D108BD9-81ED-4DB2-BD59-A6C34878D82A}">
                    <a16:rowId xmlns:a16="http://schemas.microsoft.com/office/drawing/2014/main" val="1054849621"/>
                  </a:ext>
                </a:extLst>
              </a:tr>
              <a:tr h="190500">
                <a:tc>
                  <a:txBody>
                    <a:bodyPr/>
                    <a:lstStyle/>
                    <a:p>
                      <a:pPr algn="l" fontAlgn="t"/>
                      <a:endParaRPr lang="en-CA" sz="2500" b="0" i="0" u="none" strike="noStrike">
                        <a:solidFill>
                          <a:srgbClr val="000000"/>
                        </a:solidFill>
                        <a:effectLst/>
                        <a:latin typeface="Calibri" panose="020F0502020204030204" pitchFamily="34" charset="0"/>
                      </a:endParaRPr>
                    </a:p>
                  </a:txBody>
                  <a:tcPr marL="7620" marR="7620" marT="7620" marB="0"/>
                </a:tc>
                <a:tc>
                  <a:txBody>
                    <a:bodyPr/>
                    <a:lstStyle/>
                    <a:p>
                      <a:pPr algn="l" fontAlgn="t"/>
                      <a:r>
                        <a:rPr lang="en-CA" sz="2500" u="none" strike="noStrike" dirty="0">
                          <a:effectLst/>
                        </a:rPr>
                        <a:t>WIDOWED</a:t>
                      </a:r>
                      <a:endParaRPr lang="en-CA" sz="2500" b="0" i="0" u="none" strike="noStrike" dirty="0">
                        <a:solidFill>
                          <a:srgbClr val="000000"/>
                        </a:solidFill>
                        <a:effectLst/>
                        <a:latin typeface="Calibri" panose="020F0502020204030204" pitchFamily="34" charset="0"/>
                      </a:endParaRPr>
                    </a:p>
                  </a:txBody>
                  <a:tcPr marL="7620" marR="7620" marT="7620" marB="0"/>
                </a:tc>
                <a:extLst>
                  <a:ext uri="{0D108BD9-81ED-4DB2-BD59-A6C34878D82A}">
                    <a16:rowId xmlns:a16="http://schemas.microsoft.com/office/drawing/2014/main" val="1327070804"/>
                  </a:ext>
                </a:extLst>
              </a:tr>
            </a:tbl>
          </a:graphicData>
        </a:graphic>
      </p:graphicFrame>
      <p:graphicFrame>
        <p:nvGraphicFramePr>
          <p:cNvPr id="9" name="Table 8">
            <a:extLst>
              <a:ext uri="{FF2B5EF4-FFF2-40B4-BE49-F238E27FC236}">
                <a16:creationId xmlns:a16="http://schemas.microsoft.com/office/drawing/2014/main" id="{F1BE6381-7D95-48EB-A783-3A537DDC0FA3}"/>
              </a:ext>
            </a:extLst>
          </p:cNvPr>
          <p:cNvGraphicFramePr>
            <a:graphicFrameLocks noGrp="1"/>
          </p:cNvGraphicFramePr>
          <p:nvPr>
            <p:extLst>
              <p:ext uri="{D42A27DB-BD31-4B8C-83A1-F6EECF244321}">
                <p14:modId xmlns:p14="http://schemas.microsoft.com/office/powerpoint/2010/main" val="3257765287"/>
              </p:ext>
            </p:extLst>
          </p:nvPr>
        </p:nvGraphicFramePr>
        <p:xfrm>
          <a:off x="9982200" y="3754815"/>
          <a:ext cx="1884382" cy="1165860"/>
        </p:xfrm>
        <a:graphic>
          <a:graphicData uri="http://schemas.openxmlformats.org/drawingml/2006/table">
            <a:tbl>
              <a:tblPr>
                <a:tableStyleId>{5C22544A-7EE6-4342-B048-85BDC9FD1C3A}</a:tableStyleId>
              </a:tblPr>
              <a:tblGrid>
                <a:gridCol w="786525">
                  <a:extLst>
                    <a:ext uri="{9D8B030D-6E8A-4147-A177-3AD203B41FA5}">
                      <a16:colId xmlns:a16="http://schemas.microsoft.com/office/drawing/2014/main" val="1468891946"/>
                    </a:ext>
                  </a:extLst>
                </a:gridCol>
                <a:gridCol w="1097857">
                  <a:extLst>
                    <a:ext uri="{9D8B030D-6E8A-4147-A177-3AD203B41FA5}">
                      <a16:colId xmlns:a16="http://schemas.microsoft.com/office/drawing/2014/main" val="2991015831"/>
                    </a:ext>
                  </a:extLst>
                </a:gridCol>
              </a:tblGrid>
              <a:tr h="190500">
                <a:tc>
                  <a:txBody>
                    <a:bodyPr/>
                    <a:lstStyle/>
                    <a:p>
                      <a:pPr algn="l" fontAlgn="ctr"/>
                      <a:r>
                        <a:rPr lang="en-CA" sz="2500" b="1" u="none" strike="noStrike" dirty="0">
                          <a:effectLst/>
                        </a:rPr>
                        <a:t>SEX</a:t>
                      </a:r>
                      <a:endParaRPr lang="en-CA" sz="2500" b="1" i="0" u="none" strike="noStrike" dirty="0">
                        <a:solidFill>
                          <a:srgbClr val="000000"/>
                        </a:solidFill>
                        <a:effectLst/>
                        <a:latin typeface="Calibri" panose="020F0502020204030204" pitchFamily="34" charset="0"/>
                      </a:endParaRPr>
                    </a:p>
                  </a:txBody>
                  <a:tcPr marL="7620" marR="7620" marT="7620" marB="0" anchor="ctr"/>
                </a:tc>
                <a:tc>
                  <a:txBody>
                    <a:bodyPr/>
                    <a:lstStyle/>
                    <a:p>
                      <a:pPr algn="l" fontAlgn="ctr"/>
                      <a:r>
                        <a:rPr lang="en-CA" sz="2500" u="none" strike="noStrike" dirty="0">
                          <a:effectLst/>
                        </a:rPr>
                        <a:t>MALE</a:t>
                      </a:r>
                      <a:endParaRPr lang="en-CA" sz="25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4107382756"/>
                  </a:ext>
                </a:extLst>
              </a:tr>
              <a:tr h="190500">
                <a:tc>
                  <a:txBody>
                    <a:bodyPr/>
                    <a:lstStyle/>
                    <a:p>
                      <a:pPr algn="l" fontAlgn="b"/>
                      <a:endParaRPr lang="en-CA" sz="25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ctr"/>
                      <a:r>
                        <a:rPr lang="en-CA" sz="2500" u="none" strike="noStrike" dirty="0">
                          <a:effectLst/>
                        </a:rPr>
                        <a:t>FEMALE</a:t>
                      </a:r>
                      <a:endParaRPr lang="en-CA" sz="25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625259745"/>
                  </a:ext>
                </a:extLst>
              </a:tr>
              <a:tr h="190500">
                <a:tc>
                  <a:txBody>
                    <a:bodyPr/>
                    <a:lstStyle/>
                    <a:p>
                      <a:pPr algn="l" fontAlgn="b"/>
                      <a:endParaRPr lang="en-CA" sz="25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ctr"/>
                      <a:r>
                        <a:rPr lang="en-CA" sz="2500" u="none" strike="noStrike" dirty="0">
                          <a:effectLst/>
                        </a:rPr>
                        <a:t>TRANS</a:t>
                      </a:r>
                      <a:endParaRPr lang="en-CA" sz="25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024404694"/>
                  </a:ext>
                </a:extLst>
              </a:tr>
            </a:tbl>
          </a:graphicData>
        </a:graphic>
      </p:graphicFrame>
      <p:graphicFrame>
        <p:nvGraphicFramePr>
          <p:cNvPr id="10" name="Table 9">
            <a:extLst>
              <a:ext uri="{FF2B5EF4-FFF2-40B4-BE49-F238E27FC236}">
                <a16:creationId xmlns:a16="http://schemas.microsoft.com/office/drawing/2014/main" id="{8971E2DC-E40A-43B5-BD21-D9EBA1571234}"/>
              </a:ext>
            </a:extLst>
          </p:cNvPr>
          <p:cNvGraphicFramePr>
            <a:graphicFrameLocks noGrp="1"/>
          </p:cNvGraphicFramePr>
          <p:nvPr>
            <p:extLst>
              <p:ext uri="{D42A27DB-BD31-4B8C-83A1-F6EECF244321}">
                <p14:modId xmlns:p14="http://schemas.microsoft.com/office/powerpoint/2010/main" val="1885763048"/>
              </p:ext>
            </p:extLst>
          </p:nvPr>
        </p:nvGraphicFramePr>
        <p:xfrm>
          <a:off x="12279032" y="3754815"/>
          <a:ext cx="3265768" cy="1554480"/>
        </p:xfrm>
        <a:graphic>
          <a:graphicData uri="http://schemas.openxmlformats.org/drawingml/2006/table">
            <a:tbl>
              <a:tblPr>
                <a:tableStyleId>{5C22544A-7EE6-4342-B048-85BDC9FD1C3A}</a:tableStyleId>
              </a:tblPr>
              <a:tblGrid>
                <a:gridCol w="1518506">
                  <a:extLst>
                    <a:ext uri="{9D8B030D-6E8A-4147-A177-3AD203B41FA5}">
                      <a16:colId xmlns:a16="http://schemas.microsoft.com/office/drawing/2014/main" val="4047554560"/>
                    </a:ext>
                  </a:extLst>
                </a:gridCol>
                <a:gridCol w="1747262">
                  <a:extLst>
                    <a:ext uri="{9D8B030D-6E8A-4147-A177-3AD203B41FA5}">
                      <a16:colId xmlns:a16="http://schemas.microsoft.com/office/drawing/2014/main" val="1779658412"/>
                    </a:ext>
                  </a:extLst>
                </a:gridCol>
              </a:tblGrid>
              <a:tr h="259080">
                <a:tc>
                  <a:txBody>
                    <a:bodyPr/>
                    <a:lstStyle/>
                    <a:p>
                      <a:pPr algn="l" fontAlgn="t"/>
                      <a:r>
                        <a:rPr lang="en-CA" sz="2500" b="1" u="none" strike="noStrike" dirty="0">
                          <a:solidFill>
                            <a:schemeClr val="tx1"/>
                          </a:solidFill>
                          <a:effectLst/>
                        </a:rPr>
                        <a:t>HOUSIN</a:t>
                      </a:r>
                      <a:r>
                        <a:rPr lang="en-CA" sz="2500" b="1" u="none" strike="noStrike" dirty="0">
                          <a:effectLst/>
                        </a:rPr>
                        <a:t>G</a:t>
                      </a:r>
                      <a:endParaRPr lang="en-CA" sz="2500" b="1" i="0" u="none" strike="noStrike" dirty="0">
                        <a:solidFill>
                          <a:srgbClr val="000000"/>
                        </a:solidFill>
                        <a:effectLst/>
                        <a:latin typeface="Calibri" panose="020F0502020204030204" pitchFamily="34" charset="0"/>
                      </a:endParaRPr>
                    </a:p>
                  </a:txBody>
                  <a:tcPr marL="7620" marR="7620" marT="7620" marB="0"/>
                </a:tc>
                <a:tc>
                  <a:txBody>
                    <a:bodyPr/>
                    <a:lstStyle/>
                    <a:p>
                      <a:pPr algn="l" fontAlgn="t"/>
                      <a:r>
                        <a:rPr lang="en-CA" sz="2500" u="none" strike="noStrike">
                          <a:effectLst/>
                        </a:rPr>
                        <a:t>OWN</a:t>
                      </a:r>
                      <a:endParaRPr lang="en-CA" sz="2500" b="0" i="0" u="none" strike="noStrike">
                        <a:solidFill>
                          <a:srgbClr val="000000"/>
                        </a:solidFill>
                        <a:effectLst/>
                        <a:latin typeface="Calibri" panose="020F0502020204030204" pitchFamily="34" charset="0"/>
                      </a:endParaRPr>
                    </a:p>
                  </a:txBody>
                  <a:tcPr marL="7620" marR="7620" marT="7620" marB="0"/>
                </a:tc>
                <a:extLst>
                  <a:ext uri="{0D108BD9-81ED-4DB2-BD59-A6C34878D82A}">
                    <a16:rowId xmlns:a16="http://schemas.microsoft.com/office/drawing/2014/main" val="3756160097"/>
                  </a:ext>
                </a:extLst>
              </a:tr>
              <a:tr h="190500">
                <a:tc>
                  <a:txBody>
                    <a:bodyPr/>
                    <a:lstStyle/>
                    <a:p>
                      <a:pPr algn="l" fontAlgn="t"/>
                      <a:endParaRPr lang="en-CA" sz="2500" b="0" i="0" u="none" strike="noStrike">
                        <a:solidFill>
                          <a:srgbClr val="000000"/>
                        </a:solidFill>
                        <a:effectLst/>
                        <a:latin typeface="Calibri" panose="020F0502020204030204" pitchFamily="34" charset="0"/>
                      </a:endParaRPr>
                    </a:p>
                  </a:txBody>
                  <a:tcPr marL="7620" marR="7620" marT="7620" marB="0"/>
                </a:tc>
                <a:tc>
                  <a:txBody>
                    <a:bodyPr/>
                    <a:lstStyle/>
                    <a:p>
                      <a:pPr algn="l" fontAlgn="t"/>
                      <a:r>
                        <a:rPr lang="en-CA" sz="2500" u="none" strike="noStrike">
                          <a:effectLst/>
                        </a:rPr>
                        <a:t>RENT</a:t>
                      </a:r>
                      <a:endParaRPr lang="en-CA" sz="2500" b="0" i="0" u="none" strike="noStrike">
                        <a:solidFill>
                          <a:srgbClr val="000000"/>
                        </a:solidFill>
                        <a:effectLst/>
                        <a:latin typeface="Calibri" panose="020F0502020204030204" pitchFamily="34" charset="0"/>
                      </a:endParaRPr>
                    </a:p>
                  </a:txBody>
                  <a:tcPr marL="7620" marR="7620" marT="7620" marB="0"/>
                </a:tc>
                <a:extLst>
                  <a:ext uri="{0D108BD9-81ED-4DB2-BD59-A6C34878D82A}">
                    <a16:rowId xmlns:a16="http://schemas.microsoft.com/office/drawing/2014/main" val="544984435"/>
                  </a:ext>
                </a:extLst>
              </a:tr>
              <a:tr h="190500">
                <a:tc>
                  <a:txBody>
                    <a:bodyPr/>
                    <a:lstStyle/>
                    <a:p>
                      <a:pPr algn="l" fontAlgn="t"/>
                      <a:endParaRPr lang="en-CA" sz="2500" b="0" i="0" u="none" strike="noStrike">
                        <a:solidFill>
                          <a:srgbClr val="000000"/>
                        </a:solidFill>
                        <a:effectLst/>
                        <a:latin typeface="Calibri" panose="020F0502020204030204" pitchFamily="34" charset="0"/>
                      </a:endParaRPr>
                    </a:p>
                  </a:txBody>
                  <a:tcPr marL="7620" marR="7620" marT="7620" marB="0"/>
                </a:tc>
                <a:tc>
                  <a:txBody>
                    <a:bodyPr/>
                    <a:lstStyle/>
                    <a:p>
                      <a:pPr algn="l" fontAlgn="t"/>
                      <a:r>
                        <a:rPr lang="en-CA" sz="2500" u="none" strike="noStrike">
                          <a:effectLst/>
                        </a:rPr>
                        <a:t>W/FAMILY</a:t>
                      </a:r>
                      <a:endParaRPr lang="en-CA" sz="2500" b="0" i="0" u="none" strike="noStrike">
                        <a:solidFill>
                          <a:srgbClr val="000000"/>
                        </a:solidFill>
                        <a:effectLst/>
                        <a:latin typeface="Calibri" panose="020F0502020204030204" pitchFamily="34" charset="0"/>
                      </a:endParaRPr>
                    </a:p>
                  </a:txBody>
                  <a:tcPr marL="7620" marR="7620" marT="7620" marB="0"/>
                </a:tc>
                <a:extLst>
                  <a:ext uri="{0D108BD9-81ED-4DB2-BD59-A6C34878D82A}">
                    <a16:rowId xmlns:a16="http://schemas.microsoft.com/office/drawing/2014/main" val="2454247877"/>
                  </a:ext>
                </a:extLst>
              </a:tr>
              <a:tr h="190500">
                <a:tc>
                  <a:txBody>
                    <a:bodyPr/>
                    <a:lstStyle/>
                    <a:p>
                      <a:pPr algn="l" fontAlgn="t"/>
                      <a:endParaRPr lang="en-CA" sz="2500" b="0" i="0" u="none" strike="noStrike">
                        <a:solidFill>
                          <a:srgbClr val="000000"/>
                        </a:solidFill>
                        <a:effectLst/>
                        <a:latin typeface="Calibri" panose="020F0502020204030204" pitchFamily="34" charset="0"/>
                      </a:endParaRPr>
                    </a:p>
                  </a:txBody>
                  <a:tcPr marL="7620" marR="7620" marT="7620" marB="0"/>
                </a:tc>
                <a:tc>
                  <a:txBody>
                    <a:bodyPr/>
                    <a:lstStyle/>
                    <a:p>
                      <a:pPr algn="l" fontAlgn="t"/>
                      <a:r>
                        <a:rPr lang="en-CA" sz="2500" u="none" strike="noStrike" dirty="0">
                          <a:effectLst/>
                        </a:rPr>
                        <a:t>HOMELESS</a:t>
                      </a:r>
                      <a:endParaRPr lang="en-CA" sz="2500" b="0" i="0" u="none" strike="noStrike" dirty="0">
                        <a:solidFill>
                          <a:srgbClr val="000000"/>
                        </a:solidFill>
                        <a:effectLst/>
                        <a:latin typeface="Calibri" panose="020F0502020204030204" pitchFamily="34" charset="0"/>
                      </a:endParaRPr>
                    </a:p>
                  </a:txBody>
                  <a:tcPr marL="7620" marR="7620" marT="7620" marB="0"/>
                </a:tc>
                <a:extLst>
                  <a:ext uri="{0D108BD9-81ED-4DB2-BD59-A6C34878D82A}">
                    <a16:rowId xmlns:a16="http://schemas.microsoft.com/office/drawing/2014/main" val="1306561723"/>
                  </a:ext>
                </a:extLst>
              </a:tr>
            </a:tbl>
          </a:graphicData>
        </a:graphic>
      </p:graphicFrame>
      <p:graphicFrame>
        <p:nvGraphicFramePr>
          <p:cNvPr id="11" name="Table 10">
            <a:extLst>
              <a:ext uri="{FF2B5EF4-FFF2-40B4-BE49-F238E27FC236}">
                <a16:creationId xmlns:a16="http://schemas.microsoft.com/office/drawing/2014/main" id="{8866CF9F-ADAF-4399-9DD6-094849A58CFA}"/>
              </a:ext>
            </a:extLst>
          </p:cNvPr>
          <p:cNvGraphicFramePr>
            <a:graphicFrameLocks noGrp="1"/>
          </p:cNvGraphicFramePr>
          <p:nvPr>
            <p:extLst>
              <p:ext uri="{D42A27DB-BD31-4B8C-83A1-F6EECF244321}">
                <p14:modId xmlns:p14="http://schemas.microsoft.com/office/powerpoint/2010/main" val="4209269698"/>
              </p:ext>
            </p:extLst>
          </p:nvPr>
        </p:nvGraphicFramePr>
        <p:xfrm>
          <a:off x="9982200" y="5673965"/>
          <a:ext cx="4322782" cy="4274820"/>
        </p:xfrm>
        <a:graphic>
          <a:graphicData uri="http://schemas.openxmlformats.org/drawingml/2006/table">
            <a:tbl>
              <a:tblPr>
                <a:tableStyleId>{5C22544A-7EE6-4342-B048-85BDC9FD1C3A}</a:tableStyleId>
              </a:tblPr>
              <a:tblGrid>
                <a:gridCol w="2128642">
                  <a:extLst>
                    <a:ext uri="{9D8B030D-6E8A-4147-A177-3AD203B41FA5}">
                      <a16:colId xmlns:a16="http://schemas.microsoft.com/office/drawing/2014/main" val="3120040995"/>
                    </a:ext>
                  </a:extLst>
                </a:gridCol>
                <a:gridCol w="2194140">
                  <a:extLst>
                    <a:ext uri="{9D8B030D-6E8A-4147-A177-3AD203B41FA5}">
                      <a16:colId xmlns:a16="http://schemas.microsoft.com/office/drawing/2014/main" val="691707504"/>
                    </a:ext>
                  </a:extLst>
                </a:gridCol>
              </a:tblGrid>
              <a:tr h="190500">
                <a:tc>
                  <a:txBody>
                    <a:bodyPr/>
                    <a:lstStyle/>
                    <a:p>
                      <a:pPr algn="l" fontAlgn="t"/>
                      <a:r>
                        <a:rPr lang="en-CA" sz="2500" b="1" u="none" strike="noStrike" dirty="0">
                          <a:effectLst/>
                        </a:rPr>
                        <a:t>RACE/ETHN</a:t>
                      </a:r>
                      <a:endParaRPr lang="en-CA" sz="2500" b="1" i="0" u="none" strike="noStrike" dirty="0">
                        <a:solidFill>
                          <a:srgbClr val="000000"/>
                        </a:solidFill>
                        <a:effectLst/>
                        <a:latin typeface="Calibri" panose="020F0502020204030204" pitchFamily="34" charset="0"/>
                      </a:endParaRPr>
                    </a:p>
                  </a:txBody>
                  <a:tcPr marL="7620" marR="7620" marT="7620" marB="0"/>
                </a:tc>
                <a:tc>
                  <a:txBody>
                    <a:bodyPr/>
                    <a:lstStyle/>
                    <a:p>
                      <a:pPr algn="l" fontAlgn="t"/>
                      <a:r>
                        <a:rPr lang="en-CA" sz="2500" u="none" strike="noStrike">
                          <a:effectLst/>
                        </a:rPr>
                        <a:t>FIRST NAT</a:t>
                      </a:r>
                      <a:endParaRPr lang="en-CA" sz="2500" b="0" i="0" u="none" strike="noStrike">
                        <a:solidFill>
                          <a:srgbClr val="000000"/>
                        </a:solidFill>
                        <a:effectLst/>
                        <a:latin typeface="Calibri" panose="020F0502020204030204" pitchFamily="34" charset="0"/>
                      </a:endParaRPr>
                    </a:p>
                  </a:txBody>
                  <a:tcPr marL="7620" marR="7620" marT="7620" marB="0"/>
                </a:tc>
                <a:extLst>
                  <a:ext uri="{0D108BD9-81ED-4DB2-BD59-A6C34878D82A}">
                    <a16:rowId xmlns:a16="http://schemas.microsoft.com/office/drawing/2014/main" val="4265275029"/>
                  </a:ext>
                </a:extLst>
              </a:tr>
              <a:tr h="190500">
                <a:tc>
                  <a:txBody>
                    <a:bodyPr/>
                    <a:lstStyle/>
                    <a:p>
                      <a:pPr algn="l" fontAlgn="t"/>
                      <a:endParaRPr lang="en-CA" sz="2500" b="0" i="0" u="none" strike="noStrike">
                        <a:solidFill>
                          <a:srgbClr val="000000"/>
                        </a:solidFill>
                        <a:effectLst/>
                        <a:latin typeface="Calibri" panose="020F0502020204030204" pitchFamily="34" charset="0"/>
                      </a:endParaRPr>
                    </a:p>
                  </a:txBody>
                  <a:tcPr marL="7620" marR="7620" marT="7620" marB="0"/>
                </a:tc>
                <a:tc>
                  <a:txBody>
                    <a:bodyPr/>
                    <a:lstStyle/>
                    <a:p>
                      <a:pPr algn="l" fontAlgn="t"/>
                      <a:r>
                        <a:rPr lang="en-CA" sz="2500" u="none" strike="noStrike">
                          <a:effectLst/>
                        </a:rPr>
                        <a:t>NORTH AM</a:t>
                      </a:r>
                      <a:endParaRPr lang="en-CA" sz="2500" b="0" i="0" u="none" strike="noStrike">
                        <a:solidFill>
                          <a:srgbClr val="000000"/>
                        </a:solidFill>
                        <a:effectLst/>
                        <a:latin typeface="Calibri" panose="020F0502020204030204" pitchFamily="34" charset="0"/>
                      </a:endParaRPr>
                    </a:p>
                  </a:txBody>
                  <a:tcPr marL="7620" marR="7620" marT="7620" marB="0"/>
                </a:tc>
                <a:extLst>
                  <a:ext uri="{0D108BD9-81ED-4DB2-BD59-A6C34878D82A}">
                    <a16:rowId xmlns:a16="http://schemas.microsoft.com/office/drawing/2014/main" val="3123595721"/>
                  </a:ext>
                </a:extLst>
              </a:tr>
              <a:tr h="190500">
                <a:tc>
                  <a:txBody>
                    <a:bodyPr/>
                    <a:lstStyle/>
                    <a:p>
                      <a:pPr algn="l" fontAlgn="t"/>
                      <a:endParaRPr lang="en-CA" sz="2500" b="0" i="0" u="none" strike="noStrike">
                        <a:solidFill>
                          <a:srgbClr val="000000"/>
                        </a:solidFill>
                        <a:effectLst/>
                        <a:latin typeface="Calibri" panose="020F0502020204030204" pitchFamily="34" charset="0"/>
                      </a:endParaRPr>
                    </a:p>
                  </a:txBody>
                  <a:tcPr marL="7620" marR="7620" marT="7620" marB="0"/>
                </a:tc>
                <a:tc>
                  <a:txBody>
                    <a:bodyPr/>
                    <a:lstStyle/>
                    <a:p>
                      <a:pPr algn="l" fontAlgn="t"/>
                      <a:r>
                        <a:rPr lang="en-CA" sz="2500" u="none" strike="noStrike">
                          <a:effectLst/>
                        </a:rPr>
                        <a:t>EUR</a:t>
                      </a:r>
                      <a:endParaRPr lang="en-CA" sz="2500" b="0" i="0" u="none" strike="noStrike">
                        <a:solidFill>
                          <a:srgbClr val="000000"/>
                        </a:solidFill>
                        <a:effectLst/>
                        <a:latin typeface="Calibri" panose="020F0502020204030204" pitchFamily="34" charset="0"/>
                      </a:endParaRPr>
                    </a:p>
                  </a:txBody>
                  <a:tcPr marL="7620" marR="7620" marT="7620" marB="0"/>
                </a:tc>
                <a:extLst>
                  <a:ext uri="{0D108BD9-81ED-4DB2-BD59-A6C34878D82A}">
                    <a16:rowId xmlns:a16="http://schemas.microsoft.com/office/drawing/2014/main" val="887256414"/>
                  </a:ext>
                </a:extLst>
              </a:tr>
              <a:tr h="190500">
                <a:tc>
                  <a:txBody>
                    <a:bodyPr/>
                    <a:lstStyle/>
                    <a:p>
                      <a:pPr algn="l" fontAlgn="t"/>
                      <a:endParaRPr lang="en-CA" sz="2500" b="0" i="0" u="none" strike="noStrike">
                        <a:solidFill>
                          <a:srgbClr val="000000"/>
                        </a:solidFill>
                        <a:effectLst/>
                        <a:latin typeface="Calibri" panose="020F0502020204030204" pitchFamily="34" charset="0"/>
                      </a:endParaRPr>
                    </a:p>
                  </a:txBody>
                  <a:tcPr marL="7620" marR="7620" marT="7620" marB="0"/>
                </a:tc>
                <a:tc>
                  <a:txBody>
                    <a:bodyPr/>
                    <a:lstStyle/>
                    <a:p>
                      <a:pPr algn="l" fontAlgn="t"/>
                      <a:r>
                        <a:rPr lang="en-CA" sz="2500" u="none" strike="noStrike" dirty="0">
                          <a:effectLst/>
                        </a:rPr>
                        <a:t>CARIBB</a:t>
                      </a:r>
                      <a:endParaRPr lang="en-CA" sz="2500" b="0" i="0" u="none" strike="noStrike" dirty="0">
                        <a:solidFill>
                          <a:srgbClr val="000000"/>
                        </a:solidFill>
                        <a:effectLst/>
                        <a:latin typeface="Calibri" panose="020F0502020204030204" pitchFamily="34" charset="0"/>
                      </a:endParaRPr>
                    </a:p>
                  </a:txBody>
                  <a:tcPr marL="7620" marR="7620" marT="7620" marB="0"/>
                </a:tc>
                <a:extLst>
                  <a:ext uri="{0D108BD9-81ED-4DB2-BD59-A6C34878D82A}">
                    <a16:rowId xmlns:a16="http://schemas.microsoft.com/office/drawing/2014/main" val="4165028169"/>
                  </a:ext>
                </a:extLst>
              </a:tr>
              <a:tr h="190500">
                <a:tc>
                  <a:txBody>
                    <a:bodyPr/>
                    <a:lstStyle/>
                    <a:p>
                      <a:pPr algn="l" fontAlgn="t"/>
                      <a:endParaRPr lang="en-CA" sz="2500" b="0" i="0" u="none" strike="noStrike">
                        <a:solidFill>
                          <a:srgbClr val="000000"/>
                        </a:solidFill>
                        <a:effectLst/>
                        <a:latin typeface="Calibri" panose="020F0502020204030204" pitchFamily="34" charset="0"/>
                      </a:endParaRPr>
                    </a:p>
                  </a:txBody>
                  <a:tcPr marL="7620" marR="7620" marT="7620" marB="0"/>
                </a:tc>
                <a:tc>
                  <a:txBody>
                    <a:bodyPr/>
                    <a:lstStyle/>
                    <a:p>
                      <a:pPr algn="l" fontAlgn="t"/>
                      <a:r>
                        <a:rPr lang="en-CA" sz="2500" u="none" strike="noStrike">
                          <a:effectLst/>
                        </a:rPr>
                        <a:t>LATIN AM</a:t>
                      </a:r>
                      <a:endParaRPr lang="en-CA" sz="2500" b="0" i="0" u="none" strike="noStrike">
                        <a:solidFill>
                          <a:srgbClr val="000000"/>
                        </a:solidFill>
                        <a:effectLst/>
                        <a:latin typeface="Calibri" panose="020F0502020204030204" pitchFamily="34" charset="0"/>
                      </a:endParaRPr>
                    </a:p>
                  </a:txBody>
                  <a:tcPr marL="7620" marR="7620" marT="7620" marB="0"/>
                </a:tc>
                <a:extLst>
                  <a:ext uri="{0D108BD9-81ED-4DB2-BD59-A6C34878D82A}">
                    <a16:rowId xmlns:a16="http://schemas.microsoft.com/office/drawing/2014/main" val="3289010963"/>
                  </a:ext>
                </a:extLst>
              </a:tr>
              <a:tr h="190500">
                <a:tc>
                  <a:txBody>
                    <a:bodyPr/>
                    <a:lstStyle/>
                    <a:p>
                      <a:pPr algn="l" fontAlgn="t"/>
                      <a:endParaRPr lang="en-CA" sz="2500" b="0" i="0" u="none" strike="noStrike">
                        <a:solidFill>
                          <a:srgbClr val="000000"/>
                        </a:solidFill>
                        <a:effectLst/>
                        <a:latin typeface="Calibri" panose="020F0502020204030204" pitchFamily="34" charset="0"/>
                      </a:endParaRPr>
                    </a:p>
                  </a:txBody>
                  <a:tcPr marL="7620" marR="7620" marT="7620" marB="0"/>
                </a:tc>
                <a:tc>
                  <a:txBody>
                    <a:bodyPr/>
                    <a:lstStyle/>
                    <a:p>
                      <a:pPr algn="l" fontAlgn="t"/>
                      <a:r>
                        <a:rPr lang="en-CA" sz="2500" u="none" strike="noStrike" dirty="0">
                          <a:effectLst/>
                        </a:rPr>
                        <a:t>BLACK AFR</a:t>
                      </a:r>
                      <a:endParaRPr lang="en-CA" sz="2500" b="0" i="0" u="none" strike="noStrike" dirty="0">
                        <a:solidFill>
                          <a:srgbClr val="000000"/>
                        </a:solidFill>
                        <a:effectLst/>
                        <a:latin typeface="Calibri" panose="020F0502020204030204" pitchFamily="34" charset="0"/>
                      </a:endParaRPr>
                    </a:p>
                  </a:txBody>
                  <a:tcPr marL="7620" marR="7620" marT="7620" marB="0"/>
                </a:tc>
                <a:extLst>
                  <a:ext uri="{0D108BD9-81ED-4DB2-BD59-A6C34878D82A}">
                    <a16:rowId xmlns:a16="http://schemas.microsoft.com/office/drawing/2014/main" val="391216168"/>
                  </a:ext>
                </a:extLst>
              </a:tr>
              <a:tr h="190500">
                <a:tc>
                  <a:txBody>
                    <a:bodyPr/>
                    <a:lstStyle/>
                    <a:p>
                      <a:pPr algn="l" fontAlgn="t"/>
                      <a:endParaRPr lang="en-CA" sz="2500" b="0" i="0" u="none" strike="noStrike">
                        <a:solidFill>
                          <a:srgbClr val="000000"/>
                        </a:solidFill>
                        <a:effectLst/>
                        <a:latin typeface="Calibri" panose="020F0502020204030204" pitchFamily="34" charset="0"/>
                      </a:endParaRPr>
                    </a:p>
                  </a:txBody>
                  <a:tcPr marL="7620" marR="7620" marT="7620" marB="0"/>
                </a:tc>
                <a:tc>
                  <a:txBody>
                    <a:bodyPr/>
                    <a:lstStyle/>
                    <a:p>
                      <a:pPr algn="l" fontAlgn="t"/>
                      <a:r>
                        <a:rPr lang="en-CA" sz="2500" u="none" strike="noStrike">
                          <a:effectLst/>
                        </a:rPr>
                        <a:t>MID EAST</a:t>
                      </a:r>
                      <a:endParaRPr lang="en-CA" sz="2500" b="0" i="0" u="none" strike="noStrike">
                        <a:solidFill>
                          <a:srgbClr val="000000"/>
                        </a:solidFill>
                        <a:effectLst/>
                        <a:latin typeface="Calibri" panose="020F0502020204030204" pitchFamily="34" charset="0"/>
                      </a:endParaRPr>
                    </a:p>
                  </a:txBody>
                  <a:tcPr marL="7620" marR="7620" marT="7620" marB="0"/>
                </a:tc>
                <a:extLst>
                  <a:ext uri="{0D108BD9-81ED-4DB2-BD59-A6C34878D82A}">
                    <a16:rowId xmlns:a16="http://schemas.microsoft.com/office/drawing/2014/main" val="3085068845"/>
                  </a:ext>
                </a:extLst>
              </a:tr>
              <a:tr h="190500">
                <a:tc>
                  <a:txBody>
                    <a:bodyPr/>
                    <a:lstStyle/>
                    <a:p>
                      <a:pPr algn="l" fontAlgn="t"/>
                      <a:endParaRPr lang="en-CA" sz="2500" b="0" i="0" u="none" strike="noStrike">
                        <a:solidFill>
                          <a:srgbClr val="000000"/>
                        </a:solidFill>
                        <a:effectLst/>
                        <a:latin typeface="Calibri" panose="020F0502020204030204" pitchFamily="34" charset="0"/>
                      </a:endParaRPr>
                    </a:p>
                  </a:txBody>
                  <a:tcPr marL="7620" marR="7620" marT="7620" marB="0"/>
                </a:tc>
                <a:tc>
                  <a:txBody>
                    <a:bodyPr/>
                    <a:lstStyle/>
                    <a:p>
                      <a:pPr algn="l" fontAlgn="t"/>
                      <a:r>
                        <a:rPr lang="en-CA" sz="2500" u="none" strike="noStrike">
                          <a:effectLst/>
                        </a:rPr>
                        <a:t>SOUTH AS</a:t>
                      </a:r>
                      <a:endParaRPr lang="en-CA" sz="2500" b="0" i="0" u="none" strike="noStrike">
                        <a:solidFill>
                          <a:srgbClr val="000000"/>
                        </a:solidFill>
                        <a:effectLst/>
                        <a:latin typeface="Calibri" panose="020F0502020204030204" pitchFamily="34" charset="0"/>
                      </a:endParaRPr>
                    </a:p>
                  </a:txBody>
                  <a:tcPr marL="7620" marR="7620" marT="7620" marB="0"/>
                </a:tc>
                <a:extLst>
                  <a:ext uri="{0D108BD9-81ED-4DB2-BD59-A6C34878D82A}">
                    <a16:rowId xmlns:a16="http://schemas.microsoft.com/office/drawing/2014/main" val="1895450650"/>
                  </a:ext>
                </a:extLst>
              </a:tr>
              <a:tr h="190500">
                <a:tc>
                  <a:txBody>
                    <a:bodyPr/>
                    <a:lstStyle/>
                    <a:p>
                      <a:pPr algn="l" fontAlgn="t"/>
                      <a:endParaRPr lang="en-CA" sz="2500" b="0" i="0" u="none" strike="noStrike">
                        <a:solidFill>
                          <a:srgbClr val="000000"/>
                        </a:solidFill>
                        <a:effectLst/>
                        <a:latin typeface="Calibri" panose="020F0502020204030204" pitchFamily="34" charset="0"/>
                      </a:endParaRPr>
                    </a:p>
                  </a:txBody>
                  <a:tcPr marL="7620" marR="7620" marT="7620" marB="0"/>
                </a:tc>
                <a:tc>
                  <a:txBody>
                    <a:bodyPr/>
                    <a:lstStyle/>
                    <a:p>
                      <a:pPr algn="l" fontAlgn="t"/>
                      <a:r>
                        <a:rPr lang="en-CA" sz="2500" u="none" strike="noStrike">
                          <a:effectLst/>
                        </a:rPr>
                        <a:t>SOU-EAST AS</a:t>
                      </a:r>
                      <a:endParaRPr lang="en-CA" sz="2500" b="0" i="0" u="none" strike="noStrike">
                        <a:solidFill>
                          <a:srgbClr val="000000"/>
                        </a:solidFill>
                        <a:effectLst/>
                        <a:latin typeface="Calibri" panose="020F0502020204030204" pitchFamily="34" charset="0"/>
                      </a:endParaRPr>
                    </a:p>
                  </a:txBody>
                  <a:tcPr marL="7620" marR="7620" marT="7620" marB="0"/>
                </a:tc>
                <a:extLst>
                  <a:ext uri="{0D108BD9-81ED-4DB2-BD59-A6C34878D82A}">
                    <a16:rowId xmlns:a16="http://schemas.microsoft.com/office/drawing/2014/main" val="3241354958"/>
                  </a:ext>
                </a:extLst>
              </a:tr>
              <a:tr h="190500">
                <a:tc>
                  <a:txBody>
                    <a:bodyPr/>
                    <a:lstStyle/>
                    <a:p>
                      <a:pPr algn="l" fontAlgn="t"/>
                      <a:endParaRPr lang="en-CA" sz="2500" b="0" i="0" u="none" strike="noStrike">
                        <a:solidFill>
                          <a:srgbClr val="000000"/>
                        </a:solidFill>
                        <a:effectLst/>
                        <a:latin typeface="Calibri" panose="020F0502020204030204" pitchFamily="34" charset="0"/>
                      </a:endParaRPr>
                    </a:p>
                  </a:txBody>
                  <a:tcPr marL="7620" marR="7620" marT="7620" marB="0"/>
                </a:tc>
                <a:tc>
                  <a:txBody>
                    <a:bodyPr/>
                    <a:lstStyle/>
                    <a:p>
                      <a:pPr algn="l" fontAlgn="t"/>
                      <a:r>
                        <a:rPr lang="en-CA" sz="2500" u="none" strike="noStrike">
                          <a:effectLst/>
                        </a:rPr>
                        <a:t>MIXED</a:t>
                      </a:r>
                      <a:endParaRPr lang="en-CA" sz="2500" b="0" i="0" u="none" strike="noStrike">
                        <a:solidFill>
                          <a:srgbClr val="000000"/>
                        </a:solidFill>
                        <a:effectLst/>
                        <a:latin typeface="Calibri" panose="020F0502020204030204" pitchFamily="34" charset="0"/>
                      </a:endParaRPr>
                    </a:p>
                  </a:txBody>
                  <a:tcPr marL="7620" marR="7620" marT="7620" marB="0"/>
                </a:tc>
                <a:extLst>
                  <a:ext uri="{0D108BD9-81ED-4DB2-BD59-A6C34878D82A}">
                    <a16:rowId xmlns:a16="http://schemas.microsoft.com/office/drawing/2014/main" val="4034903405"/>
                  </a:ext>
                </a:extLst>
              </a:tr>
              <a:tr h="190500">
                <a:tc>
                  <a:txBody>
                    <a:bodyPr/>
                    <a:lstStyle/>
                    <a:p>
                      <a:pPr algn="l" fontAlgn="t"/>
                      <a:endParaRPr lang="en-CA" sz="2500" b="0" i="0" u="none" strike="noStrike">
                        <a:solidFill>
                          <a:srgbClr val="000000"/>
                        </a:solidFill>
                        <a:effectLst/>
                        <a:latin typeface="Calibri" panose="020F0502020204030204" pitchFamily="34" charset="0"/>
                      </a:endParaRPr>
                    </a:p>
                  </a:txBody>
                  <a:tcPr marL="7620" marR="7620" marT="7620" marB="0"/>
                </a:tc>
                <a:tc>
                  <a:txBody>
                    <a:bodyPr/>
                    <a:lstStyle/>
                    <a:p>
                      <a:pPr algn="l" fontAlgn="t"/>
                      <a:r>
                        <a:rPr lang="en-CA" sz="2500" u="none" strike="noStrike" dirty="0">
                          <a:effectLst/>
                        </a:rPr>
                        <a:t>BLACK NA</a:t>
                      </a:r>
                      <a:endParaRPr lang="en-CA" sz="2500" b="0" i="0" u="none" strike="noStrike" dirty="0">
                        <a:solidFill>
                          <a:srgbClr val="000000"/>
                        </a:solidFill>
                        <a:effectLst/>
                        <a:latin typeface="Calibri" panose="020F0502020204030204" pitchFamily="34" charset="0"/>
                      </a:endParaRPr>
                    </a:p>
                  </a:txBody>
                  <a:tcPr marL="7620" marR="7620" marT="7620" marB="0"/>
                </a:tc>
                <a:extLst>
                  <a:ext uri="{0D108BD9-81ED-4DB2-BD59-A6C34878D82A}">
                    <a16:rowId xmlns:a16="http://schemas.microsoft.com/office/drawing/2014/main" val="2673830336"/>
                  </a:ext>
                </a:extLst>
              </a:tr>
            </a:tbl>
          </a:graphicData>
        </a:graphic>
      </p:graphicFrame>
      <p:cxnSp>
        <p:nvCxnSpPr>
          <p:cNvPr id="12" name="Straight Arrow Connector 11">
            <a:extLst>
              <a:ext uri="{FF2B5EF4-FFF2-40B4-BE49-F238E27FC236}">
                <a16:creationId xmlns:a16="http://schemas.microsoft.com/office/drawing/2014/main" id="{32BF80DF-49C0-4DB2-80B1-C5B72138D921}"/>
              </a:ext>
            </a:extLst>
          </p:cNvPr>
          <p:cNvCxnSpPr>
            <a:cxnSpLocks/>
          </p:cNvCxnSpPr>
          <p:nvPr/>
        </p:nvCxnSpPr>
        <p:spPr>
          <a:xfrm>
            <a:off x="10287000" y="4738007"/>
            <a:ext cx="439514"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9331C45B-ABAE-4852-9EA9-22397D9CBC96}"/>
              </a:ext>
            </a:extLst>
          </p:cNvPr>
          <p:cNvCxnSpPr>
            <a:cxnSpLocks/>
          </p:cNvCxnSpPr>
          <p:nvPr/>
        </p:nvCxnSpPr>
        <p:spPr>
          <a:xfrm>
            <a:off x="13358829" y="5126415"/>
            <a:ext cx="439514"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06C1729D-ACAE-45A0-B2F2-4BE534791213}"/>
              </a:ext>
            </a:extLst>
          </p:cNvPr>
          <p:cNvCxnSpPr>
            <a:cxnSpLocks/>
          </p:cNvCxnSpPr>
          <p:nvPr/>
        </p:nvCxnSpPr>
        <p:spPr>
          <a:xfrm>
            <a:off x="13358829" y="4761744"/>
            <a:ext cx="439514"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04E50329-9DFD-4348-8AFA-8393ADE02005}"/>
              </a:ext>
            </a:extLst>
          </p:cNvPr>
          <p:cNvCxnSpPr>
            <a:cxnSpLocks/>
          </p:cNvCxnSpPr>
          <p:nvPr/>
        </p:nvCxnSpPr>
        <p:spPr>
          <a:xfrm>
            <a:off x="11646825" y="9410700"/>
            <a:ext cx="439514"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4A0BD06-1CA2-4B9B-9450-6A6855DACBEC}"/>
              </a:ext>
            </a:extLst>
          </p:cNvPr>
          <p:cNvCxnSpPr>
            <a:cxnSpLocks/>
          </p:cNvCxnSpPr>
          <p:nvPr/>
        </p:nvCxnSpPr>
        <p:spPr>
          <a:xfrm>
            <a:off x="11646825" y="9791700"/>
            <a:ext cx="439514"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35192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1019175"/>
            <a:ext cx="1273705" cy="390297"/>
          </a:xfrm>
          <a:prstGeom prst="rect">
            <a:avLst/>
          </a:prstGeom>
        </p:spPr>
        <p:txBody>
          <a:bodyPr lIns="0" tIns="0" rIns="0" bIns="0" rtlCol="0" anchor="t">
            <a:spAutoFit/>
          </a:bodyPr>
          <a:lstStyle/>
          <a:p>
            <a:pPr>
              <a:lnSpc>
                <a:spcPts val="3000"/>
              </a:lnSpc>
            </a:pPr>
            <a:r>
              <a:rPr lang="en-US" sz="2500" dirty="0">
                <a:solidFill>
                  <a:srgbClr val="191824"/>
                </a:solidFill>
                <a:latin typeface="HK Grotesk Medium"/>
              </a:rPr>
              <a:t>11</a:t>
            </a:r>
          </a:p>
        </p:txBody>
      </p:sp>
      <p:graphicFrame>
        <p:nvGraphicFramePr>
          <p:cNvPr id="7" name="Chart 6">
            <a:extLst>
              <a:ext uri="{FF2B5EF4-FFF2-40B4-BE49-F238E27FC236}">
                <a16:creationId xmlns:a16="http://schemas.microsoft.com/office/drawing/2014/main" id="{57735965-7E13-439D-9A4B-906A0059E165}"/>
              </a:ext>
            </a:extLst>
          </p:cNvPr>
          <p:cNvGraphicFramePr>
            <a:graphicFrameLocks/>
          </p:cNvGraphicFramePr>
          <p:nvPr>
            <p:extLst>
              <p:ext uri="{D42A27DB-BD31-4B8C-83A1-F6EECF244321}">
                <p14:modId xmlns:p14="http://schemas.microsoft.com/office/powerpoint/2010/main" val="3462212709"/>
              </p:ext>
            </p:extLst>
          </p:nvPr>
        </p:nvGraphicFramePr>
        <p:xfrm>
          <a:off x="1028700" y="1638300"/>
          <a:ext cx="15125699" cy="7467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535175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191824"/>
        </a:solidFill>
        <a:effectLst/>
      </p:bgPr>
    </p:bg>
    <p:spTree>
      <p:nvGrpSpPr>
        <p:cNvPr id="1" name=""/>
        <p:cNvGrpSpPr/>
        <p:nvPr/>
      </p:nvGrpSpPr>
      <p:grpSpPr>
        <a:xfrm>
          <a:off x="0" y="0"/>
          <a:ext cx="0" cy="0"/>
          <a:chOff x="0" y="0"/>
          <a:chExt cx="0" cy="0"/>
        </a:xfrm>
      </p:grpSpPr>
      <p:sp>
        <p:nvSpPr>
          <p:cNvPr id="2" name="TextBox 2"/>
          <p:cNvSpPr txBox="1"/>
          <p:nvPr/>
        </p:nvSpPr>
        <p:spPr>
          <a:xfrm>
            <a:off x="1028700" y="1095375"/>
            <a:ext cx="10264276" cy="990021"/>
          </a:xfrm>
          <a:prstGeom prst="rect">
            <a:avLst/>
          </a:prstGeom>
        </p:spPr>
        <p:txBody>
          <a:bodyPr lIns="0" tIns="0" rIns="0" bIns="0" rtlCol="0" anchor="t">
            <a:spAutoFit/>
          </a:bodyPr>
          <a:lstStyle/>
          <a:p>
            <a:pPr>
              <a:lnSpc>
                <a:spcPts val="7699"/>
              </a:lnSpc>
            </a:pPr>
            <a:r>
              <a:rPr lang="en-US" sz="6999">
                <a:solidFill>
                  <a:srgbClr val="FFFFFF"/>
                </a:solidFill>
                <a:latin typeface="HK Grotesk Bold"/>
              </a:rPr>
              <a:t>USER STORIES</a:t>
            </a:r>
          </a:p>
        </p:txBody>
      </p:sp>
      <p:sp>
        <p:nvSpPr>
          <p:cNvPr id="3" name="TextBox 3"/>
          <p:cNvSpPr txBox="1"/>
          <p:nvPr/>
        </p:nvSpPr>
        <p:spPr>
          <a:xfrm>
            <a:off x="1208651" y="3886341"/>
            <a:ext cx="3979139" cy="3292055"/>
          </a:xfrm>
          <a:prstGeom prst="rect">
            <a:avLst/>
          </a:prstGeom>
        </p:spPr>
        <p:txBody>
          <a:bodyPr lIns="0" tIns="0" rIns="0" bIns="0" rtlCol="0" anchor="t">
            <a:spAutoFit/>
          </a:bodyPr>
          <a:lstStyle/>
          <a:p>
            <a:pPr marL="355600" lvl="1">
              <a:lnSpc>
                <a:spcPts val="4289"/>
              </a:lnSpc>
            </a:pPr>
            <a:r>
              <a:rPr lang="en-US" sz="3250" dirty="0">
                <a:solidFill>
                  <a:srgbClr val="FFFFFF"/>
                </a:solidFill>
                <a:latin typeface="HK Grotesk Medium"/>
              </a:rPr>
              <a:t>Improve health outcomes, identify care gaps, and personalize the experience of care at CAMH.</a:t>
            </a:r>
            <a:endParaRPr lang="en-US" sz="3250"/>
          </a:p>
        </p:txBody>
      </p:sp>
      <p:sp>
        <p:nvSpPr>
          <p:cNvPr id="4" name="TextBox 4"/>
          <p:cNvSpPr txBox="1"/>
          <p:nvPr/>
        </p:nvSpPr>
        <p:spPr>
          <a:xfrm>
            <a:off x="15985595" y="1019175"/>
            <a:ext cx="1273705" cy="390297"/>
          </a:xfrm>
          <a:prstGeom prst="rect">
            <a:avLst/>
          </a:prstGeom>
        </p:spPr>
        <p:txBody>
          <a:bodyPr lIns="0" tIns="0" rIns="0" bIns="0" rtlCol="0" anchor="t">
            <a:spAutoFit/>
          </a:bodyPr>
          <a:lstStyle/>
          <a:p>
            <a:pPr algn="r">
              <a:lnSpc>
                <a:spcPts val="3000"/>
              </a:lnSpc>
            </a:pPr>
            <a:r>
              <a:rPr lang="en-US" sz="2500" dirty="0">
                <a:solidFill>
                  <a:srgbClr val="FFFFFF"/>
                </a:solidFill>
                <a:latin typeface="HK Grotesk Medium"/>
              </a:rPr>
              <a:t>12</a:t>
            </a:r>
          </a:p>
        </p:txBody>
      </p:sp>
      <p:sp>
        <p:nvSpPr>
          <p:cNvPr id="5" name="TextBox 5"/>
          <p:cNvSpPr txBox="1"/>
          <p:nvPr/>
        </p:nvSpPr>
        <p:spPr>
          <a:xfrm>
            <a:off x="6934200" y="3886341"/>
            <a:ext cx="4249066" cy="1643270"/>
          </a:xfrm>
          <a:prstGeom prst="rect">
            <a:avLst/>
          </a:prstGeom>
        </p:spPr>
        <p:txBody>
          <a:bodyPr lIns="0" tIns="0" rIns="0" bIns="0" rtlCol="0" anchor="t">
            <a:spAutoFit/>
          </a:bodyPr>
          <a:lstStyle/>
          <a:p>
            <a:pPr>
              <a:lnSpc>
                <a:spcPts val="4289"/>
              </a:lnSpc>
            </a:pPr>
            <a:r>
              <a:rPr lang="en-US" sz="3299" dirty="0">
                <a:solidFill>
                  <a:srgbClr val="FFFFFF"/>
                </a:solidFill>
                <a:latin typeface="HK Grotesk Medium"/>
              </a:rPr>
              <a:t>Promote institutional culture change. Learn, change and grow. </a:t>
            </a:r>
          </a:p>
        </p:txBody>
      </p:sp>
      <p:sp>
        <p:nvSpPr>
          <p:cNvPr id="6" name="TextBox 6"/>
          <p:cNvSpPr txBox="1"/>
          <p:nvPr/>
        </p:nvSpPr>
        <p:spPr>
          <a:xfrm>
            <a:off x="13106400" y="3851808"/>
            <a:ext cx="3739205" cy="2744277"/>
          </a:xfrm>
          <a:prstGeom prst="rect">
            <a:avLst/>
          </a:prstGeom>
        </p:spPr>
        <p:txBody>
          <a:bodyPr lIns="0" tIns="0" rIns="0" bIns="0" rtlCol="0" anchor="t">
            <a:spAutoFit/>
          </a:bodyPr>
          <a:lstStyle/>
          <a:p>
            <a:pPr>
              <a:lnSpc>
                <a:spcPts val="4289"/>
              </a:lnSpc>
            </a:pPr>
            <a:r>
              <a:rPr lang="en-US" sz="3250" dirty="0">
                <a:solidFill>
                  <a:srgbClr val="FFFFFF"/>
                </a:solidFill>
                <a:latin typeface="HK Grotesk Medium"/>
              </a:rPr>
              <a:t>Identify new research questions  and collaborative opportunities.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0" y="0"/>
            <a:ext cx="8882573" cy="10287000"/>
          </a:xfrm>
          <a:prstGeom prst="rect">
            <a:avLst/>
          </a:prstGeom>
          <a:solidFill>
            <a:srgbClr val="191824"/>
          </a:solidFill>
        </p:spPr>
      </p:sp>
      <p:sp>
        <p:nvSpPr>
          <p:cNvPr id="4" name="TextBox 4"/>
          <p:cNvSpPr txBox="1"/>
          <p:nvPr/>
        </p:nvSpPr>
        <p:spPr>
          <a:xfrm>
            <a:off x="446417" y="3697564"/>
            <a:ext cx="8244748" cy="2619050"/>
          </a:xfrm>
          <a:prstGeom prst="rect">
            <a:avLst/>
          </a:prstGeom>
        </p:spPr>
        <p:txBody>
          <a:bodyPr wrap="square" lIns="0" tIns="0" rIns="0" bIns="0" rtlCol="0" anchor="t">
            <a:spAutoFit/>
          </a:bodyPr>
          <a:lstStyle/>
          <a:p>
            <a:pPr algn="ctr">
              <a:lnSpc>
                <a:spcPts val="10339"/>
              </a:lnSpc>
            </a:pPr>
            <a:r>
              <a:rPr lang="en-US" sz="8000" dirty="0">
                <a:solidFill>
                  <a:srgbClr val="FFFFFF"/>
                </a:solidFill>
                <a:latin typeface="HK Grotesk Bold"/>
              </a:rPr>
              <a:t>USER</a:t>
            </a:r>
          </a:p>
          <a:p>
            <a:pPr algn="ctr">
              <a:lnSpc>
                <a:spcPts val="10339"/>
              </a:lnSpc>
            </a:pPr>
            <a:r>
              <a:rPr lang="en-US" sz="8000" dirty="0">
                <a:solidFill>
                  <a:srgbClr val="FFFFFF"/>
                </a:solidFill>
                <a:latin typeface="HK Grotesk Bold"/>
              </a:rPr>
              <a:t>REQUIREMENTS</a:t>
            </a:r>
          </a:p>
        </p:txBody>
      </p:sp>
      <p:sp>
        <p:nvSpPr>
          <p:cNvPr id="5" name="TextBox 5"/>
          <p:cNvSpPr txBox="1"/>
          <p:nvPr/>
        </p:nvSpPr>
        <p:spPr>
          <a:xfrm>
            <a:off x="15985595" y="1019175"/>
            <a:ext cx="1273705" cy="390297"/>
          </a:xfrm>
          <a:prstGeom prst="rect">
            <a:avLst/>
          </a:prstGeom>
        </p:spPr>
        <p:txBody>
          <a:bodyPr lIns="0" tIns="0" rIns="0" bIns="0" rtlCol="0" anchor="t">
            <a:spAutoFit/>
          </a:bodyPr>
          <a:lstStyle/>
          <a:p>
            <a:pPr algn="r">
              <a:lnSpc>
                <a:spcPts val="3000"/>
              </a:lnSpc>
            </a:pPr>
            <a:r>
              <a:rPr lang="en-US" sz="2500" dirty="0">
                <a:solidFill>
                  <a:srgbClr val="191824"/>
                </a:solidFill>
                <a:latin typeface="HK Grotesk Medium"/>
              </a:rPr>
              <a:t>13</a:t>
            </a:r>
          </a:p>
        </p:txBody>
      </p:sp>
      <p:sp>
        <p:nvSpPr>
          <p:cNvPr id="6" name="TextBox 5">
            <a:extLst>
              <a:ext uri="{FF2B5EF4-FFF2-40B4-BE49-F238E27FC236}">
                <a16:creationId xmlns:a16="http://schemas.microsoft.com/office/drawing/2014/main" id="{2B9634CF-32F1-44F3-A6DA-22664AF76D23}"/>
              </a:ext>
            </a:extLst>
          </p:cNvPr>
          <p:cNvSpPr txBox="1"/>
          <p:nvPr/>
        </p:nvSpPr>
        <p:spPr>
          <a:xfrm>
            <a:off x="9799607" y="1421202"/>
            <a:ext cx="4986066"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latin typeface="HK Grotesk Bold"/>
                <a:cs typeface="Calibri"/>
              </a:rPr>
              <a:t>DATA CONTEXTUALIZATION</a:t>
            </a:r>
          </a:p>
        </p:txBody>
      </p:sp>
      <p:sp>
        <p:nvSpPr>
          <p:cNvPr id="7" name="TextBox 6">
            <a:extLst>
              <a:ext uri="{FF2B5EF4-FFF2-40B4-BE49-F238E27FC236}">
                <a16:creationId xmlns:a16="http://schemas.microsoft.com/office/drawing/2014/main" id="{F3C18BE0-C11A-437E-823D-505B28E5FD4D}"/>
              </a:ext>
            </a:extLst>
          </p:cNvPr>
          <p:cNvSpPr txBox="1"/>
          <p:nvPr/>
        </p:nvSpPr>
        <p:spPr>
          <a:xfrm>
            <a:off x="10697294" y="9586643"/>
            <a:ext cx="643099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2800" dirty="0">
              <a:cs typeface="Calibri"/>
            </a:endParaRPr>
          </a:p>
        </p:txBody>
      </p:sp>
      <p:sp>
        <p:nvSpPr>
          <p:cNvPr id="8" name="TextBox 7">
            <a:extLst>
              <a:ext uri="{FF2B5EF4-FFF2-40B4-BE49-F238E27FC236}">
                <a16:creationId xmlns:a16="http://schemas.microsoft.com/office/drawing/2014/main" id="{4FBCBDC6-3ED6-41BD-8B65-85C42D577DF6}"/>
              </a:ext>
            </a:extLst>
          </p:cNvPr>
          <p:cNvSpPr txBox="1"/>
          <p:nvPr/>
        </p:nvSpPr>
        <p:spPr>
          <a:xfrm>
            <a:off x="9799607" y="3146484"/>
            <a:ext cx="4144991"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latin typeface="HK Grotesk Bold"/>
                <a:cs typeface="Calibri"/>
              </a:rPr>
              <a:t>DRILLING UP OR DOWN</a:t>
            </a:r>
          </a:p>
        </p:txBody>
      </p:sp>
      <p:sp>
        <p:nvSpPr>
          <p:cNvPr id="9" name="TextBox 8">
            <a:extLst>
              <a:ext uri="{FF2B5EF4-FFF2-40B4-BE49-F238E27FC236}">
                <a16:creationId xmlns:a16="http://schemas.microsoft.com/office/drawing/2014/main" id="{7E99EDD1-CD29-4796-9760-A815026C612F}"/>
              </a:ext>
            </a:extLst>
          </p:cNvPr>
          <p:cNvSpPr txBox="1"/>
          <p:nvPr/>
        </p:nvSpPr>
        <p:spPr>
          <a:xfrm>
            <a:off x="9813087" y="4906813"/>
            <a:ext cx="410185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dirty="0">
                <a:latin typeface="HK Grotesk Bold"/>
                <a:cs typeface="Calibri"/>
              </a:rPr>
              <a:t>INTERSECTIONALITIES</a:t>
            </a:r>
          </a:p>
        </p:txBody>
      </p:sp>
      <p:sp>
        <p:nvSpPr>
          <p:cNvPr id="10" name="TextBox 9">
            <a:extLst>
              <a:ext uri="{FF2B5EF4-FFF2-40B4-BE49-F238E27FC236}">
                <a16:creationId xmlns:a16="http://schemas.microsoft.com/office/drawing/2014/main" id="{ECF1DFC1-C501-4DA0-B73A-77DEDBC7A99D}"/>
              </a:ext>
            </a:extLst>
          </p:cNvPr>
          <p:cNvSpPr txBox="1"/>
          <p:nvPr/>
        </p:nvSpPr>
        <p:spPr>
          <a:xfrm>
            <a:off x="9805000" y="7335688"/>
            <a:ext cx="4684141"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latin typeface="HK Grotesk Bold"/>
                <a:cs typeface="Calibri"/>
              </a:rPr>
              <a:t>HEALTH OUTCOME MEASURES</a:t>
            </a:r>
          </a:p>
        </p:txBody>
      </p:sp>
      <p:sp>
        <p:nvSpPr>
          <p:cNvPr id="11" name="TextBox 10">
            <a:extLst>
              <a:ext uri="{FF2B5EF4-FFF2-40B4-BE49-F238E27FC236}">
                <a16:creationId xmlns:a16="http://schemas.microsoft.com/office/drawing/2014/main" id="{B4D28C23-D78E-4A0F-B2AE-CBAC97EA21EC}"/>
              </a:ext>
            </a:extLst>
          </p:cNvPr>
          <p:cNvSpPr txBox="1"/>
          <p:nvPr/>
        </p:nvSpPr>
        <p:spPr>
          <a:xfrm>
            <a:off x="9799607" y="1874089"/>
            <a:ext cx="4446914"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Where did the data come from and what are its limitations?</a:t>
            </a:r>
          </a:p>
        </p:txBody>
      </p:sp>
      <p:sp>
        <p:nvSpPr>
          <p:cNvPr id="12" name="TextBox 11">
            <a:extLst>
              <a:ext uri="{FF2B5EF4-FFF2-40B4-BE49-F238E27FC236}">
                <a16:creationId xmlns:a16="http://schemas.microsoft.com/office/drawing/2014/main" id="{124D898B-A97E-4FC3-9F4F-6A7C5AB4DF22}"/>
              </a:ext>
            </a:extLst>
          </p:cNvPr>
          <p:cNvSpPr txBox="1"/>
          <p:nvPr/>
        </p:nvSpPr>
        <p:spPr>
          <a:xfrm>
            <a:off x="9791520" y="3699114"/>
            <a:ext cx="427438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Desire for both high-level and granular data.</a:t>
            </a:r>
          </a:p>
        </p:txBody>
      </p:sp>
      <p:sp>
        <p:nvSpPr>
          <p:cNvPr id="13" name="TextBox 12">
            <a:extLst>
              <a:ext uri="{FF2B5EF4-FFF2-40B4-BE49-F238E27FC236}">
                <a16:creationId xmlns:a16="http://schemas.microsoft.com/office/drawing/2014/main" id="{3D8ECF32-318F-4271-8758-6FD89749A798}"/>
              </a:ext>
            </a:extLst>
          </p:cNvPr>
          <p:cNvSpPr txBox="1"/>
          <p:nvPr/>
        </p:nvSpPr>
        <p:spPr>
          <a:xfrm>
            <a:off x="9804999" y="5437876"/>
            <a:ext cx="4468482"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How does each dimension intersect with overlapping systems of discrimination and disadvantage?</a:t>
            </a:r>
          </a:p>
        </p:txBody>
      </p:sp>
      <p:sp>
        <p:nvSpPr>
          <p:cNvPr id="14" name="TextBox 13">
            <a:extLst>
              <a:ext uri="{FF2B5EF4-FFF2-40B4-BE49-F238E27FC236}">
                <a16:creationId xmlns:a16="http://schemas.microsoft.com/office/drawing/2014/main" id="{977C7218-019E-40D4-90ED-23F78D573C2B}"/>
              </a:ext>
            </a:extLst>
          </p:cNvPr>
          <p:cNvSpPr txBox="1"/>
          <p:nvPr/>
        </p:nvSpPr>
        <p:spPr>
          <a:xfrm>
            <a:off x="9840044" y="7802053"/>
            <a:ext cx="4188123"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Where does the gap  or barrier to care start and end?  </a:t>
            </a:r>
          </a:p>
        </p:txBody>
      </p:sp>
    </p:spTree>
    <p:extLst>
      <p:ext uri="{BB962C8B-B14F-4D97-AF65-F5344CB8AC3E}">
        <p14:creationId xmlns:p14="http://schemas.microsoft.com/office/powerpoint/2010/main" val="25915347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746021" y="901281"/>
            <a:ext cx="10264276" cy="1007776"/>
          </a:xfrm>
          <a:prstGeom prst="rect">
            <a:avLst/>
          </a:prstGeom>
        </p:spPr>
        <p:txBody>
          <a:bodyPr lIns="0" tIns="0" rIns="0" bIns="0" rtlCol="0" anchor="t">
            <a:spAutoFit/>
          </a:bodyPr>
          <a:lstStyle/>
          <a:p>
            <a:pPr algn="ctr">
              <a:lnSpc>
                <a:spcPts val="7699"/>
              </a:lnSpc>
            </a:pPr>
            <a:r>
              <a:rPr lang="en-US" sz="6950" dirty="0">
                <a:solidFill>
                  <a:srgbClr val="191824"/>
                </a:solidFill>
                <a:latin typeface="HK Grotesk Bold"/>
              </a:rPr>
              <a:t>VISUALIZATION 2.0</a:t>
            </a:r>
            <a:endParaRPr lang="en-US" dirty="0"/>
          </a:p>
        </p:txBody>
      </p:sp>
      <p:sp>
        <p:nvSpPr>
          <p:cNvPr id="3" name="TextBox 3"/>
          <p:cNvSpPr txBox="1"/>
          <p:nvPr/>
        </p:nvSpPr>
        <p:spPr>
          <a:xfrm>
            <a:off x="15985595" y="1019175"/>
            <a:ext cx="1273705" cy="390297"/>
          </a:xfrm>
          <a:prstGeom prst="rect">
            <a:avLst/>
          </a:prstGeom>
        </p:spPr>
        <p:txBody>
          <a:bodyPr lIns="0" tIns="0" rIns="0" bIns="0" rtlCol="0" anchor="t">
            <a:spAutoFit/>
          </a:bodyPr>
          <a:lstStyle/>
          <a:p>
            <a:pPr algn="r">
              <a:lnSpc>
                <a:spcPts val="3000"/>
              </a:lnSpc>
            </a:pPr>
            <a:r>
              <a:rPr lang="en-US" sz="2500" dirty="0">
                <a:solidFill>
                  <a:srgbClr val="191824"/>
                </a:solidFill>
                <a:latin typeface="HK Grotesk Medium"/>
              </a:rPr>
              <a:t>14</a:t>
            </a:r>
          </a:p>
        </p:txBody>
      </p:sp>
      <p:pic>
        <p:nvPicPr>
          <p:cNvPr id="8" name="Picture 8" descr="Chart, bar chart&#10;&#10;Description automatically generated">
            <a:extLst>
              <a:ext uri="{FF2B5EF4-FFF2-40B4-BE49-F238E27FC236}">
                <a16:creationId xmlns:a16="http://schemas.microsoft.com/office/drawing/2014/main" id="{653B48A1-6443-4DD1-B3F4-07BE5A512D8E}"/>
              </a:ext>
            </a:extLst>
          </p:cNvPr>
          <p:cNvPicPr>
            <a:picLocks noChangeAspect="1"/>
          </p:cNvPicPr>
          <p:nvPr/>
        </p:nvPicPr>
        <p:blipFill>
          <a:blip r:embed="rId3"/>
          <a:stretch>
            <a:fillRect/>
          </a:stretch>
        </p:blipFill>
        <p:spPr>
          <a:xfrm>
            <a:off x="1098886" y="2857500"/>
            <a:ext cx="7976936" cy="5549766"/>
          </a:xfrm>
          <a:prstGeom prst="rect">
            <a:avLst/>
          </a:prstGeom>
        </p:spPr>
      </p:pic>
      <p:pic>
        <p:nvPicPr>
          <p:cNvPr id="9" name="Picture 9" descr="Diagram, schematic&#10;&#10;Description automatically generated">
            <a:extLst>
              <a:ext uri="{FF2B5EF4-FFF2-40B4-BE49-F238E27FC236}">
                <a16:creationId xmlns:a16="http://schemas.microsoft.com/office/drawing/2014/main" id="{7B14A4A7-0845-48F8-8F3A-7E8E7068A399}"/>
              </a:ext>
            </a:extLst>
          </p:cNvPr>
          <p:cNvPicPr>
            <a:picLocks noChangeAspect="1"/>
          </p:cNvPicPr>
          <p:nvPr/>
        </p:nvPicPr>
        <p:blipFill>
          <a:blip r:embed="rId4"/>
          <a:stretch>
            <a:fillRect/>
          </a:stretch>
        </p:blipFill>
        <p:spPr>
          <a:xfrm>
            <a:off x="9139990" y="2502669"/>
            <a:ext cx="8157410" cy="6640428"/>
          </a:xfrm>
          <a:prstGeom prst="rect">
            <a:avLst/>
          </a:prstGeom>
        </p:spPr>
      </p:pic>
    </p:spTree>
    <p:extLst>
      <p:ext uri="{BB962C8B-B14F-4D97-AF65-F5344CB8AC3E}">
        <p14:creationId xmlns:p14="http://schemas.microsoft.com/office/powerpoint/2010/main" val="42215215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191824"/>
        </a:solidFill>
        <a:effectLst/>
      </p:bgPr>
    </p:bg>
    <p:spTree>
      <p:nvGrpSpPr>
        <p:cNvPr id="1" name=""/>
        <p:cNvGrpSpPr/>
        <p:nvPr/>
      </p:nvGrpSpPr>
      <p:grpSpPr>
        <a:xfrm>
          <a:off x="0" y="0"/>
          <a:ext cx="0" cy="0"/>
          <a:chOff x="0" y="0"/>
          <a:chExt cx="0" cy="0"/>
        </a:xfrm>
      </p:grpSpPr>
      <p:sp>
        <p:nvSpPr>
          <p:cNvPr id="2" name="TextBox 2"/>
          <p:cNvSpPr txBox="1"/>
          <p:nvPr/>
        </p:nvSpPr>
        <p:spPr>
          <a:xfrm>
            <a:off x="2150134" y="4028357"/>
            <a:ext cx="14592300" cy="2982676"/>
          </a:xfrm>
          <a:prstGeom prst="rect">
            <a:avLst/>
          </a:prstGeom>
        </p:spPr>
        <p:txBody>
          <a:bodyPr wrap="square" lIns="0" tIns="0" rIns="0" bIns="0" rtlCol="0" anchor="t">
            <a:spAutoFit/>
          </a:bodyPr>
          <a:lstStyle/>
          <a:p>
            <a:pPr algn="ctr">
              <a:lnSpc>
                <a:spcPts val="7699"/>
              </a:lnSpc>
            </a:pPr>
            <a:r>
              <a:rPr lang="en-US" sz="6950" dirty="0">
                <a:solidFill>
                  <a:srgbClr val="FFFFFF"/>
                </a:solidFill>
                <a:latin typeface="HK Grotesk Bold"/>
              </a:rPr>
              <a:t>NEXT STEP:</a:t>
            </a:r>
            <a:br>
              <a:rPr lang="en-US" sz="6950" dirty="0">
                <a:solidFill>
                  <a:srgbClr val="FFFFFF"/>
                </a:solidFill>
                <a:latin typeface="HK Grotesk Bold"/>
              </a:rPr>
            </a:br>
            <a:r>
              <a:rPr lang="en-US" sz="6950" dirty="0">
                <a:solidFill>
                  <a:srgbClr val="FFFFFF"/>
                </a:solidFill>
                <a:latin typeface="HK Grotesk Bold"/>
              </a:rPr>
              <a:t>BUILDING COMPLEXITY</a:t>
            </a:r>
          </a:p>
          <a:p>
            <a:pPr algn="ctr">
              <a:lnSpc>
                <a:spcPts val="7699"/>
              </a:lnSpc>
            </a:pPr>
            <a:endParaRPr lang="en-US" sz="6950" dirty="0">
              <a:solidFill>
                <a:srgbClr val="FFFFFF"/>
              </a:solidFill>
              <a:latin typeface="HK Grotesk Bold"/>
            </a:endParaRPr>
          </a:p>
        </p:txBody>
      </p:sp>
      <p:sp>
        <p:nvSpPr>
          <p:cNvPr id="4" name="TextBox 4"/>
          <p:cNvSpPr txBox="1"/>
          <p:nvPr/>
        </p:nvSpPr>
        <p:spPr>
          <a:xfrm>
            <a:off x="15985595" y="1019175"/>
            <a:ext cx="1273705" cy="390297"/>
          </a:xfrm>
          <a:prstGeom prst="rect">
            <a:avLst/>
          </a:prstGeom>
        </p:spPr>
        <p:txBody>
          <a:bodyPr lIns="0" tIns="0" rIns="0" bIns="0" rtlCol="0" anchor="t">
            <a:spAutoFit/>
          </a:bodyPr>
          <a:lstStyle/>
          <a:p>
            <a:pPr algn="r">
              <a:lnSpc>
                <a:spcPts val="3000"/>
              </a:lnSpc>
            </a:pPr>
            <a:r>
              <a:rPr lang="en-US" sz="2500" dirty="0">
                <a:solidFill>
                  <a:srgbClr val="FFFFFF"/>
                </a:solidFill>
                <a:latin typeface="HK Grotesk Medium"/>
              </a:rPr>
              <a:t>15</a:t>
            </a:r>
          </a:p>
        </p:txBody>
      </p:sp>
    </p:spTree>
    <p:extLst>
      <p:ext uri="{BB962C8B-B14F-4D97-AF65-F5344CB8AC3E}">
        <p14:creationId xmlns:p14="http://schemas.microsoft.com/office/powerpoint/2010/main" val="28882592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191824"/>
        </a:solidFill>
        <a:effectLst/>
      </p:bgPr>
    </p:bg>
    <p:spTree>
      <p:nvGrpSpPr>
        <p:cNvPr id="1" name=""/>
        <p:cNvGrpSpPr/>
        <p:nvPr/>
      </p:nvGrpSpPr>
      <p:grpSpPr>
        <a:xfrm>
          <a:off x="0" y="0"/>
          <a:ext cx="0" cy="0"/>
          <a:chOff x="0" y="0"/>
          <a:chExt cx="0" cy="0"/>
        </a:xfrm>
      </p:grpSpPr>
      <p:sp>
        <p:nvSpPr>
          <p:cNvPr id="2" name="TextBox 2"/>
          <p:cNvSpPr txBox="1"/>
          <p:nvPr/>
        </p:nvSpPr>
        <p:spPr>
          <a:xfrm>
            <a:off x="7774117" y="2768997"/>
            <a:ext cx="11224539" cy="1855470"/>
          </a:xfrm>
          <a:prstGeom prst="rect">
            <a:avLst/>
          </a:prstGeom>
        </p:spPr>
        <p:txBody>
          <a:bodyPr lIns="0" tIns="0" rIns="0" bIns="0" rtlCol="0" anchor="t">
            <a:spAutoFit/>
          </a:bodyPr>
          <a:lstStyle/>
          <a:p>
            <a:pPr>
              <a:lnSpc>
                <a:spcPts val="7260"/>
              </a:lnSpc>
            </a:pPr>
            <a:r>
              <a:rPr lang="en-US" sz="6600" dirty="0">
                <a:solidFill>
                  <a:srgbClr val="FFFFFF"/>
                </a:solidFill>
                <a:latin typeface="HK Grotesk Bold"/>
              </a:rPr>
              <a:t>THE MISSINGNESS PROBLEM</a:t>
            </a:r>
          </a:p>
        </p:txBody>
      </p:sp>
      <p:grpSp>
        <p:nvGrpSpPr>
          <p:cNvPr id="3" name="Group 3"/>
          <p:cNvGrpSpPr/>
          <p:nvPr/>
        </p:nvGrpSpPr>
        <p:grpSpPr>
          <a:xfrm>
            <a:off x="7774117" y="5794024"/>
            <a:ext cx="8945330" cy="2408033"/>
            <a:chOff x="0" y="-38100"/>
            <a:chExt cx="11927107" cy="3210711"/>
          </a:xfrm>
        </p:grpSpPr>
        <p:sp>
          <p:nvSpPr>
            <p:cNvPr id="4" name="TextBox 4"/>
            <p:cNvSpPr txBox="1"/>
            <p:nvPr/>
          </p:nvSpPr>
          <p:spPr>
            <a:xfrm>
              <a:off x="0" y="-38100"/>
              <a:ext cx="11927107" cy="740834"/>
            </a:xfrm>
            <a:prstGeom prst="rect">
              <a:avLst/>
            </a:prstGeom>
          </p:spPr>
          <p:txBody>
            <a:bodyPr lIns="0" tIns="0" rIns="0" bIns="0" rtlCol="0" anchor="t">
              <a:spAutoFit/>
            </a:bodyPr>
            <a:lstStyle/>
            <a:p>
              <a:pPr>
                <a:lnSpc>
                  <a:spcPts val="4549"/>
                </a:lnSpc>
              </a:pPr>
              <a:r>
                <a:rPr lang="en-US" sz="3499">
                  <a:solidFill>
                    <a:srgbClr val="FFFFFF"/>
                  </a:solidFill>
                  <a:latin typeface="HK Grotesk Medium"/>
                </a:rPr>
                <a:t>Key Question:</a:t>
              </a:r>
            </a:p>
          </p:txBody>
        </p:sp>
        <p:sp>
          <p:nvSpPr>
            <p:cNvPr id="5" name="TextBox 5"/>
            <p:cNvSpPr txBox="1"/>
            <p:nvPr/>
          </p:nvSpPr>
          <p:spPr>
            <a:xfrm>
              <a:off x="0" y="1804715"/>
              <a:ext cx="11927107" cy="1367896"/>
            </a:xfrm>
            <a:prstGeom prst="rect">
              <a:avLst/>
            </a:prstGeom>
          </p:spPr>
          <p:txBody>
            <a:bodyPr lIns="0" tIns="0" rIns="0" bIns="0" rtlCol="0" anchor="t">
              <a:spAutoFit/>
            </a:bodyPr>
            <a:lstStyle/>
            <a:p>
              <a:pPr>
                <a:lnSpc>
                  <a:spcPts val="4029"/>
                </a:lnSpc>
              </a:pPr>
              <a:r>
                <a:rPr lang="en-US" sz="3099" dirty="0">
                  <a:solidFill>
                    <a:srgbClr val="FFFFFF"/>
                  </a:solidFill>
                  <a:latin typeface="HK Grotesk Medium"/>
                </a:rPr>
                <a:t>How do we improve data quality while ensuring it is easily collected and self-reported by clients?</a:t>
              </a:r>
            </a:p>
          </p:txBody>
        </p:sp>
      </p:grpSp>
      <p:grpSp>
        <p:nvGrpSpPr>
          <p:cNvPr id="6" name="Group 6"/>
          <p:cNvGrpSpPr/>
          <p:nvPr/>
        </p:nvGrpSpPr>
        <p:grpSpPr>
          <a:xfrm>
            <a:off x="1411277" y="2112010"/>
            <a:ext cx="5223321" cy="6062980"/>
            <a:chOff x="0" y="0"/>
            <a:chExt cx="6964428" cy="8083973"/>
          </a:xfrm>
        </p:grpSpPr>
        <p:pic>
          <p:nvPicPr>
            <p:cNvPr id="7" name="Picture 7"/>
            <p:cNvPicPr>
              <a:picLocks noChangeAspect="1"/>
            </p:cNvPicPr>
            <p:nvPr/>
          </p:nvPicPr>
          <p:blipFill>
            <a:blip r:embed="rId3"/>
            <a:srcRect l="22848" t="13440" r="22848"/>
            <a:stretch>
              <a:fillRect/>
            </a:stretch>
          </p:blipFill>
          <p:spPr>
            <a:xfrm rot="5400000">
              <a:off x="486207" y="1605753"/>
              <a:ext cx="7209994" cy="5746447"/>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rcRect/>
            <a:stretch>
              <a:fillRect/>
            </a:stretch>
          </p:blipFill>
          <p:spPr>
            <a:xfrm>
              <a:off x="0" y="0"/>
              <a:ext cx="5977741" cy="7209994"/>
            </a:xfrm>
            <a:prstGeom prst="rect">
              <a:avLst/>
            </a:prstGeom>
          </p:spPr>
        </p:pic>
      </p:grpSp>
      <p:sp>
        <p:nvSpPr>
          <p:cNvPr id="9" name="TextBox 4">
            <a:extLst>
              <a:ext uri="{FF2B5EF4-FFF2-40B4-BE49-F238E27FC236}">
                <a16:creationId xmlns:a16="http://schemas.microsoft.com/office/drawing/2014/main" id="{F054247B-C2A6-4205-82EA-AC403AF89327}"/>
              </a:ext>
            </a:extLst>
          </p:cNvPr>
          <p:cNvSpPr txBox="1"/>
          <p:nvPr/>
        </p:nvSpPr>
        <p:spPr>
          <a:xfrm>
            <a:off x="16082594" y="1028700"/>
            <a:ext cx="1273705" cy="390297"/>
          </a:xfrm>
          <a:prstGeom prst="rect">
            <a:avLst/>
          </a:prstGeom>
        </p:spPr>
        <p:txBody>
          <a:bodyPr lIns="0" tIns="0" rIns="0" bIns="0" rtlCol="0" anchor="t">
            <a:spAutoFit/>
          </a:bodyPr>
          <a:lstStyle/>
          <a:p>
            <a:pPr algn="r">
              <a:lnSpc>
                <a:spcPts val="3000"/>
              </a:lnSpc>
            </a:pPr>
            <a:r>
              <a:rPr lang="en-US" sz="2500" dirty="0">
                <a:solidFill>
                  <a:srgbClr val="FFFFFF"/>
                </a:solidFill>
                <a:latin typeface="HK Grotesk Medium"/>
              </a:rPr>
              <a:t>16</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15985595" y="1019175"/>
            <a:ext cx="1273705" cy="390297"/>
          </a:xfrm>
          <a:prstGeom prst="rect">
            <a:avLst/>
          </a:prstGeom>
        </p:spPr>
        <p:txBody>
          <a:bodyPr lIns="0" tIns="0" rIns="0" bIns="0" rtlCol="0" anchor="t">
            <a:spAutoFit/>
          </a:bodyPr>
          <a:lstStyle/>
          <a:p>
            <a:pPr algn="r">
              <a:lnSpc>
                <a:spcPts val="3000"/>
              </a:lnSpc>
            </a:pPr>
            <a:r>
              <a:rPr lang="en-US" sz="2500" dirty="0">
                <a:solidFill>
                  <a:srgbClr val="191824"/>
                </a:solidFill>
                <a:latin typeface="HK Grotesk Medium"/>
              </a:rPr>
              <a:t>17</a:t>
            </a:r>
          </a:p>
        </p:txBody>
      </p:sp>
      <p:pic>
        <p:nvPicPr>
          <p:cNvPr id="9" name="Picture 9" descr="Text&#10;&#10;Description automatically generated">
            <a:extLst>
              <a:ext uri="{FF2B5EF4-FFF2-40B4-BE49-F238E27FC236}">
                <a16:creationId xmlns:a16="http://schemas.microsoft.com/office/drawing/2014/main" id="{85C0F55A-9EEB-4828-8676-FE91D725D4FE}"/>
              </a:ext>
            </a:extLst>
          </p:cNvPr>
          <p:cNvPicPr>
            <a:picLocks noChangeAspect="1"/>
          </p:cNvPicPr>
          <p:nvPr/>
        </p:nvPicPr>
        <p:blipFill>
          <a:blip r:embed="rId3"/>
          <a:stretch>
            <a:fillRect/>
          </a:stretch>
        </p:blipFill>
        <p:spPr>
          <a:xfrm>
            <a:off x="5727788" y="1460778"/>
            <a:ext cx="6833936" cy="1206636"/>
          </a:xfrm>
          <a:prstGeom prst="rect">
            <a:avLst/>
          </a:prstGeom>
        </p:spPr>
      </p:pic>
      <p:graphicFrame>
        <p:nvGraphicFramePr>
          <p:cNvPr id="5" name="Chart 4">
            <a:extLst>
              <a:ext uri="{FF2B5EF4-FFF2-40B4-BE49-F238E27FC236}">
                <a16:creationId xmlns:a16="http://schemas.microsoft.com/office/drawing/2014/main" id="{49FC90BA-F604-4886-B7E3-4F25BFC50D0E}"/>
              </a:ext>
            </a:extLst>
          </p:cNvPr>
          <p:cNvGraphicFramePr>
            <a:graphicFrameLocks/>
          </p:cNvGraphicFramePr>
          <p:nvPr>
            <p:extLst>
              <p:ext uri="{D42A27DB-BD31-4B8C-83A1-F6EECF244321}">
                <p14:modId xmlns:p14="http://schemas.microsoft.com/office/powerpoint/2010/main" val="2489052131"/>
              </p:ext>
            </p:extLst>
          </p:nvPr>
        </p:nvGraphicFramePr>
        <p:xfrm>
          <a:off x="2819400" y="2675034"/>
          <a:ext cx="12268200" cy="643086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3756554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191824"/>
        </a:solidFill>
        <a:effectLst/>
      </p:bgPr>
    </p:bg>
    <p:spTree>
      <p:nvGrpSpPr>
        <p:cNvPr id="1" name=""/>
        <p:cNvGrpSpPr/>
        <p:nvPr/>
      </p:nvGrpSpPr>
      <p:grpSpPr>
        <a:xfrm>
          <a:off x="0" y="0"/>
          <a:ext cx="0" cy="0"/>
          <a:chOff x="0" y="0"/>
          <a:chExt cx="0" cy="0"/>
        </a:xfrm>
      </p:grpSpPr>
      <p:grpSp>
        <p:nvGrpSpPr>
          <p:cNvPr id="2" name="Group 2"/>
          <p:cNvGrpSpPr/>
          <p:nvPr/>
        </p:nvGrpSpPr>
        <p:grpSpPr>
          <a:xfrm>
            <a:off x="8904581" y="3133400"/>
            <a:ext cx="9070535" cy="4020201"/>
            <a:chOff x="0" y="0"/>
            <a:chExt cx="12094046" cy="5360267"/>
          </a:xfrm>
        </p:grpSpPr>
        <p:sp>
          <p:nvSpPr>
            <p:cNvPr id="3" name="TextBox 3"/>
            <p:cNvSpPr txBox="1"/>
            <p:nvPr/>
          </p:nvSpPr>
          <p:spPr>
            <a:xfrm>
              <a:off x="0" y="66675"/>
              <a:ext cx="12094046" cy="3923040"/>
            </a:xfrm>
            <a:prstGeom prst="rect">
              <a:avLst/>
            </a:prstGeom>
          </p:spPr>
          <p:txBody>
            <a:bodyPr lIns="0" tIns="0" rIns="0" bIns="0" rtlCol="0" anchor="t">
              <a:spAutoFit/>
            </a:bodyPr>
            <a:lstStyle/>
            <a:p>
              <a:pPr>
                <a:lnSpc>
                  <a:spcPts val="7699"/>
                </a:lnSpc>
              </a:pPr>
              <a:r>
                <a:rPr lang="en-US" sz="6999">
                  <a:solidFill>
                    <a:srgbClr val="FFFFFF"/>
                  </a:solidFill>
                  <a:latin typeface="HK Grotesk Bold"/>
                </a:rPr>
                <a:t>THE INTERPRETABILITY PROBLEM</a:t>
              </a:r>
            </a:p>
          </p:txBody>
        </p:sp>
        <p:sp>
          <p:nvSpPr>
            <p:cNvPr id="4" name="TextBox 4"/>
            <p:cNvSpPr txBox="1"/>
            <p:nvPr/>
          </p:nvSpPr>
          <p:spPr>
            <a:xfrm>
              <a:off x="0" y="4785100"/>
              <a:ext cx="12094046" cy="575167"/>
            </a:xfrm>
            <a:prstGeom prst="rect">
              <a:avLst/>
            </a:prstGeom>
          </p:spPr>
          <p:txBody>
            <a:bodyPr lIns="0" tIns="0" rIns="0" bIns="0" rtlCol="0" anchor="t">
              <a:spAutoFit/>
            </a:bodyPr>
            <a:lstStyle/>
            <a:p>
              <a:pPr>
                <a:lnSpc>
                  <a:spcPts val="3509"/>
                </a:lnSpc>
              </a:pPr>
              <a:endParaRPr/>
            </a:p>
          </p:txBody>
        </p:sp>
      </p:grpSp>
      <p:grpSp>
        <p:nvGrpSpPr>
          <p:cNvPr id="5" name="Group 5"/>
          <p:cNvGrpSpPr/>
          <p:nvPr/>
        </p:nvGrpSpPr>
        <p:grpSpPr>
          <a:xfrm>
            <a:off x="1632526" y="2189459"/>
            <a:ext cx="6694854" cy="5908082"/>
            <a:chOff x="0" y="0"/>
            <a:chExt cx="8926471" cy="7877443"/>
          </a:xfrm>
        </p:grpSpPr>
        <p:pic>
          <p:nvPicPr>
            <p:cNvPr id="6" name="Picture 6"/>
            <p:cNvPicPr>
              <a:picLocks noChangeAspect="1"/>
            </p:cNvPicPr>
            <p:nvPr/>
          </p:nvPicPr>
          <p:blipFill>
            <a:blip r:embed="rId3"/>
            <a:srcRect/>
            <a:stretch>
              <a:fillRect/>
            </a:stretch>
          </p:blipFill>
          <p:spPr>
            <a:xfrm>
              <a:off x="1169144" y="1999390"/>
              <a:ext cx="7757327" cy="3878664"/>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rcRect/>
            <a:stretch>
              <a:fillRect/>
            </a:stretch>
          </p:blipFill>
          <p:spPr>
            <a:xfrm>
              <a:off x="0" y="0"/>
              <a:ext cx="4841047" cy="7877443"/>
            </a:xfrm>
            <a:prstGeom prst="rect">
              <a:avLst/>
            </a:prstGeom>
          </p:spPr>
        </p:pic>
      </p:grpSp>
      <p:sp>
        <p:nvSpPr>
          <p:cNvPr id="8" name="TextBox 8"/>
          <p:cNvSpPr txBox="1"/>
          <p:nvPr/>
        </p:nvSpPr>
        <p:spPr>
          <a:xfrm>
            <a:off x="15985595" y="1019175"/>
            <a:ext cx="1273705" cy="390297"/>
          </a:xfrm>
          <a:prstGeom prst="rect">
            <a:avLst/>
          </a:prstGeom>
        </p:spPr>
        <p:txBody>
          <a:bodyPr lIns="0" tIns="0" rIns="0" bIns="0" rtlCol="0" anchor="t">
            <a:spAutoFit/>
          </a:bodyPr>
          <a:lstStyle/>
          <a:p>
            <a:pPr algn="r">
              <a:lnSpc>
                <a:spcPts val="3000"/>
              </a:lnSpc>
            </a:pPr>
            <a:r>
              <a:rPr lang="en-US" sz="2500" dirty="0">
                <a:solidFill>
                  <a:srgbClr val="FFFFFF"/>
                </a:solidFill>
                <a:latin typeface="HK Grotesk Medium"/>
              </a:rPr>
              <a:t>18</a:t>
            </a:r>
          </a:p>
        </p:txBody>
      </p:sp>
      <p:grpSp>
        <p:nvGrpSpPr>
          <p:cNvPr id="9" name="Group 9"/>
          <p:cNvGrpSpPr/>
          <p:nvPr/>
        </p:nvGrpSpPr>
        <p:grpSpPr>
          <a:xfrm>
            <a:off x="8940440" y="6898077"/>
            <a:ext cx="7814865" cy="2398928"/>
            <a:chOff x="0" y="-38100"/>
            <a:chExt cx="10419821" cy="3198571"/>
          </a:xfrm>
        </p:grpSpPr>
        <p:sp>
          <p:nvSpPr>
            <p:cNvPr id="10" name="TextBox 10"/>
            <p:cNvSpPr txBox="1"/>
            <p:nvPr/>
          </p:nvSpPr>
          <p:spPr>
            <a:xfrm>
              <a:off x="0" y="-38100"/>
              <a:ext cx="10419821" cy="740834"/>
            </a:xfrm>
            <a:prstGeom prst="rect">
              <a:avLst/>
            </a:prstGeom>
          </p:spPr>
          <p:txBody>
            <a:bodyPr lIns="0" tIns="0" rIns="0" bIns="0" rtlCol="0" anchor="t">
              <a:spAutoFit/>
            </a:bodyPr>
            <a:lstStyle/>
            <a:p>
              <a:pPr>
                <a:lnSpc>
                  <a:spcPts val="4549"/>
                </a:lnSpc>
              </a:pPr>
              <a:r>
                <a:rPr lang="en-US" sz="3499">
                  <a:solidFill>
                    <a:srgbClr val="FFFFFF"/>
                  </a:solidFill>
                  <a:latin typeface="HK Grotesk Medium"/>
                </a:rPr>
                <a:t>Key Question:</a:t>
              </a:r>
            </a:p>
          </p:txBody>
        </p:sp>
        <p:sp>
          <p:nvSpPr>
            <p:cNvPr id="11" name="TextBox 11"/>
            <p:cNvSpPr txBox="1"/>
            <p:nvPr/>
          </p:nvSpPr>
          <p:spPr>
            <a:xfrm>
              <a:off x="0" y="1804715"/>
              <a:ext cx="10419821" cy="1355756"/>
            </a:xfrm>
            <a:prstGeom prst="rect">
              <a:avLst/>
            </a:prstGeom>
          </p:spPr>
          <p:txBody>
            <a:bodyPr lIns="0" tIns="0" rIns="0" bIns="0" rtlCol="0" anchor="t">
              <a:spAutoFit/>
            </a:bodyPr>
            <a:lstStyle/>
            <a:p>
              <a:pPr>
                <a:lnSpc>
                  <a:spcPts val="4029"/>
                </a:lnSpc>
              </a:pPr>
              <a:r>
                <a:rPr lang="en-US" sz="3099" dirty="0">
                  <a:solidFill>
                    <a:srgbClr val="FFFFFF"/>
                  </a:solidFill>
                  <a:latin typeface="HK Grotesk Medium"/>
                </a:rPr>
                <a:t>What does the data </a:t>
              </a:r>
              <a:r>
                <a:rPr lang="en-US" sz="3099" dirty="0">
                  <a:solidFill>
                    <a:srgbClr val="FFFFFF"/>
                  </a:solidFill>
                  <a:latin typeface="HK Grotesk Medium Italics"/>
                </a:rPr>
                <a:t>really </a:t>
              </a:r>
              <a:r>
                <a:rPr lang="en-US" sz="3099" dirty="0">
                  <a:solidFill>
                    <a:srgbClr val="FFFFFF"/>
                  </a:solidFill>
                  <a:latin typeface="HK Grotesk Medium"/>
                </a:rPr>
                <a:t>tell us? How do we know if it reliable? </a:t>
              </a: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1100050" y="4646820"/>
            <a:ext cx="4305419" cy="562852"/>
          </a:xfrm>
          <a:prstGeom prst="rect">
            <a:avLst/>
          </a:prstGeom>
        </p:spPr>
      </p:pic>
      <p:pic>
        <p:nvPicPr>
          <p:cNvPr id="3" name="Picture 3"/>
          <p:cNvPicPr>
            <a:picLocks noChangeAspect="1"/>
          </p:cNvPicPr>
          <p:nvPr/>
        </p:nvPicPr>
        <p:blipFill>
          <a:blip r:embed="rId4"/>
          <a:srcRect l="5469" r="5469"/>
          <a:stretch>
            <a:fillRect/>
          </a:stretch>
        </p:blipFill>
        <p:spPr>
          <a:xfrm>
            <a:off x="13869957" y="3492227"/>
            <a:ext cx="3474681" cy="1660573"/>
          </a:xfrm>
          <a:prstGeom prst="rect">
            <a:avLst/>
          </a:prstGeom>
        </p:spPr>
      </p:pic>
      <p:pic>
        <p:nvPicPr>
          <p:cNvPr id="4" name="Picture 4"/>
          <p:cNvPicPr>
            <a:picLocks noChangeAspect="1"/>
          </p:cNvPicPr>
          <p:nvPr/>
        </p:nvPicPr>
        <p:blipFill>
          <a:blip r:embed="rId5"/>
          <a:srcRect/>
          <a:stretch>
            <a:fillRect/>
          </a:stretch>
        </p:blipFill>
        <p:spPr>
          <a:xfrm>
            <a:off x="1102930" y="3233982"/>
            <a:ext cx="4020507" cy="1190371"/>
          </a:xfrm>
          <a:prstGeom prst="rect">
            <a:avLst/>
          </a:prstGeom>
        </p:spPr>
      </p:pic>
      <p:sp>
        <p:nvSpPr>
          <p:cNvPr id="5" name="TextBox 5"/>
          <p:cNvSpPr txBox="1"/>
          <p:nvPr/>
        </p:nvSpPr>
        <p:spPr>
          <a:xfrm>
            <a:off x="4011862" y="1773939"/>
            <a:ext cx="10264276" cy="990021"/>
          </a:xfrm>
          <a:prstGeom prst="rect">
            <a:avLst/>
          </a:prstGeom>
        </p:spPr>
        <p:txBody>
          <a:bodyPr lIns="0" tIns="0" rIns="0" bIns="0" rtlCol="0" anchor="t">
            <a:spAutoFit/>
          </a:bodyPr>
          <a:lstStyle/>
          <a:p>
            <a:pPr algn="ctr">
              <a:lnSpc>
                <a:spcPts val="7699"/>
              </a:lnSpc>
            </a:pPr>
            <a:r>
              <a:rPr lang="en-US" sz="6999">
                <a:solidFill>
                  <a:srgbClr val="191824"/>
                </a:solidFill>
                <a:latin typeface="HK Grotesk Bold"/>
              </a:rPr>
              <a:t> INTRODUCTIONS</a:t>
            </a:r>
          </a:p>
        </p:txBody>
      </p:sp>
      <p:sp>
        <p:nvSpPr>
          <p:cNvPr id="6" name="TextBox 6"/>
          <p:cNvSpPr txBox="1"/>
          <p:nvPr/>
        </p:nvSpPr>
        <p:spPr>
          <a:xfrm>
            <a:off x="1028700" y="1019175"/>
            <a:ext cx="1273705" cy="390297"/>
          </a:xfrm>
          <a:prstGeom prst="rect">
            <a:avLst/>
          </a:prstGeom>
        </p:spPr>
        <p:txBody>
          <a:bodyPr lIns="0" tIns="0" rIns="0" bIns="0" rtlCol="0" anchor="t">
            <a:spAutoFit/>
          </a:bodyPr>
          <a:lstStyle/>
          <a:p>
            <a:pPr>
              <a:lnSpc>
                <a:spcPts val="3000"/>
              </a:lnSpc>
            </a:pPr>
            <a:r>
              <a:rPr lang="en-US" sz="2500">
                <a:solidFill>
                  <a:srgbClr val="191824"/>
                </a:solidFill>
                <a:latin typeface="HK Grotesk Medium"/>
              </a:rPr>
              <a:t>02</a:t>
            </a:r>
          </a:p>
        </p:txBody>
      </p:sp>
      <p:sp>
        <p:nvSpPr>
          <p:cNvPr id="7" name="TextBox 7"/>
          <p:cNvSpPr txBox="1"/>
          <p:nvPr/>
        </p:nvSpPr>
        <p:spPr>
          <a:xfrm>
            <a:off x="6394782" y="5580552"/>
            <a:ext cx="6784759" cy="4063805"/>
          </a:xfrm>
          <a:prstGeom prst="rect">
            <a:avLst/>
          </a:prstGeom>
        </p:spPr>
        <p:txBody>
          <a:bodyPr wrap="square" lIns="0" tIns="0" rIns="0" bIns="0" rtlCol="0" anchor="t">
            <a:spAutoFit/>
          </a:bodyPr>
          <a:lstStyle/>
          <a:p>
            <a:pPr algn="ctr">
              <a:lnSpc>
                <a:spcPts val="5329"/>
              </a:lnSpc>
            </a:pPr>
            <a:r>
              <a:rPr lang="en-US" sz="4050" dirty="0">
                <a:solidFill>
                  <a:srgbClr val="191824"/>
                </a:solidFill>
                <a:latin typeface="HK Grotesk Medium"/>
              </a:rPr>
              <a:t>Sean Hill</a:t>
            </a:r>
            <a:br>
              <a:rPr lang="en-US" sz="4050" dirty="0">
                <a:solidFill>
                  <a:srgbClr val="191824"/>
                </a:solidFill>
                <a:latin typeface="HK Grotesk Medium"/>
              </a:rPr>
            </a:br>
            <a:r>
              <a:rPr lang="en-US" sz="3200" i="1" dirty="0">
                <a:solidFill>
                  <a:srgbClr val="191824"/>
                </a:solidFill>
                <a:latin typeface="HK Grotesk Medium"/>
              </a:rPr>
              <a:t>(Director, KCNI)</a:t>
            </a:r>
          </a:p>
          <a:p>
            <a:pPr algn="ctr">
              <a:lnSpc>
                <a:spcPts val="5329"/>
              </a:lnSpc>
            </a:pPr>
            <a:r>
              <a:rPr lang="en-US" sz="4099" dirty="0">
                <a:solidFill>
                  <a:srgbClr val="191824"/>
                </a:solidFill>
                <a:latin typeface="HK Grotesk Medium"/>
              </a:rPr>
              <a:t>Joanna Yu</a:t>
            </a:r>
          </a:p>
          <a:p>
            <a:pPr algn="ctr">
              <a:lnSpc>
                <a:spcPts val="5329"/>
              </a:lnSpc>
            </a:pPr>
            <a:r>
              <a:rPr lang="en-US" sz="3200" i="1" dirty="0">
                <a:solidFill>
                  <a:srgbClr val="191824"/>
                </a:solidFill>
                <a:latin typeface="HK Grotesk Medium"/>
              </a:rPr>
              <a:t>(Senior Portfolio Manager)</a:t>
            </a:r>
          </a:p>
          <a:p>
            <a:pPr algn="ctr">
              <a:lnSpc>
                <a:spcPts val="5329"/>
              </a:lnSpc>
            </a:pPr>
            <a:r>
              <a:rPr lang="en-US" sz="4050" dirty="0">
                <a:solidFill>
                  <a:srgbClr val="191824"/>
                </a:solidFill>
                <a:latin typeface="HK Grotesk Medium"/>
              </a:rPr>
              <a:t>David Rotenberg </a:t>
            </a:r>
            <a:br>
              <a:rPr lang="en-US" sz="4050" dirty="0">
                <a:solidFill>
                  <a:srgbClr val="191824"/>
                </a:solidFill>
                <a:latin typeface="HK Grotesk Medium"/>
              </a:rPr>
            </a:br>
            <a:r>
              <a:rPr lang="en-US" sz="3200" i="1" dirty="0">
                <a:solidFill>
                  <a:srgbClr val="191824"/>
                </a:solidFill>
                <a:latin typeface="HK Grotesk Medium"/>
              </a:rPr>
              <a:t>(Director, BI)</a:t>
            </a:r>
          </a:p>
        </p:txBody>
      </p:sp>
      <p:sp>
        <p:nvSpPr>
          <p:cNvPr id="8" name="TextBox 8"/>
          <p:cNvSpPr txBox="1"/>
          <p:nvPr/>
        </p:nvSpPr>
        <p:spPr>
          <a:xfrm>
            <a:off x="13718995" y="5753080"/>
            <a:ext cx="3739205" cy="2020297"/>
          </a:xfrm>
          <a:prstGeom prst="rect">
            <a:avLst/>
          </a:prstGeom>
        </p:spPr>
        <p:txBody>
          <a:bodyPr lIns="0" tIns="0" rIns="0" bIns="0" rtlCol="0" anchor="t">
            <a:spAutoFit/>
          </a:bodyPr>
          <a:lstStyle/>
          <a:p>
            <a:pPr algn="ctr">
              <a:lnSpc>
                <a:spcPts val="5329"/>
              </a:lnSpc>
            </a:pPr>
            <a:r>
              <a:rPr lang="en-US" sz="4050" dirty="0">
                <a:solidFill>
                  <a:srgbClr val="191824"/>
                </a:solidFill>
                <a:latin typeface="HK Grotesk Medium"/>
              </a:rPr>
              <a:t>Stefan Kloiber</a:t>
            </a:r>
            <a:br>
              <a:rPr lang="en-US" sz="4050" dirty="0">
                <a:solidFill>
                  <a:srgbClr val="191824"/>
                </a:solidFill>
                <a:latin typeface="HK Grotesk Medium"/>
              </a:rPr>
            </a:br>
            <a:r>
              <a:rPr lang="en-US" sz="3200" i="1" dirty="0">
                <a:solidFill>
                  <a:srgbClr val="191824"/>
                </a:solidFill>
                <a:latin typeface="HK Grotesk Medium"/>
              </a:rPr>
              <a:t>(Clinic Head, </a:t>
            </a:r>
            <a:br>
              <a:rPr lang="en-US" sz="3200" i="1" dirty="0">
                <a:solidFill>
                  <a:srgbClr val="191824"/>
                </a:solidFill>
                <a:latin typeface="HK Grotesk Medium"/>
              </a:rPr>
            </a:br>
            <a:r>
              <a:rPr lang="en-US" sz="3200" i="1" dirty="0">
                <a:solidFill>
                  <a:srgbClr val="191824"/>
                </a:solidFill>
                <a:latin typeface="HK Grotesk Medium"/>
              </a:rPr>
              <a:t>MDD-ICP)</a:t>
            </a:r>
            <a:endParaRPr lang="en-US" sz="3200" i="1" dirty="0"/>
          </a:p>
        </p:txBody>
      </p:sp>
      <p:sp>
        <p:nvSpPr>
          <p:cNvPr id="9" name="TextBox 9"/>
          <p:cNvSpPr txBox="1"/>
          <p:nvPr/>
        </p:nvSpPr>
        <p:spPr>
          <a:xfrm>
            <a:off x="1218699" y="5753080"/>
            <a:ext cx="4196835" cy="2671822"/>
          </a:xfrm>
          <a:prstGeom prst="rect">
            <a:avLst/>
          </a:prstGeom>
        </p:spPr>
        <p:txBody>
          <a:bodyPr lIns="0" tIns="0" rIns="0" bIns="0" rtlCol="0" anchor="t">
            <a:spAutoFit/>
          </a:bodyPr>
          <a:lstStyle/>
          <a:p>
            <a:pPr algn="ctr">
              <a:lnSpc>
                <a:spcPts val="5329"/>
              </a:lnSpc>
            </a:pPr>
            <a:r>
              <a:rPr lang="en-US" sz="4050" dirty="0">
                <a:solidFill>
                  <a:srgbClr val="191824"/>
                </a:solidFill>
                <a:latin typeface="HK Grotesk Medium"/>
              </a:rPr>
              <a:t>Laura </a:t>
            </a:r>
            <a:r>
              <a:rPr lang="en-US" sz="4050" dirty="0" err="1">
                <a:solidFill>
                  <a:srgbClr val="191824"/>
                </a:solidFill>
                <a:latin typeface="HK Grotesk Medium"/>
              </a:rPr>
              <a:t>Sikstrom</a:t>
            </a:r>
            <a:r>
              <a:rPr lang="en-US" sz="4050" dirty="0">
                <a:solidFill>
                  <a:srgbClr val="191824"/>
                </a:solidFill>
                <a:latin typeface="HK Grotesk Medium"/>
              </a:rPr>
              <a:t> </a:t>
            </a:r>
            <a:r>
              <a:rPr lang="en-US" sz="3200" i="1" dirty="0">
                <a:solidFill>
                  <a:srgbClr val="191824"/>
                </a:solidFill>
                <a:latin typeface="HK Grotesk Medium"/>
              </a:rPr>
              <a:t>(Project Scientist)</a:t>
            </a:r>
          </a:p>
          <a:p>
            <a:pPr algn="ctr">
              <a:lnSpc>
                <a:spcPts val="5329"/>
              </a:lnSpc>
            </a:pPr>
            <a:r>
              <a:rPr lang="en-US" sz="4050" dirty="0">
                <a:solidFill>
                  <a:srgbClr val="191824"/>
                </a:solidFill>
                <a:latin typeface="HK Grotesk Medium"/>
              </a:rPr>
              <a:t>Marta </a:t>
            </a:r>
            <a:r>
              <a:rPr lang="en-US" sz="4050" dirty="0" err="1">
                <a:solidFill>
                  <a:srgbClr val="191824"/>
                </a:solidFill>
                <a:latin typeface="HK Grotesk Medium"/>
              </a:rPr>
              <a:t>Maslej</a:t>
            </a:r>
            <a:r>
              <a:rPr lang="en-US" sz="4050" dirty="0">
                <a:solidFill>
                  <a:srgbClr val="191824"/>
                </a:solidFill>
                <a:latin typeface="HK Grotesk Medium"/>
              </a:rPr>
              <a:t> </a:t>
            </a:r>
            <a:r>
              <a:rPr lang="en-US" sz="3200" i="1" dirty="0">
                <a:solidFill>
                  <a:srgbClr val="191824"/>
                </a:solidFill>
                <a:latin typeface="HK Grotesk Medium"/>
              </a:rPr>
              <a:t>(Postdoctoral Trainee)</a:t>
            </a:r>
          </a:p>
        </p:txBody>
      </p:sp>
      <p:pic>
        <p:nvPicPr>
          <p:cNvPr id="10" name="Picture 2">
            <a:extLst>
              <a:ext uri="{FF2B5EF4-FFF2-40B4-BE49-F238E27FC236}">
                <a16:creationId xmlns:a16="http://schemas.microsoft.com/office/drawing/2014/main" id="{17FF34B4-5AA9-4D76-B204-137658600393}"/>
              </a:ext>
            </a:extLst>
          </p:cNvPr>
          <p:cNvPicPr>
            <a:picLocks noChangeAspect="1"/>
          </p:cNvPicPr>
          <p:nvPr/>
        </p:nvPicPr>
        <p:blipFill>
          <a:blip r:embed="rId3"/>
          <a:srcRect/>
          <a:stretch>
            <a:fillRect/>
          </a:stretch>
        </p:blipFill>
        <p:spPr>
          <a:xfrm>
            <a:off x="6017107" y="3827310"/>
            <a:ext cx="7022739" cy="95104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1479" r="1479"/>
          <a:stretch>
            <a:fillRect/>
          </a:stretch>
        </p:blipFill>
        <p:spPr>
          <a:xfrm>
            <a:off x="0" y="3253554"/>
            <a:ext cx="18288000" cy="4106746"/>
          </a:xfrm>
          <a:prstGeom prst="rect">
            <a:avLst/>
          </a:prstGeom>
        </p:spPr>
      </p:pic>
      <p:sp>
        <p:nvSpPr>
          <p:cNvPr id="3" name="AutoShape 3"/>
          <p:cNvSpPr/>
          <p:nvPr/>
        </p:nvSpPr>
        <p:spPr>
          <a:xfrm>
            <a:off x="0" y="4764463"/>
            <a:ext cx="18288000" cy="5522537"/>
          </a:xfrm>
          <a:prstGeom prst="rect">
            <a:avLst/>
          </a:prstGeom>
          <a:solidFill>
            <a:srgbClr val="191824"/>
          </a:solidFill>
        </p:spPr>
      </p:sp>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rcRect/>
          <a:stretch>
            <a:fillRect/>
          </a:stretch>
        </p:blipFill>
        <p:spPr>
          <a:xfrm>
            <a:off x="7331442" y="5021375"/>
            <a:ext cx="10956558" cy="5008712"/>
          </a:xfrm>
          <a:prstGeom prst="rect">
            <a:avLst/>
          </a:prstGeom>
        </p:spPr>
      </p:pic>
      <p:sp>
        <p:nvSpPr>
          <p:cNvPr id="5" name="TextBox 5"/>
          <p:cNvSpPr txBox="1"/>
          <p:nvPr/>
        </p:nvSpPr>
        <p:spPr>
          <a:xfrm>
            <a:off x="461436" y="1288229"/>
            <a:ext cx="10727243" cy="1965325"/>
          </a:xfrm>
          <a:prstGeom prst="rect">
            <a:avLst/>
          </a:prstGeom>
        </p:spPr>
        <p:txBody>
          <a:bodyPr lIns="0" tIns="0" rIns="0" bIns="0" rtlCol="0" anchor="t">
            <a:spAutoFit/>
          </a:bodyPr>
          <a:lstStyle/>
          <a:p>
            <a:pPr>
              <a:lnSpc>
                <a:spcPts val="7699"/>
              </a:lnSpc>
            </a:pPr>
            <a:r>
              <a:rPr lang="en-US" sz="6999">
                <a:solidFill>
                  <a:srgbClr val="191824"/>
                </a:solidFill>
                <a:latin typeface="HK Grotesk Bold"/>
              </a:rPr>
              <a:t>THE IMPLEMENTATION  PROBLEM</a:t>
            </a:r>
          </a:p>
        </p:txBody>
      </p:sp>
      <p:grpSp>
        <p:nvGrpSpPr>
          <p:cNvPr id="6" name="Group 6"/>
          <p:cNvGrpSpPr/>
          <p:nvPr/>
        </p:nvGrpSpPr>
        <p:grpSpPr>
          <a:xfrm>
            <a:off x="1028700" y="6091724"/>
            <a:ext cx="5363621" cy="3422991"/>
            <a:chOff x="0" y="-38100"/>
            <a:chExt cx="7151495" cy="4563988"/>
          </a:xfrm>
        </p:grpSpPr>
        <p:sp>
          <p:nvSpPr>
            <p:cNvPr id="7" name="TextBox 7"/>
            <p:cNvSpPr txBox="1"/>
            <p:nvPr/>
          </p:nvSpPr>
          <p:spPr>
            <a:xfrm>
              <a:off x="0" y="-38100"/>
              <a:ext cx="7151495" cy="740834"/>
            </a:xfrm>
            <a:prstGeom prst="rect">
              <a:avLst/>
            </a:prstGeom>
          </p:spPr>
          <p:txBody>
            <a:bodyPr lIns="0" tIns="0" rIns="0" bIns="0" rtlCol="0" anchor="t">
              <a:spAutoFit/>
            </a:bodyPr>
            <a:lstStyle/>
            <a:p>
              <a:pPr>
                <a:lnSpc>
                  <a:spcPts val="4549"/>
                </a:lnSpc>
              </a:pPr>
              <a:r>
                <a:rPr lang="en-US" sz="3499">
                  <a:solidFill>
                    <a:srgbClr val="FFFFFF"/>
                  </a:solidFill>
                  <a:latin typeface="HK Grotesk Medium"/>
                </a:rPr>
                <a:t>Key Question:</a:t>
              </a:r>
            </a:p>
          </p:txBody>
        </p:sp>
        <p:sp>
          <p:nvSpPr>
            <p:cNvPr id="8" name="TextBox 8"/>
            <p:cNvSpPr txBox="1"/>
            <p:nvPr/>
          </p:nvSpPr>
          <p:spPr>
            <a:xfrm>
              <a:off x="0" y="1804715"/>
              <a:ext cx="7151495" cy="2721173"/>
            </a:xfrm>
            <a:prstGeom prst="rect">
              <a:avLst/>
            </a:prstGeom>
          </p:spPr>
          <p:txBody>
            <a:bodyPr lIns="0" tIns="0" rIns="0" bIns="0" rtlCol="0" anchor="t">
              <a:spAutoFit/>
            </a:bodyPr>
            <a:lstStyle/>
            <a:p>
              <a:pPr>
                <a:lnSpc>
                  <a:spcPts val="4029"/>
                </a:lnSpc>
              </a:pPr>
              <a:r>
                <a:rPr lang="en-US" sz="3050" dirty="0">
                  <a:solidFill>
                    <a:srgbClr val="FFFFFF"/>
                  </a:solidFill>
                  <a:latin typeface="HK Grotesk Medium"/>
                </a:rPr>
                <a:t>How might we pilot, evaluate and eventually implement a Health Equity Dashboard at CAMH?</a:t>
              </a:r>
            </a:p>
          </p:txBody>
        </p:sp>
      </p:grpSp>
      <p:sp>
        <p:nvSpPr>
          <p:cNvPr id="9" name="TextBox 3">
            <a:extLst>
              <a:ext uri="{FF2B5EF4-FFF2-40B4-BE49-F238E27FC236}">
                <a16:creationId xmlns:a16="http://schemas.microsoft.com/office/drawing/2014/main" id="{0D17B18C-45A0-47F8-B23B-77D7BD768D7D}"/>
              </a:ext>
            </a:extLst>
          </p:cNvPr>
          <p:cNvSpPr txBox="1"/>
          <p:nvPr/>
        </p:nvSpPr>
        <p:spPr>
          <a:xfrm>
            <a:off x="15985595" y="1019175"/>
            <a:ext cx="1273705" cy="390297"/>
          </a:xfrm>
          <a:prstGeom prst="rect">
            <a:avLst/>
          </a:prstGeom>
        </p:spPr>
        <p:txBody>
          <a:bodyPr lIns="0" tIns="0" rIns="0" bIns="0" rtlCol="0" anchor="t">
            <a:spAutoFit/>
          </a:bodyPr>
          <a:lstStyle/>
          <a:p>
            <a:pPr algn="r">
              <a:lnSpc>
                <a:spcPts val="3000"/>
              </a:lnSpc>
            </a:pPr>
            <a:r>
              <a:rPr lang="en-US" sz="2500" dirty="0">
                <a:solidFill>
                  <a:srgbClr val="191824"/>
                </a:solidFill>
                <a:latin typeface="HK Grotesk Medium"/>
              </a:rPr>
              <a:t>19</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4048976" y="1123950"/>
            <a:ext cx="5722235" cy="5722235"/>
          </a:xfrm>
          <a:prstGeom prst="rect">
            <a:avLst/>
          </a:prstGeom>
        </p:spPr>
      </p:pic>
      <p:sp>
        <p:nvSpPr>
          <p:cNvPr id="3" name="TextBox 3"/>
          <p:cNvSpPr txBox="1"/>
          <p:nvPr/>
        </p:nvSpPr>
        <p:spPr>
          <a:xfrm>
            <a:off x="8482777" y="4025786"/>
            <a:ext cx="7045897" cy="1337309"/>
          </a:xfrm>
          <a:prstGeom prst="rect">
            <a:avLst/>
          </a:prstGeom>
        </p:spPr>
        <p:txBody>
          <a:bodyPr lIns="0" tIns="0" rIns="0" bIns="0" rtlCol="0" anchor="t">
            <a:spAutoFit/>
          </a:bodyPr>
          <a:lstStyle/>
          <a:p>
            <a:pPr>
              <a:lnSpc>
                <a:spcPts val="10229"/>
              </a:lnSpc>
            </a:pPr>
            <a:r>
              <a:rPr lang="en-US" sz="9299">
                <a:solidFill>
                  <a:srgbClr val="191824"/>
                </a:solidFill>
                <a:latin typeface="HK Grotesk Bold"/>
              </a:rPr>
              <a:t>DISCUSSION</a:t>
            </a:r>
          </a:p>
        </p:txBody>
      </p:sp>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rcRect/>
          <a:stretch>
            <a:fillRect/>
          </a:stretch>
        </p:blipFill>
        <p:spPr>
          <a:xfrm rot="-10800000">
            <a:off x="4048976" y="1471728"/>
            <a:ext cx="4142931" cy="4539068"/>
          </a:xfrm>
          <a:prstGeom prst="rect">
            <a:avLst/>
          </a:prstGeom>
        </p:spPr>
      </p:pic>
      <p:sp>
        <p:nvSpPr>
          <p:cNvPr id="5" name="TextBox 5"/>
          <p:cNvSpPr txBox="1"/>
          <p:nvPr/>
        </p:nvSpPr>
        <p:spPr>
          <a:xfrm>
            <a:off x="15985595" y="1019175"/>
            <a:ext cx="1273705" cy="390297"/>
          </a:xfrm>
          <a:prstGeom prst="rect">
            <a:avLst/>
          </a:prstGeom>
        </p:spPr>
        <p:txBody>
          <a:bodyPr lIns="0" tIns="0" rIns="0" bIns="0" rtlCol="0" anchor="t">
            <a:spAutoFit/>
          </a:bodyPr>
          <a:lstStyle/>
          <a:p>
            <a:pPr algn="r">
              <a:lnSpc>
                <a:spcPts val="3000"/>
              </a:lnSpc>
            </a:pPr>
            <a:r>
              <a:rPr lang="en-US" sz="2500" dirty="0">
                <a:solidFill>
                  <a:srgbClr val="191824"/>
                </a:solidFill>
                <a:latin typeface="HK Grotesk Medium"/>
              </a:rPr>
              <a:t>20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0" y="0"/>
            <a:ext cx="18288000" cy="10287000"/>
          </a:xfrm>
          <a:prstGeom prst="rect">
            <a:avLst/>
          </a:prstGeom>
          <a:solidFill>
            <a:srgbClr val="191824"/>
          </a:solidFill>
        </p:spPr>
      </p:sp>
      <p:sp>
        <p:nvSpPr>
          <p:cNvPr id="3" name="TextBox 3"/>
          <p:cNvSpPr txBox="1"/>
          <p:nvPr/>
        </p:nvSpPr>
        <p:spPr>
          <a:xfrm>
            <a:off x="3971247" y="4679950"/>
            <a:ext cx="10721246" cy="993775"/>
          </a:xfrm>
          <a:prstGeom prst="rect">
            <a:avLst/>
          </a:prstGeom>
        </p:spPr>
        <p:txBody>
          <a:bodyPr lIns="0" tIns="0" rIns="0" bIns="0" rtlCol="0" anchor="t">
            <a:spAutoFit/>
          </a:bodyPr>
          <a:lstStyle/>
          <a:p>
            <a:pPr algn="r">
              <a:lnSpc>
                <a:spcPts val="7699"/>
              </a:lnSpc>
            </a:pPr>
            <a:r>
              <a:rPr lang="en-US" sz="6999">
                <a:solidFill>
                  <a:srgbClr val="FFFFFF"/>
                </a:solidFill>
                <a:latin typeface="HK Grotesk Bold"/>
              </a:rPr>
              <a:t>ACKNOWLEDGEMENTS</a:t>
            </a:r>
          </a:p>
        </p:txBody>
      </p:sp>
      <p:sp>
        <p:nvSpPr>
          <p:cNvPr id="4" name="TextBox 4"/>
          <p:cNvSpPr txBox="1"/>
          <p:nvPr/>
        </p:nvSpPr>
        <p:spPr>
          <a:xfrm>
            <a:off x="1028700" y="1019175"/>
            <a:ext cx="1273705" cy="390297"/>
          </a:xfrm>
          <a:prstGeom prst="rect">
            <a:avLst/>
          </a:prstGeom>
        </p:spPr>
        <p:txBody>
          <a:bodyPr lIns="0" tIns="0" rIns="0" bIns="0" rtlCol="0" anchor="t">
            <a:spAutoFit/>
          </a:bodyPr>
          <a:lstStyle/>
          <a:p>
            <a:pPr>
              <a:lnSpc>
                <a:spcPts val="3000"/>
              </a:lnSpc>
            </a:pPr>
            <a:r>
              <a:rPr lang="en-US" sz="2500" dirty="0">
                <a:solidFill>
                  <a:srgbClr val="FFFFFF"/>
                </a:solidFill>
                <a:latin typeface="HK Grotesk Medium"/>
              </a:rPr>
              <a:t>21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298627" y="3848869"/>
            <a:ext cx="8840238" cy="1294631"/>
          </a:xfrm>
          <a:prstGeom prst="rect">
            <a:avLst/>
          </a:prstGeom>
        </p:spPr>
        <p:txBody>
          <a:bodyPr lIns="0" tIns="0" rIns="0" bIns="0" rtlCol="0" anchor="t">
            <a:spAutoFit/>
          </a:bodyPr>
          <a:lstStyle/>
          <a:p>
            <a:pPr>
              <a:lnSpc>
                <a:spcPts val="10200"/>
              </a:lnSpc>
            </a:pPr>
            <a:r>
              <a:rPr lang="en-US" sz="8499">
                <a:solidFill>
                  <a:srgbClr val="191824"/>
                </a:solidFill>
                <a:latin typeface="HK Grotesk Bold"/>
              </a:rPr>
              <a:t>Rationale.</a:t>
            </a:r>
          </a:p>
        </p:txBody>
      </p:sp>
      <p:sp>
        <p:nvSpPr>
          <p:cNvPr id="3" name="TextBox 3"/>
          <p:cNvSpPr txBox="1"/>
          <p:nvPr/>
        </p:nvSpPr>
        <p:spPr>
          <a:xfrm>
            <a:off x="15985595" y="1019175"/>
            <a:ext cx="1273705" cy="390297"/>
          </a:xfrm>
          <a:prstGeom prst="rect">
            <a:avLst/>
          </a:prstGeom>
        </p:spPr>
        <p:txBody>
          <a:bodyPr lIns="0" tIns="0" rIns="0" bIns="0" rtlCol="0" anchor="t">
            <a:spAutoFit/>
          </a:bodyPr>
          <a:lstStyle/>
          <a:p>
            <a:pPr algn="r">
              <a:lnSpc>
                <a:spcPts val="3000"/>
              </a:lnSpc>
            </a:pPr>
            <a:r>
              <a:rPr lang="en-US" sz="2500">
                <a:solidFill>
                  <a:srgbClr val="191824"/>
                </a:solidFill>
                <a:latin typeface="HK Grotesk Medium"/>
              </a:rPr>
              <a:t>03</a:t>
            </a:r>
          </a:p>
        </p:txBody>
      </p:sp>
      <p:grpSp>
        <p:nvGrpSpPr>
          <p:cNvPr id="4" name="Group 4"/>
          <p:cNvGrpSpPr/>
          <p:nvPr/>
        </p:nvGrpSpPr>
        <p:grpSpPr>
          <a:xfrm>
            <a:off x="9647200" y="3297986"/>
            <a:ext cx="7612100" cy="5960314"/>
            <a:chOff x="0" y="0"/>
            <a:chExt cx="10149467" cy="7947085"/>
          </a:xfrm>
        </p:grpSpPr>
        <p:pic>
          <p:nvPicPr>
            <p:cNvPr id="5" name="Picture 5"/>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a:stretch>
              <a:fillRect/>
            </a:stretch>
          </p:blipFill>
          <p:spPr>
            <a:xfrm>
              <a:off x="5027165" y="0"/>
              <a:ext cx="5122301" cy="6178214"/>
            </a:xfrm>
            <a:prstGeom prst="rect">
              <a:avLst/>
            </a:prstGeom>
          </p:spPr>
        </p:pic>
        <p:pic>
          <p:nvPicPr>
            <p:cNvPr id="6" name="Picture 6"/>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a:stretch>
              <a:fillRect/>
            </a:stretch>
          </p:blipFill>
          <p:spPr>
            <a:xfrm>
              <a:off x="0" y="2252882"/>
              <a:ext cx="6104896" cy="5694203"/>
            </a:xfrm>
            <a:prstGeom prst="rect">
              <a:avLst/>
            </a:prstGeom>
          </p:spPr>
        </p:pic>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907FE26-CFCC-4E7F-A8FC-AE2BCD12581F}"/>
              </a:ext>
            </a:extLst>
          </p:cNvPr>
          <p:cNvPicPr>
            <a:picLocks noChangeAspect="1"/>
          </p:cNvPicPr>
          <p:nvPr/>
        </p:nvPicPr>
        <p:blipFill>
          <a:blip r:embed="rId3"/>
          <a:stretch>
            <a:fillRect/>
          </a:stretch>
        </p:blipFill>
        <p:spPr>
          <a:xfrm flipH="1">
            <a:off x="9263446" y="3046863"/>
            <a:ext cx="8643554" cy="6595138"/>
          </a:xfrm>
          <a:prstGeom prst="rect">
            <a:avLst/>
          </a:prstGeom>
        </p:spPr>
      </p:pic>
      <p:grpSp>
        <p:nvGrpSpPr>
          <p:cNvPr id="6" name="Group 4">
            <a:extLst>
              <a:ext uri="{FF2B5EF4-FFF2-40B4-BE49-F238E27FC236}">
                <a16:creationId xmlns:a16="http://schemas.microsoft.com/office/drawing/2014/main" id="{1D0BAE75-6D35-4414-8F39-31A77508C827}"/>
              </a:ext>
            </a:extLst>
          </p:cNvPr>
          <p:cNvGrpSpPr/>
          <p:nvPr/>
        </p:nvGrpSpPr>
        <p:grpSpPr>
          <a:xfrm>
            <a:off x="914400" y="3231493"/>
            <a:ext cx="7612100" cy="5960314"/>
            <a:chOff x="0" y="0"/>
            <a:chExt cx="10149467" cy="7947085"/>
          </a:xfrm>
        </p:grpSpPr>
        <p:pic>
          <p:nvPicPr>
            <p:cNvPr id="7" name="Picture 5">
              <a:extLst>
                <a:ext uri="{FF2B5EF4-FFF2-40B4-BE49-F238E27FC236}">
                  <a16:creationId xmlns:a16="http://schemas.microsoft.com/office/drawing/2014/main" id="{82441882-EADE-4951-86B2-78169A24F37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rcRect/>
            <a:stretch>
              <a:fillRect/>
            </a:stretch>
          </p:blipFill>
          <p:spPr>
            <a:xfrm>
              <a:off x="5027165" y="0"/>
              <a:ext cx="5122301" cy="6178214"/>
            </a:xfrm>
            <a:prstGeom prst="rect">
              <a:avLst/>
            </a:prstGeom>
          </p:spPr>
        </p:pic>
        <p:pic>
          <p:nvPicPr>
            <p:cNvPr id="8" name="Picture 6">
              <a:extLst>
                <a:ext uri="{FF2B5EF4-FFF2-40B4-BE49-F238E27FC236}">
                  <a16:creationId xmlns:a16="http://schemas.microsoft.com/office/drawing/2014/main" id="{753BAC22-2EE8-4DBC-A196-5CCF1912AF9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xmlns="" r:embed="rId7"/>
                </a:ext>
              </a:extLst>
            </a:blip>
            <a:srcRect/>
            <a:stretch>
              <a:fillRect/>
            </a:stretch>
          </p:blipFill>
          <p:spPr>
            <a:xfrm>
              <a:off x="0" y="2252882"/>
              <a:ext cx="6104896" cy="5694203"/>
            </a:xfrm>
            <a:prstGeom prst="rect">
              <a:avLst/>
            </a:prstGeom>
          </p:spPr>
        </p:pic>
      </p:grpSp>
      <p:sp>
        <p:nvSpPr>
          <p:cNvPr id="9" name="TextBox 3">
            <a:extLst>
              <a:ext uri="{FF2B5EF4-FFF2-40B4-BE49-F238E27FC236}">
                <a16:creationId xmlns:a16="http://schemas.microsoft.com/office/drawing/2014/main" id="{C18B0A89-BDAF-4910-984C-E417ADA497B9}"/>
              </a:ext>
            </a:extLst>
          </p:cNvPr>
          <p:cNvSpPr txBox="1"/>
          <p:nvPr/>
        </p:nvSpPr>
        <p:spPr>
          <a:xfrm>
            <a:off x="15985595" y="1019175"/>
            <a:ext cx="1273705" cy="390297"/>
          </a:xfrm>
          <a:prstGeom prst="rect">
            <a:avLst/>
          </a:prstGeom>
        </p:spPr>
        <p:txBody>
          <a:bodyPr lIns="0" tIns="0" rIns="0" bIns="0" rtlCol="0" anchor="t">
            <a:spAutoFit/>
          </a:bodyPr>
          <a:lstStyle/>
          <a:p>
            <a:pPr algn="r">
              <a:lnSpc>
                <a:spcPts val="3000"/>
              </a:lnSpc>
            </a:pPr>
            <a:r>
              <a:rPr lang="en-US" sz="2500" dirty="0">
                <a:solidFill>
                  <a:srgbClr val="191824"/>
                </a:solidFill>
                <a:latin typeface="HK Grotesk Medium"/>
              </a:rPr>
              <a:t>04</a:t>
            </a:r>
          </a:p>
        </p:txBody>
      </p:sp>
    </p:spTree>
    <p:extLst>
      <p:ext uri="{BB962C8B-B14F-4D97-AF65-F5344CB8AC3E}">
        <p14:creationId xmlns:p14="http://schemas.microsoft.com/office/powerpoint/2010/main" val="1181021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E2A9B16-37AC-44B1-BE14-042AB98D5945}"/>
              </a:ext>
            </a:extLst>
          </p:cNvPr>
          <p:cNvSpPr txBox="1"/>
          <p:nvPr/>
        </p:nvSpPr>
        <p:spPr>
          <a:xfrm>
            <a:off x="2286000" y="1181100"/>
            <a:ext cx="14173200" cy="1384995"/>
          </a:xfrm>
          <a:prstGeom prst="rect">
            <a:avLst/>
          </a:prstGeom>
          <a:noFill/>
        </p:spPr>
        <p:txBody>
          <a:bodyPr wrap="square">
            <a:spAutoFit/>
          </a:bodyPr>
          <a:lstStyle/>
          <a:p>
            <a:endParaRPr lang="en-CA" dirty="0"/>
          </a:p>
          <a:p>
            <a:r>
              <a:rPr lang="en-CA" sz="4800" dirty="0">
                <a:latin typeface="HK Grotesk Bold"/>
              </a:rPr>
              <a:t>Dashboard Kick-Off Meeting Invited Attendees</a:t>
            </a:r>
            <a:endParaRPr lang="en-CA" sz="4800" dirty="0"/>
          </a:p>
          <a:p>
            <a:endParaRPr lang="en-CA" dirty="0"/>
          </a:p>
        </p:txBody>
      </p:sp>
      <p:sp>
        <p:nvSpPr>
          <p:cNvPr id="4" name="TextBox 3">
            <a:extLst>
              <a:ext uri="{FF2B5EF4-FFF2-40B4-BE49-F238E27FC236}">
                <a16:creationId xmlns:a16="http://schemas.microsoft.com/office/drawing/2014/main" id="{4F21D2FC-5AAB-4ADE-B05B-2B5DB0612F49}"/>
              </a:ext>
            </a:extLst>
          </p:cNvPr>
          <p:cNvSpPr txBox="1"/>
          <p:nvPr/>
        </p:nvSpPr>
        <p:spPr>
          <a:xfrm>
            <a:off x="990600" y="2531031"/>
            <a:ext cx="16535400" cy="9448740"/>
          </a:xfrm>
          <a:prstGeom prst="rect">
            <a:avLst/>
          </a:prstGeom>
          <a:noFill/>
        </p:spPr>
        <p:txBody>
          <a:bodyPr wrap="square" numCol="2" rtlCol="0">
            <a:spAutoFit/>
          </a:bodyPr>
          <a:lstStyle/>
          <a:p>
            <a:r>
              <a:rPr lang="en-CA" sz="3200" dirty="0"/>
              <a:t>Nicole Thomson </a:t>
            </a:r>
            <a:r>
              <a:rPr lang="en-CA" sz="3200" i="1" dirty="0"/>
              <a:t>(Quality, Patient Safety, Engagement)</a:t>
            </a:r>
          </a:p>
          <a:p>
            <a:r>
              <a:rPr lang="en-CA" sz="3200" dirty="0"/>
              <a:t>Lina </a:t>
            </a:r>
            <a:r>
              <a:rPr lang="en-CA" sz="3200" dirty="0" err="1"/>
              <a:t>Chiuccariello</a:t>
            </a:r>
            <a:r>
              <a:rPr lang="en-CA" sz="3200" dirty="0"/>
              <a:t> </a:t>
            </a:r>
            <a:r>
              <a:rPr lang="en-CA" sz="3200" i="1" dirty="0"/>
              <a:t>(Research EDI)</a:t>
            </a:r>
            <a:r>
              <a:rPr lang="en-CA" sz="3200" dirty="0"/>
              <a:t/>
            </a:r>
            <a:br>
              <a:rPr lang="en-CA" sz="3200" dirty="0"/>
            </a:br>
            <a:r>
              <a:rPr lang="en-CA" sz="3200" dirty="0"/>
              <a:t>Stefan </a:t>
            </a:r>
            <a:r>
              <a:rPr lang="en-CA" sz="3200" dirty="0" err="1"/>
              <a:t>Kloiber</a:t>
            </a:r>
            <a:r>
              <a:rPr lang="en-CA" sz="3200" dirty="0"/>
              <a:t> </a:t>
            </a:r>
            <a:r>
              <a:rPr lang="en-CA" sz="3200" i="1" dirty="0"/>
              <a:t>(MAAS, MDD-ICP)</a:t>
            </a:r>
          </a:p>
          <a:p>
            <a:r>
              <a:rPr lang="en-CA" sz="3200" dirty="0"/>
              <a:t>Abigail Ortiz </a:t>
            </a:r>
            <a:r>
              <a:rPr lang="en-CA" sz="3200" i="1" dirty="0"/>
              <a:t>(MAAS, BD-ICP)</a:t>
            </a:r>
          </a:p>
          <a:p>
            <a:r>
              <a:rPr lang="en-CA" sz="3200" dirty="0"/>
              <a:t>Judith </a:t>
            </a:r>
            <a:r>
              <a:rPr lang="en-CA" sz="3200" dirty="0" err="1"/>
              <a:t>Laposa</a:t>
            </a:r>
            <a:r>
              <a:rPr lang="en-CA" sz="3200" dirty="0"/>
              <a:t> </a:t>
            </a:r>
            <a:r>
              <a:rPr lang="en-CA" sz="3200" i="1" dirty="0"/>
              <a:t>(MAAS, OSP)</a:t>
            </a:r>
          </a:p>
          <a:p>
            <a:r>
              <a:rPr lang="en-CA" sz="3200" dirty="0"/>
              <a:t>Natalie Quick </a:t>
            </a:r>
            <a:r>
              <a:rPr lang="en-CA" sz="3200" i="1" dirty="0"/>
              <a:t>(MAAS)</a:t>
            </a:r>
          </a:p>
          <a:p>
            <a:r>
              <a:rPr lang="en-CA" sz="3200" dirty="0"/>
              <a:t>Leslie Buckley </a:t>
            </a:r>
            <a:r>
              <a:rPr lang="en-CA" sz="3200" i="1" dirty="0"/>
              <a:t>(COMPASS, Addictions)</a:t>
            </a:r>
          </a:p>
          <a:p>
            <a:r>
              <a:rPr lang="en-CA" sz="3200" dirty="0"/>
              <a:t>Andrea </a:t>
            </a:r>
            <a:r>
              <a:rPr lang="en-CA" sz="3200" dirty="0" err="1"/>
              <a:t>Tsanos</a:t>
            </a:r>
            <a:r>
              <a:rPr lang="en-CA" sz="3200" dirty="0"/>
              <a:t> </a:t>
            </a:r>
            <a:r>
              <a:rPr lang="en-CA" sz="3200" i="1" dirty="0"/>
              <a:t>(Practice)</a:t>
            </a:r>
            <a:r>
              <a:rPr lang="en-CA" sz="3200" dirty="0"/>
              <a:t/>
            </a:r>
            <a:br>
              <a:rPr lang="en-CA" sz="3200" dirty="0"/>
            </a:br>
            <a:r>
              <a:rPr lang="en-CA" sz="3200" dirty="0"/>
              <a:t>George </a:t>
            </a:r>
            <a:r>
              <a:rPr lang="en-CA" sz="3200" dirty="0" err="1"/>
              <a:t>Foussias</a:t>
            </a:r>
            <a:r>
              <a:rPr lang="en-CA" sz="3200" dirty="0"/>
              <a:t> </a:t>
            </a:r>
            <a:r>
              <a:rPr lang="en-CA" sz="3200" i="1" dirty="0"/>
              <a:t>(Schizophrenia Division)</a:t>
            </a:r>
          </a:p>
          <a:p>
            <a:r>
              <a:rPr lang="en-CA" sz="3200" dirty="0"/>
              <a:t>Kwame McKenzie </a:t>
            </a:r>
            <a:r>
              <a:rPr lang="en-CA" sz="3200" i="1" dirty="0"/>
              <a:t>(Medical Director, Health Equity Office)</a:t>
            </a:r>
          </a:p>
          <a:p>
            <a:endParaRPr lang="en-CA" sz="3200" dirty="0"/>
          </a:p>
          <a:p>
            <a:endParaRPr lang="en-CA" sz="3200" dirty="0"/>
          </a:p>
          <a:p>
            <a:endParaRPr lang="en-CA" sz="3200" dirty="0"/>
          </a:p>
          <a:p>
            <a:endParaRPr lang="en-CA" sz="3200" dirty="0"/>
          </a:p>
          <a:p>
            <a:endParaRPr lang="en-CA" sz="3200" dirty="0"/>
          </a:p>
          <a:p>
            <a:r>
              <a:rPr lang="en-CA" sz="3200" dirty="0" err="1"/>
              <a:t>Aamna</a:t>
            </a:r>
            <a:r>
              <a:rPr lang="en-CA" sz="3200" dirty="0"/>
              <a:t> Ashraf (Manager, Health Equity Office)</a:t>
            </a:r>
          </a:p>
          <a:p>
            <a:r>
              <a:rPr lang="en-CA" sz="3200" dirty="0" err="1"/>
              <a:t>Branka</a:t>
            </a:r>
            <a:r>
              <a:rPr lang="en-CA" sz="3200" dirty="0"/>
              <a:t> </a:t>
            </a:r>
            <a:r>
              <a:rPr lang="en-CA" sz="3200" dirty="0" err="1"/>
              <a:t>Agic</a:t>
            </a:r>
            <a:r>
              <a:rPr lang="en-CA" sz="3200" dirty="0"/>
              <a:t> (Health Equity) </a:t>
            </a:r>
            <a:br>
              <a:rPr lang="en-CA" sz="3200" dirty="0"/>
            </a:br>
            <a:r>
              <a:rPr lang="en-CA" sz="3200" dirty="0"/>
              <a:t>Linda </a:t>
            </a:r>
            <a:r>
              <a:rPr lang="en-CA" sz="3200" dirty="0" err="1"/>
              <a:t>Mohri</a:t>
            </a:r>
            <a:r>
              <a:rPr lang="en-CA" sz="3200" dirty="0"/>
              <a:t> </a:t>
            </a:r>
            <a:r>
              <a:rPr lang="en-CA" sz="3200" i="1" dirty="0"/>
              <a:t>(Clinical Administration Executive Leadership)</a:t>
            </a:r>
          </a:p>
          <a:p>
            <a:r>
              <a:rPr lang="en-CA" sz="3200" dirty="0"/>
              <a:t>Stephanie Carter </a:t>
            </a:r>
            <a:r>
              <a:rPr lang="en-CA" sz="3200" i="1" dirty="0"/>
              <a:t>(Clinical Director, Access CAMH)</a:t>
            </a:r>
          </a:p>
          <a:p>
            <a:r>
              <a:rPr lang="en-CA" sz="3200" dirty="0"/>
              <a:t>Eva </a:t>
            </a:r>
            <a:r>
              <a:rPr lang="en-CA" sz="3200" dirty="0" err="1"/>
              <a:t>Serhal</a:t>
            </a:r>
            <a:r>
              <a:rPr lang="en-CA" sz="3200" dirty="0"/>
              <a:t> </a:t>
            </a:r>
            <a:r>
              <a:rPr lang="en-CA" sz="3200" i="1" dirty="0"/>
              <a:t>(Virtual Care/</a:t>
            </a:r>
            <a:r>
              <a:rPr lang="en-CA" sz="3200" i="1" dirty="0" err="1"/>
              <a:t>Telemental</a:t>
            </a:r>
            <a:r>
              <a:rPr lang="en-CA" sz="3200" i="1" dirty="0"/>
              <a:t> Health)</a:t>
            </a:r>
          </a:p>
          <a:p>
            <a:r>
              <a:rPr lang="en-CA" sz="3200" dirty="0"/>
              <a:t>Allison Crawford  </a:t>
            </a:r>
            <a:r>
              <a:rPr lang="en-CA" sz="3200" i="1" dirty="0"/>
              <a:t>(Virtual Care/</a:t>
            </a:r>
            <a:r>
              <a:rPr lang="en-CA" sz="3200" i="1" dirty="0" err="1"/>
              <a:t>Telemental</a:t>
            </a:r>
            <a:r>
              <a:rPr lang="en-CA" sz="3200" i="1" dirty="0"/>
              <a:t> Health)</a:t>
            </a:r>
          </a:p>
          <a:p>
            <a:r>
              <a:rPr lang="en-CA" sz="3200" dirty="0"/>
              <a:t>Daniel </a:t>
            </a:r>
            <a:r>
              <a:rPr lang="en-CA" sz="3200" dirty="0" err="1"/>
              <a:t>Felsky</a:t>
            </a:r>
            <a:r>
              <a:rPr lang="en-CA" sz="3200" dirty="0"/>
              <a:t> </a:t>
            </a:r>
            <a:r>
              <a:rPr lang="en-CA" sz="3200" i="1" dirty="0"/>
              <a:t>(Scientist, KCNI)</a:t>
            </a:r>
          </a:p>
          <a:p>
            <a:r>
              <a:rPr lang="en-CA" sz="3200" dirty="0" err="1"/>
              <a:t>Shreejoy</a:t>
            </a:r>
            <a:r>
              <a:rPr lang="en-CA" sz="3200" dirty="0"/>
              <a:t> Tripathy </a:t>
            </a:r>
            <a:r>
              <a:rPr lang="en-CA" sz="3200" i="1" dirty="0"/>
              <a:t>(Scientist, KCNI)</a:t>
            </a:r>
          </a:p>
          <a:p>
            <a:r>
              <a:rPr lang="en-CA" sz="3200" dirty="0"/>
              <a:t>Daniel Buchman </a:t>
            </a:r>
            <a:r>
              <a:rPr lang="en-CA" sz="3200" i="1" dirty="0"/>
              <a:t>(Bioethicist, DLSPH)</a:t>
            </a:r>
          </a:p>
          <a:p>
            <a:r>
              <a:rPr lang="en-CA" sz="3200" dirty="0"/>
              <a:t>Diana </a:t>
            </a:r>
            <a:r>
              <a:rPr lang="en-CA" sz="3200" dirty="0" err="1"/>
              <a:t>Kulpa</a:t>
            </a:r>
            <a:r>
              <a:rPr lang="en-CA" sz="3200" dirty="0"/>
              <a:t> </a:t>
            </a:r>
            <a:r>
              <a:rPr lang="en-CA" sz="3200" i="1" dirty="0"/>
              <a:t>(Privacy)</a:t>
            </a:r>
          </a:p>
          <a:p>
            <a:endParaRPr lang="en-CA" dirty="0"/>
          </a:p>
        </p:txBody>
      </p:sp>
    </p:spTree>
    <p:extLst>
      <p:ext uri="{BB962C8B-B14F-4D97-AF65-F5344CB8AC3E}">
        <p14:creationId xmlns:p14="http://schemas.microsoft.com/office/powerpoint/2010/main" val="12393429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191824"/>
        </a:solidFill>
        <a:effectLst/>
      </p:bgPr>
    </p:bg>
    <p:spTree>
      <p:nvGrpSpPr>
        <p:cNvPr id="1" name=""/>
        <p:cNvGrpSpPr/>
        <p:nvPr/>
      </p:nvGrpSpPr>
      <p:grpSpPr>
        <a:xfrm>
          <a:off x="0" y="0"/>
          <a:ext cx="0" cy="0"/>
          <a:chOff x="0" y="0"/>
          <a:chExt cx="0" cy="0"/>
        </a:xfrm>
      </p:grpSpPr>
      <p:sp>
        <p:nvSpPr>
          <p:cNvPr id="2" name="TextBox 2"/>
          <p:cNvSpPr txBox="1"/>
          <p:nvPr/>
        </p:nvSpPr>
        <p:spPr>
          <a:xfrm>
            <a:off x="8419062" y="1104900"/>
            <a:ext cx="8840238" cy="4727938"/>
          </a:xfrm>
          <a:prstGeom prst="rect">
            <a:avLst/>
          </a:prstGeom>
        </p:spPr>
        <p:txBody>
          <a:bodyPr lIns="0" tIns="0" rIns="0" bIns="0" rtlCol="0" anchor="t">
            <a:spAutoFit/>
          </a:bodyPr>
          <a:lstStyle/>
          <a:p>
            <a:pPr algn="r">
              <a:lnSpc>
                <a:spcPts val="9350"/>
              </a:lnSpc>
            </a:pPr>
            <a:r>
              <a:rPr lang="en-US" sz="8499" dirty="0">
                <a:solidFill>
                  <a:srgbClr val="FFFFFF"/>
                </a:solidFill>
                <a:latin typeface="HK Grotesk Bold"/>
              </a:rPr>
              <a:t>If CAMH were a person, how would you describe them?</a:t>
            </a:r>
          </a:p>
        </p:txBody>
      </p:sp>
      <p:sp>
        <p:nvSpPr>
          <p:cNvPr id="3" name="TextBox 3"/>
          <p:cNvSpPr txBox="1"/>
          <p:nvPr/>
        </p:nvSpPr>
        <p:spPr>
          <a:xfrm>
            <a:off x="1028700" y="1019175"/>
            <a:ext cx="1273705" cy="390297"/>
          </a:xfrm>
          <a:prstGeom prst="rect">
            <a:avLst/>
          </a:prstGeom>
        </p:spPr>
        <p:txBody>
          <a:bodyPr lIns="0" tIns="0" rIns="0" bIns="0" rtlCol="0" anchor="t">
            <a:spAutoFit/>
          </a:bodyPr>
          <a:lstStyle/>
          <a:p>
            <a:pPr>
              <a:lnSpc>
                <a:spcPts val="3000"/>
              </a:lnSpc>
            </a:pPr>
            <a:r>
              <a:rPr lang="en-US" sz="2500" dirty="0">
                <a:solidFill>
                  <a:srgbClr val="FFFFFF"/>
                </a:solidFill>
                <a:latin typeface="HK Grotesk Medium"/>
              </a:rPr>
              <a:t>05</a:t>
            </a:r>
          </a:p>
        </p:txBody>
      </p:sp>
      <p:grpSp>
        <p:nvGrpSpPr>
          <p:cNvPr id="4" name="Group 4"/>
          <p:cNvGrpSpPr/>
          <p:nvPr/>
        </p:nvGrpSpPr>
        <p:grpSpPr>
          <a:xfrm>
            <a:off x="1028700" y="3349205"/>
            <a:ext cx="5437040" cy="5909095"/>
            <a:chOff x="0" y="0"/>
            <a:chExt cx="7249387" cy="7878794"/>
          </a:xfrm>
        </p:grpSpPr>
        <p:pic>
          <p:nvPicPr>
            <p:cNvPr id="5" name="Picture 5"/>
            <p:cNvPicPr>
              <a:picLocks noChangeAspect="1"/>
            </p:cNvPicPr>
            <p:nvPr/>
          </p:nvPicPr>
          <p:blipFill>
            <a:blip r:embed="rId3"/>
            <a:srcRect/>
            <a:stretch>
              <a:fillRect/>
            </a:stretch>
          </p:blipFill>
          <p:spPr>
            <a:xfrm>
              <a:off x="1525626" y="0"/>
              <a:ext cx="3707761" cy="7397029"/>
            </a:xfrm>
            <a:prstGeom prst="rect">
              <a:avLst/>
            </a:prstGeom>
          </p:spPr>
        </p:pic>
        <p:pic>
          <p:nvPicPr>
            <p:cNvPr id="6" name="Picture 6"/>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rcRect/>
            <a:stretch>
              <a:fillRect/>
            </a:stretch>
          </p:blipFill>
          <p:spPr>
            <a:xfrm>
              <a:off x="0" y="4137646"/>
              <a:ext cx="3217387" cy="3741148"/>
            </a:xfrm>
            <a:prstGeom prst="rect">
              <a:avLst/>
            </a:prstGeom>
          </p:spPr>
        </p:pic>
        <p:pic>
          <p:nvPicPr>
            <p:cNvPr id="7" name="Picture 7"/>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xmlns="" r:embed="rId7"/>
                </a:ext>
              </a:extLst>
            </a:blip>
            <a:srcRect/>
            <a:stretch>
              <a:fillRect/>
            </a:stretch>
          </p:blipFill>
          <p:spPr>
            <a:xfrm>
              <a:off x="3217387" y="1683353"/>
              <a:ext cx="4032000" cy="388538"/>
            </a:xfrm>
            <a:prstGeom prst="rect">
              <a:avLst/>
            </a:prstGeom>
          </p:spPr>
        </p:pic>
      </p:grpSp>
      <p:sp>
        <p:nvSpPr>
          <p:cNvPr id="8" name="TextBox 7"/>
          <p:cNvSpPr txBox="1"/>
          <p:nvPr/>
        </p:nvSpPr>
        <p:spPr>
          <a:xfrm>
            <a:off x="7315200" y="7301371"/>
            <a:ext cx="10367262" cy="1107996"/>
          </a:xfrm>
          <a:prstGeom prst="rect">
            <a:avLst/>
          </a:prstGeom>
          <a:noFill/>
        </p:spPr>
        <p:txBody>
          <a:bodyPr wrap="none" rtlCol="0">
            <a:spAutoFit/>
          </a:bodyPr>
          <a:lstStyle/>
          <a:p>
            <a:r>
              <a:rPr lang="en-US" sz="6600" dirty="0">
                <a:solidFill>
                  <a:schemeClr val="accent6">
                    <a:lumMod val="60000"/>
                    <a:lumOff val="40000"/>
                  </a:schemeClr>
                </a:solidFill>
                <a:latin typeface="Elephant" panose="02020904090505020303" pitchFamily="18" charset="0"/>
              </a:rPr>
              <a:t>“Do they have a </a:t>
            </a:r>
            <a:r>
              <a:rPr lang="en-US" sz="6600" dirty="0" err="1">
                <a:solidFill>
                  <a:schemeClr val="accent6">
                    <a:lumMod val="60000"/>
                    <a:lumOff val="40000"/>
                  </a:schemeClr>
                </a:solidFill>
                <a:latin typeface="Elephant" panose="02020904090505020303" pitchFamily="18" charset="0"/>
              </a:rPr>
              <a:t>colour</a:t>
            </a:r>
            <a:r>
              <a:rPr lang="en-US" sz="6600" dirty="0">
                <a:solidFill>
                  <a:schemeClr val="accent6">
                    <a:lumMod val="60000"/>
                    <a:lumOff val="40000"/>
                  </a:schemeClr>
                </a:solidFill>
                <a:latin typeface="Elephant" panose="02020904090505020303"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0" y="0"/>
            <a:ext cx="8882573" cy="10287000"/>
          </a:xfrm>
          <a:prstGeom prst="rect">
            <a:avLst/>
          </a:prstGeom>
          <a:solidFill>
            <a:srgbClr val="191824"/>
          </a:solidFill>
        </p:spPr>
      </p:sp>
      <p:pic>
        <p:nvPicPr>
          <p:cNvPr id="3" name="Picture 3"/>
          <p:cNvPicPr>
            <a:picLocks noChangeAspect="1"/>
          </p:cNvPicPr>
          <p:nvPr/>
        </p:nvPicPr>
        <p:blipFill>
          <a:blip r:embed="rId3"/>
          <a:srcRect/>
          <a:stretch>
            <a:fillRect/>
          </a:stretch>
        </p:blipFill>
        <p:spPr>
          <a:xfrm>
            <a:off x="8882573" y="2126035"/>
            <a:ext cx="8933598" cy="6034930"/>
          </a:xfrm>
          <a:prstGeom prst="rect">
            <a:avLst/>
          </a:prstGeom>
        </p:spPr>
      </p:pic>
      <p:sp>
        <p:nvSpPr>
          <p:cNvPr id="4" name="TextBox 4"/>
          <p:cNvSpPr txBox="1"/>
          <p:nvPr/>
        </p:nvSpPr>
        <p:spPr>
          <a:xfrm>
            <a:off x="1028700" y="4517073"/>
            <a:ext cx="6799824" cy="1338579"/>
          </a:xfrm>
          <a:prstGeom prst="rect">
            <a:avLst/>
          </a:prstGeom>
        </p:spPr>
        <p:txBody>
          <a:bodyPr lIns="0" tIns="0" rIns="0" bIns="0" rtlCol="0" anchor="t">
            <a:spAutoFit/>
          </a:bodyPr>
          <a:lstStyle/>
          <a:p>
            <a:pPr>
              <a:lnSpc>
                <a:spcPts val="10339"/>
              </a:lnSpc>
            </a:pPr>
            <a:r>
              <a:rPr lang="en-US" sz="9399">
                <a:solidFill>
                  <a:srgbClr val="FFFFFF"/>
                </a:solidFill>
                <a:latin typeface="HK Grotesk Bold"/>
              </a:rPr>
              <a:t>APPROACH</a:t>
            </a:r>
          </a:p>
        </p:txBody>
      </p:sp>
      <p:sp>
        <p:nvSpPr>
          <p:cNvPr id="5" name="TextBox 5"/>
          <p:cNvSpPr txBox="1"/>
          <p:nvPr/>
        </p:nvSpPr>
        <p:spPr>
          <a:xfrm>
            <a:off x="15985595" y="1019175"/>
            <a:ext cx="1273705" cy="390297"/>
          </a:xfrm>
          <a:prstGeom prst="rect">
            <a:avLst/>
          </a:prstGeom>
        </p:spPr>
        <p:txBody>
          <a:bodyPr lIns="0" tIns="0" rIns="0" bIns="0" rtlCol="0" anchor="t">
            <a:spAutoFit/>
          </a:bodyPr>
          <a:lstStyle/>
          <a:p>
            <a:pPr algn="r">
              <a:lnSpc>
                <a:spcPts val="3000"/>
              </a:lnSpc>
            </a:pPr>
            <a:r>
              <a:rPr lang="en-US" sz="2500" dirty="0">
                <a:solidFill>
                  <a:srgbClr val="191824"/>
                </a:solidFill>
                <a:latin typeface="HK Grotesk Medium"/>
              </a:rPr>
              <a:t>06</a:t>
            </a:r>
          </a:p>
        </p:txBody>
      </p:sp>
      <p:sp>
        <p:nvSpPr>
          <p:cNvPr id="6" name="TextBox 5">
            <a:extLst>
              <a:ext uri="{FF2B5EF4-FFF2-40B4-BE49-F238E27FC236}">
                <a16:creationId xmlns:a16="http://schemas.microsoft.com/office/drawing/2014/main" id="{2B9634CF-32F1-44F3-A6DA-22664AF76D23}"/>
              </a:ext>
            </a:extLst>
          </p:cNvPr>
          <p:cNvSpPr txBox="1"/>
          <p:nvPr/>
        </p:nvSpPr>
        <p:spPr>
          <a:xfrm>
            <a:off x="11848381" y="1399636"/>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Click to add text</a:t>
            </a:r>
          </a:p>
        </p:txBody>
      </p:sp>
      <p:sp>
        <p:nvSpPr>
          <p:cNvPr id="7" name="TextBox 6">
            <a:extLst>
              <a:ext uri="{FF2B5EF4-FFF2-40B4-BE49-F238E27FC236}">
                <a16:creationId xmlns:a16="http://schemas.microsoft.com/office/drawing/2014/main" id="{F3C18BE0-C11A-437E-823D-505B28E5FD4D}"/>
              </a:ext>
            </a:extLst>
          </p:cNvPr>
          <p:cNvSpPr txBox="1"/>
          <p:nvPr/>
        </p:nvSpPr>
        <p:spPr>
          <a:xfrm>
            <a:off x="10697294" y="9586643"/>
            <a:ext cx="643099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cs typeface="Calibri"/>
              </a:rPr>
              <a:t>QPER Approved Project #2021-012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191824"/>
        </a:solidFill>
        <a:effectLst/>
      </p:bgPr>
    </p:bg>
    <p:spTree>
      <p:nvGrpSpPr>
        <p:cNvPr id="1" name=""/>
        <p:cNvGrpSpPr/>
        <p:nvPr/>
      </p:nvGrpSpPr>
      <p:grpSpPr>
        <a:xfrm>
          <a:off x="0" y="0"/>
          <a:ext cx="0" cy="0"/>
          <a:chOff x="0" y="0"/>
          <a:chExt cx="0" cy="0"/>
        </a:xfrm>
      </p:grpSpPr>
      <p:grpSp>
        <p:nvGrpSpPr>
          <p:cNvPr id="2" name="Group 2"/>
          <p:cNvGrpSpPr/>
          <p:nvPr/>
        </p:nvGrpSpPr>
        <p:grpSpPr>
          <a:xfrm>
            <a:off x="1892344" y="477933"/>
            <a:ext cx="14373916" cy="4586607"/>
            <a:chOff x="0" y="0"/>
            <a:chExt cx="19165221" cy="6115475"/>
          </a:xfrm>
        </p:grpSpPr>
        <p:sp>
          <p:nvSpPr>
            <p:cNvPr id="3" name="TextBox 3"/>
            <p:cNvSpPr txBox="1"/>
            <p:nvPr/>
          </p:nvSpPr>
          <p:spPr>
            <a:xfrm>
              <a:off x="0" y="4763698"/>
              <a:ext cx="19165221" cy="1351777"/>
            </a:xfrm>
            <a:prstGeom prst="rect">
              <a:avLst/>
            </a:prstGeom>
          </p:spPr>
          <p:txBody>
            <a:bodyPr lIns="0" tIns="0" rIns="0" bIns="0" rtlCol="0" anchor="t">
              <a:spAutoFit/>
            </a:bodyPr>
            <a:lstStyle/>
            <a:p>
              <a:pPr algn="ctr">
                <a:lnSpc>
                  <a:spcPts val="7700"/>
                </a:lnSpc>
              </a:pPr>
              <a:r>
                <a:rPr lang="en-US" sz="6999" dirty="0">
                  <a:solidFill>
                    <a:srgbClr val="FFFFFF"/>
                  </a:solidFill>
                  <a:latin typeface="HK Grotesk Bold"/>
                </a:rPr>
                <a:t>COLLECTIVE WISDOM @ CAMH</a:t>
              </a:r>
            </a:p>
          </p:txBody>
        </p:sp>
        <p:pic>
          <p:nvPicPr>
            <p:cNvPr id="4" name="Picture 4"/>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a:stretch>
              <a:fillRect/>
            </a:stretch>
          </p:blipFill>
          <p:spPr>
            <a:xfrm>
              <a:off x="6696217" y="0"/>
              <a:ext cx="5772787" cy="3379704"/>
            </a:xfrm>
            <a:prstGeom prst="rect">
              <a:avLst/>
            </a:prstGeom>
          </p:spPr>
        </p:pic>
      </p:grpSp>
      <p:sp>
        <p:nvSpPr>
          <p:cNvPr id="5" name="TextBox 4">
            <a:extLst>
              <a:ext uri="{FF2B5EF4-FFF2-40B4-BE49-F238E27FC236}">
                <a16:creationId xmlns:a16="http://schemas.microsoft.com/office/drawing/2014/main" id="{DA707118-3B0B-4A6B-B85A-C9D53A352C45}"/>
              </a:ext>
            </a:extLst>
          </p:cNvPr>
          <p:cNvSpPr txBox="1"/>
          <p:nvPr/>
        </p:nvSpPr>
        <p:spPr>
          <a:xfrm>
            <a:off x="2661250" y="5454051"/>
            <a:ext cx="11369613" cy="20621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3200" dirty="0">
                <a:solidFill>
                  <a:schemeClr val="bg1"/>
                </a:solidFill>
                <a:latin typeface="HK Grotesk Medium"/>
                <a:cs typeface="Calibri"/>
              </a:rPr>
              <a:t>20 semi-structured interviews with potential user groups;</a:t>
            </a:r>
          </a:p>
          <a:p>
            <a:pPr marL="1200150" lvl="2" indent="-285750">
              <a:buFont typeface="Arial"/>
              <a:buChar char="•"/>
            </a:pPr>
            <a:r>
              <a:rPr lang="en-US" sz="3200" dirty="0">
                <a:solidFill>
                  <a:schemeClr val="bg1"/>
                </a:solidFill>
                <a:latin typeface="HK Grotesk Medium"/>
                <a:cs typeface="Calibri"/>
              </a:rPr>
              <a:t>clinicians, scientists and administrators</a:t>
            </a:r>
          </a:p>
          <a:p>
            <a:pPr marL="285750" indent="-285750">
              <a:buFont typeface="Arial"/>
              <a:buChar char="•"/>
            </a:pPr>
            <a:r>
              <a:rPr lang="en-US" sz="3200" dirty="0">
                <a:solidFill>
                  <a:schemeClr val="bg1"/>
                </a:solidFill>
                <a:latin typeface="HK Grotesk Medium"/>
                <a:cs typeface="Calibri"/>
              </a:rPr>
              <a:t>Staff represented 9 different departments across CAMH;</a:t>
            </a:r>
          </a:p>
          <a:p>
            <a:pPr marL="285750" indent="-285750">
              <a:buFont typeface="Arial"/>
              <a:buChar char="•"/>
            </a:pPr>
            <a:r>
              <a:rPr lang="en-US" sz="3200" dirty="0">
                <a:solidFill>
                  <a:schemeClr val="bg1"/>
                </a:solidFill>
                <a:latin typeface="HK Grotesk Medium"/>
                <a:cs typeface="Calibri"/>
              </a:rPr>
              <a:t>Ongoing and iterative process;</a:t>
            </a:r>
          </a:p>
        </p:txBody>
      </p:sp>
      <p:sp>
        <p:nvSpPr>
          <p:cNvPr id="6" name="TextBox 4">
            <a:extLst>
              <a:ext uri="{FF2B5EF4-FFF2-40B4-BE49-F238E27FC236}">
                <a16:creationId xmlns:a16="http://schemas.microsoft.com/office/drawing/2014/main" id="{53F17E6D-9CC3-4B8F-94C8-8344C5ED9828}"/>
              </a:ext>
            </a:extLst>
          </p:cNvPr>
          <p:cNvSpPr txBox="1"/>
          <p:nvPr/>
        </p:nvSpPr>
        <p:spPr>
          <a:xfrm>
            <a:off x="15985595" y="1019175"/>
            <a:ext cx="1273705" cy="390297"/>
          </a:xfrm>
          <a:prstGeom prst="rect">
            <a:avLst/>
          </a:prstGeom>
        </p:spPr>
        <p:txBody>
          <a:bodyPr lIns="0" tIns="0" rIns="0" bIns="0" rtlCol="0" anchor="t">
            <a:spAutoFit/>
          </a:bodyPr>
          <a:lstStyle/>
          <a:p>
            <a:pPr algn="r">
              <a:lnSpc>
                <a:spcPts val="3000"/>
              </a:lnSpc>
            </a:pPr>
            <a:r>
              <a:rPr lang="en-US" sz="2500" dirty="0">
                <a:solidFill>
                  <a:srgbClr val="FFFFFF"/>
                </a:solidFill>
                <a:latin typeface="HK Grotesk Medium"/>
              </a:rPr>
              <a:t>07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780353" y="908288"/>
            <a:ext cx="10264276" cy="1007776"/>
          </a:xfrm>
          <a:prstGeom prst="rect">
            <a:avLst/>
          </a:prstGeom>
        </p:spPr>
        <p:txBody>
          <a:bodyPr lIns="0" tIns="0" rIns="0" bIns="0" rtlCol="0" anchor="t">
            <a:spAutoFit/>
          </a:bodyPr>
          <a:lstStyle/>
          <a:p>
            <a:pPr algn="ctr">
              <a:lnSpc>
                <a:spcPts val="7699"/>
              </a:lnSpc>
            </a:pPr>
            <a:r>
              <a:rPr lang="en-US" sz="6950" dirty="0">
                <a:solidFill>
                  <a:srgbClr val="191824"/>
                </a:solidFill>
                <a:latin typeface="HK Grotesk Bold"/>
              </a:rPr>
              <a:t> VISUALIZATION 1.0</a:t>
            </a:r>
          </a:p>
        </p:txBody>
      </p:sp>
      <p:sp>
        <p:nvSpPr>
          <p:cNvPr id="4" name="TextBox 4"/>
          <p:cNvSpPr txBox="1"/>
          <p:nvPr/>
        </p:nvSpPr>
        <p:spPr>
          <a:xfrm>
            <a:off x="1028700" y="1019175"/>
            <a:ext cx="1273705" cy="390297"/>
          </a:xfrm>
          <a:prstGeom prst="rect">
            <a:avLst/>
          </a:prstGeom>
        </p:spPr>
        <p:txBody>
          <a:bodyPr lIns="0" tIns="0" rIns="0" bIns="0" rtlCol="0" anchor="t">
            <a:spAutoFit/>
          </a:bodyPr>
          <a:lstStyle/>
          <a:p>
            <a:pPr>
              <a:lnSpc>
                <a:spcPts val="3000"/>
              </a:lnSpc>
            </a:pPr>
            <a:r>
              <a:rPr lang="en-US" sz="2500" dirty="0">
                <a:solidFill>
                  <a:srgbClr val="191824"/>
                </a:solidFill>
                <a:latin typeface="HK Grotesk Medium"/>
              </a:rPr>
              <a:t>08</a:t>
            </a:r>
          </a:p>
        </p:txBody>
      </p:sp>
      <p:pic>
        <p:nvPicPr>
          <p:cNvPr id="5" name="Graphic 4" descr="Group outline">
            <a:extLst>
              <a:ext uri="{FF2B5EF4-FFF2-40B4-BE49-F238E27FC236}">
                <a16:creationId xmlns:a16="http://schemas.microsoft.com/office/drawing/2014/main" id="{C02ADD31-98F0-4CF0-AD4C-AFB21009754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3317286" y="4500497"/>
            <a:ext cx="914400" cy="1087954"/>
          </a:xfrm>
          <a:prstGeom prst="rect">
            <a:avLst/>
          </a:prstGeom>
        </p:spPr>
      </p:pic>
      <p:pic>
        <p:nvPicPr>
          <p:cNvPr id="6" name="Graphic 5" descr="Group outline">
            <a:extLst>
              <a:ext uri="{FF2B5EF4-FFF2-40B4-BE49-F238E27FC236}">
                <a16:creationId xmlns:a16="http://schemas.microsoft.com/office/drawing/2014/main" id="{C357ACE7-E324-4636-83D0-FC01270050E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4222697" y="4498486"/>
            <a:ext cx="914400" cy="1087954"/>
          </a:xfrm>
          <a:prstGeom prst="rect">
            <a:avLst/>
          </a:prstGeom>
        </p:spPr>
      </p:pic>
      <p:pic>
        <p:nvPicPr>
          <p:cNvPr id="7" name="Graphic 6" descr="Group outline">
            <a:extLst>
              <a:ext uri="{FF2B5EF4-FFF2-40B4-BE49-F238E27FC236}">
                <a16:creationId xmlns:a16="http://schemas.microsoft.com/office/drawing/2014/main" id="{4DD1744E-E059-48CB-956D-29F421E1F99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5098962" y="4494464"/>
            <a:ext cx="914400" cy="1087954"/>
          </a:xfrm>
          <a:prstGeom prst="rect">
            <a:avLst/>
          </a:prstGeom>
        </p:spPr>
      </p:pic>
      <p:pic>
        <p:nvPicPr>
          <p:cNvPr id="8" name="Graphic 7" descr="Group outline">
            <a:extLst>
              <a:ext uri="{FF2B5EF4-FFF2-40B4-BE49-F238E27FC236}">
                <a16:creationId xmlns:a16="http://schemas.microsoft.com/office/drawing/2014/main" id="{34600CAE-364F-4BD8-B97A-F64354DB6C0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5973893" y="4492453"/>
            <a:ext cx="914400" cy="1087954"/>
          </a:xfrm>
          <a:prstGeom prst="rect">
            <a:avLst/>
          </a:prstGeom>
        </p:spPr>
      </p:pic>
      <p:pic>
        <p:nvPicPr>
          <p:cNvPr id="9" name="Graphic 8" descr="Group outline">
            <a:extLst>
              <a:ext uri="{FF2B5EF4-FFF2-40B4-BE49-F238E27FC236}">
                <a16:creationId xmlns:a16="http://schemas.microsoft.com/office/drawing/2014/main" id="{56B98FE7-47CE-4565-8FF9-2DED2D8907B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6865398" y="4492453"/>
            <a:ext cx="914400" cy="1087954"/>
          </a:xfrm>
          <a:prstGeom prst="rect">
            <a:avLst/>
          </a:prstGeom>
        </p:spPr>
      </p:pic>
      <p:pic>
        <p:nvPicPr>
          <p:cNvPr id="10" name="Graphic 9" descr="Group outline">
            <a:extLst>
              <a:ext uri="{FF2B5EF4-FFF2-40B4-BE49-F238E27FC236}">
                <a16:creationId xmlns:a16="http://schemas.microsoft.com/office/drawing/2014/main" id="{5A45837E-A5C0-4941-84C2-5C392113A4E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7696200" y="4490442"/>
            <a:ext cx="914400" cy="1087954"/>
          </a:xfrm>
          <a:prstGeom prst="rect">
            <a:avLst/>
          </a:prstGeom>
        </p:spPr>
      </p:pic>
      <p:sp>
        <p:nvSpPr>
          <p:cNvPr id="11" name="TextBox 3">
            <a:extLst>
              <a:ext uri="{FF2B5EF4-FFF2-40B4-BE49-F238E27FC236}">
                <a16:creationId xmlns:a16="http://schemas.microsoft.com/office/drawing/2014/main" id="{DEE868BD-C032-406A-BAC3-0A6C1F5BFE26}"/>
              </a:ext>
            </a:extLst>
          </p:cNvPr>
          <p:cNvSpPr txBox="1"/>
          <p:nvPr/>
        </p:nvSpPr>
        <p:spPr>
          <a:xfrm>
            <a:off x="8244051" y="4663266"/>
            <a:ext cx="8455780" cy="1129284"/>
          </a:xfrm>
          <a:prstGeom prst="rect">
            <a:avLst/>
          </a:prstGeom>
        </p:spPr>
        <p:txBody>
          <a:bodyPr wrap="square" lIns="0" tIns="0" rIns="0" bIns="0" rtlCol="0" anchor="t">
            <a:spAutoFit/>
          </a:bodyPr>
          <a:lstStyle/>
          <a:p>
            <a:pPr marL="355600" lvl="1" algn="ctr">
              <a:lnSpc>
                <a:spcPts val="4289"/>
              </a:lnSpc>
            </a:pPr>
            <a:r>
              <a:rPr lang="en-US" sz="4400" i="1" dirty="0">
                <a:latin typeface="HK Grotesk Medium"/>
              </a:rPr>
              <a:t>n </a:t>
            </a:r>
            <a:r>
              <a:rPr lang="en-US" sz="4400" dirty="0">
                <a:latin typeface="HK Grotesk Medium"/>
              </a:rPr>
              <a:t>= 322 clients </a:t>
            </a:r>
            <a:br>
              <a:rPr lang="en-US" sz="4400" dirty="0">
                <a:latin typeface="HK Grotesk Medium"/>
              </a:rPr>
            </a:br>
            <a:r>
              <a:rPr lang="en-US" sz="4400" dirty="0">
                <a:latin typeface="HK Grotesk Medium"/>
              </a:rPr>
              <a:t>with &gt;1 visit to the MDD-ICP</a:t>
            </a:r>
            <a:endParaRPr lang="en-US" sz="4400" dirty="0"/>
          </a:p>
        </p:txBody>
      </p:sp>
      <p:pic>
        <p:nvPicPr>
          <p:cNvPr id="12" name="Picture 2" descr="2016 Canadian census - Wikipedia">
            <a:extLst>
              <a:ext uri="{FF2B5EF4-FFF2-40B4-BE49-F238E27FC236}">
                <a16:creationId xmlns:a16="http://schemas.microsoft.com/office/drawing/2014/main" id="{72496BB2-F84B-4F09-AD2F-9AE47BD489F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58888" y="6597492"/>
            <a:ext cx="2381573" cy="278122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3">
            <a:extLst>
              <a:ext uri="{FF2B5EF4-FFF2-40B4-BE49-F238E27FC236}">
                <a16:creationId xmlns:a16="http://schemas.microsoft.com/office/drawing/2014/main" id="{04DEB2C2-3697-4303-8688-A66914BDC8D5}"/>
              </a:ext>
            </a:extLst>
          </p:cNvPr>
          <p:cNvSpPr txBox="1"/>
          <p:nvPr/>
        </p:nvSpPr>
        <p:spPr>
          <a:xfrm>
            <a:off x="5049245" y="7622685"/>
            <a:ext cx="9479867" cy="1129284"/>
          </a:xfrm>
          <a:prstGeom prst="rect">
            <a:avLst/>
          </a:prstGeom>
        </p:spPr>
        <p:txBody>
          <a:bodyPr wrap="square" lIns="0" tIns="0" rIns="0" bIns="0" rtlCol="0" anchor="t">
            <a:spAutoFit/>
          </a:bodyPr>
          <a:lstStyle/>
          <a:p>
            <a:pPr marL="355600" lvl="1" algn="ctr">
              <a:lnSpc>
                <a:spcPts val="4289"/>
              </a:lnSpc>
            </a:pPr>
            <a:r>
              <a:rPr lang="en-US" sz="4400" i="1" dirty="0">
                <a:latin typeface="HK Grotesk Medium"/>
              </a:rPr>
              <a:t>n </a:t>
            </a:r>
            <a:r>
              <a:rPr lang="en-US" sz="4400" dirty="0">
                <a:latin typeface="HK Grotesk Medium"/>
              </a:rPr>
              <a:t>= 2 731 575 TOR residents</a:t>
            </a:r>
            <a:br>
              <a:rPr lang="en-US" sz="4400" dirty="0">
                <a:latin typeface="HK Grotesk Medium"/>
              </a:rPr>
            </a:br>
            <a:r>
              <a:rPr lang="en-US" sz="4400" i="1" dirty="0">
                <a:latin typeface="HK Grotesk Medium"/>
              </a:rPr>
              <a:t>n </a:t>
            </a:r>
            <a:r>
              <a:rPr lang="en-US" sz="4400" dirty="0">
                <a:latin typeface="HK Grotesk Medium"/>
              </a:rPr>
              <a:t>= 5 928 040 GTA residents</a:t>
            </a:r>
            <a:endParaRPr lang="en-US" sz="4400" dirty="0"/>
          </a:p>
        </p:txBody>
      </p:sp>
      <p:sp>
        <p:nvSpPr>
          <p:cNvPr id="14" name="TextBox 3">
            <a:extLst>
              <a:ext uri="{FF2B5EF4-FFF2-40B4-BE49-F238E27FC236}">
                <a16:creationId xmlns:a16="http://schemas.microsoft.com/office/drawing/2014/main" id="{838BB0D1-344B-4255-B9ED-2497E8D54B72}"/>
              </a:ext>
            </a:extLst>
          </p:cNvPr>
          <p:cNvSpPr txBox="1"/>
          <p:nvPr/>
        </p:nvSpPr>
        <p:spPr>
          <a:xfrm>
            <a:off x="345495" y="2882250"/>
            <a:ext cx="6371148" cy="618887"/>
          </a:xfrm>
          <a:prstGeom prst="rect">
            <a:avLst/>
          </a:prstGeom>
        </p:spPr>
        <p:txBody>
          <a:bodyPr wrap="square" lIns="0" tIns="0" rIns="0" bIns="0" rtlCol="0" anchor="t">
            <a:spAutoFit/>
          </a:bodyPr>
          <a:lstStyle/>
          <a:p>
            <a:pPr marL="355600" lvl="1">
              <a:lnSpc>
                <a:spcPts val="4289"/>
              </a:lnSpc>
            </a:pPr>
            <a:r>
              <a:rPr lang="en-US" sz="5500" dirty="0">
                <a:latin typeface="HK Grotesk Medium"/>
              </a:rPr>
              <a:t>1. Sample</a:t>
            </a:r>
            <a:endParaRPr lang="en-US" sz="5500" dirty="0"/>
          </a:p>
        </p:txBody>
      </p:sp>
      <p:sp>
        <p:nvSpPr>
          <p:cNvPr id="15" name="Oval 14">
            <a:extLst>
              <a:ext uri="{FF2B5EF4-FFF2-40B4-BE49-F238E27FC236}">
                <a16:creationId xmlns:a16="http://schemas.microsoft.com/office/drawing/2014/main" id="{66CEF596-3B9C-44FA-AD72-679B7FDC9B70}"/>
              </a:ext>
            </a:extLst>
          </p:cNvPr>
          <p:cNvSpPr/>
          <p:nvPr/>
        </p:nvSpPr>
        <p:spPr>
          <a:xfrm>
            <a:off x="5198535" y="4502691"/>
            <a:ext cx="3709380" cy="1098009"/>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4434</TotalTime>
  <Words>2954</Words>
  <Application>Microsoft Office PowerPoint</Application>
  <PresentationFormat>Custom</PresentationFormat>
  <Paragraphs>215</Paragraphs>
  <Slides>22</Slides>
  <Notes>20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Calibri</vt:lpstr>
      <vt:lpstr>HK Grotesk Medium Italics</vt:lpstr>
      <vt:lpstr>HK Grotesk Bold</vt:lpstr>
      <vt:lpstr>Times New Roman</vt:lpstr>
      <vt:lpstr>Arial</vt:lpstr>
      <vt:lpstr>Elephant</vt:lpstr>
      <vt:lpstr>HK Grotesk 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Designing a Health Equity Dashboard</dc:title>
  <dc:creator>Laura Sikstrom</dc:creator>
  <cp:lastModifiedBy>Windows User</cp:lastModifiedBy>
  <cp:revision>830</cp:revision>
  <dcterms:created xsi:type="dcterms:W3CDTF">2006-08-16T00:00:00Z</dcterms:created>
  <dcterms:modified xsi:type="dcterms:W3CDTF">2021-12-13T15:40:01Z</dcterms:modified>
  <dc:identifier>DAEvETyTPbM</dc:identifier>
</cp:coreProperties>
</file>