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sldIdLst>
    <p:sldId id="572" r:id="rId2"/>
    <p:sldId id="601" r:id="rId3"/>
    <p:sldId id="604" r:id="rId4"/>
    <p:sldId id="599" r:id="rId5"/>
    <p:sldId id="602" r:id="rId6"/>
    <p:sldId id="607" r:id="rId7"/>
    <p:sldId id="595" r:id="rId8"/>
    <p:sldId id="596" r:id="rId9"/>
    <p:sldId id="597" r:id="rId10"/>
    <p:sldId id="606" r:id="rId11"/>
    <p:sldId id="608" r:id="rId12"/>
    <p:sldId id="609" r:id="rId13"/>
    <p:sldId id="610" r:id="rId14"/>
    <p:sldId id="611" r:id="rId15"/>
    <p:sldId id="612" r:id="rId16"/>
    <p:sldId id="614" r:id="rId17"/>
    <p:sldId id="617" r:id="rId18"/>
    <p:sldId id="600" r:id="rId19"/>
    <p:sldId id="615" r:id="rId20"/>
    <p:sldId id="605" r:id="rId21"/>
    <p:sldId id="61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FF"/>
    <a:srgbClr val="7030A0"/>
    <a:srgbClr val="EE8800"/>
    <a:srgbClr val="FF6600"/>
    <a:srgbClr val="36174D"/>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3" autoAdjust="0"/>
    <p:restoredTop sz="71111" autoAdjust="0"/>
  </p:normalViewPr>
  <p:slideViewPr>
    <p:cSldViewPr snapToGrid="0">
      <p:cViewPr varScale="1">
        <p:scale>
          <a:sx n="71" d="100"/>
          <a:sy n="71" d="100"/>
        </p:scale>
        <p:origin x="552" y="54"/>
      </p:cViewPr>
      <p:guideLst>
        <p:guide orient="horz" pos="2160"/>
        <p:guide pos="2880"/>
      </p:guideLst>
    </p:cSldViewPr>
  </p:slideViewPr>
  <p:notesTextViewPr>
    <p:cViewPr>
      <p:scale>
        <a:sx n="1" d="1"/>
        <a:sy n="1" d="1"/>
      </p:scale>
      <p:origin x="0" y="0"/>
    </p:cViewPr>
  </p:notesTextViewPr>
  <p:sorterViewPr>
    <p:cViewPr>
      <p:scale>
        <a:sx n="100" d="100"/>
        <a:sy n="100" d="100"/>
      </p:scale>
      <p:origin x="0" y="-2796"/>
    </p:cViewPr>
  </p:sorterViewPr>
  <p:notesViewPr>
    <p:cSldViewPr snapToGrid="0">
      <p:cViewPr varScale="1">
        <p:scale>
          <a:sx n="56" d="100"/>
          <a:sy n="56" d="100"/>
        </p:scale>
        <p:origin x="285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15F5B8-F099-4AC6-8D63-41FF04F4B823}" type="doc">
      <dgm:prSet loTypeId="urn:microsoft.com/office/officeart/2005/8/layout/radial3" loCatId="relationship" qsTypeId="urn:microsoft.com/office/officeart/2005/8/quickstyle/simple2" qsCatId="simple" csTypeId="urn:microsoft.com/office/officeart/2005/8/colors/accent1_2" csCatId="accent1" phldr="1"/>
      <dgm:spPr/>
      <dgm:t>
        <a:bodyPr/>
        <a:lstStyle/>
        <a:p>
          <a:endParaRPr lang="en-US"/>
        </a:p>
      </dgm:t>
    </dgm:pt>
    <dgm:pt modelId="{FC7AA78E-8818-4C16-A6E8-4549508760C8}">
      <dgm:prSet phldrT="[Text]" custT="1"/>
      <dgm:spPr/>
      <dgm:t>
        <a:bodyPr/>
        <a:lstStyle/>
        <a:p>
          <a:r>
            <a:rPr lang="en-US" sz="2800" dirty="0"/>
            <a:t>Three </a:t>
          </a:r>
        </a:p>
        <a:p>
          <a:r>
            <a:rPr lang="en-US" sz="2800" dirty="0"/>
            <a:t>Pillars of Fairness</a:t>
          </a:r>
        </a:p>
      </dgm:t>
    </dgm:pt>
    <dgm:pt modelId="{627C3183-ED8A-44EB-952F-BFDCF5FF4B8F}" type="parTrans" cxnId="{CEA5CC01-7730-4E63-8688-A009FFB4BE22}">
      <dgm:prSet/>
      <dgm:spPr/>
      <dgm:t>
        <a:bodyPr/>
        <a:lstStyle/>
        <a:p>
          <a:endParaRPr lang="en-US"/>
        </a:p>
      </dgm:t>
    </dgm:pt>
    <dgm:pt modelId="{459213E7-5BD3-4440-A5D5-D7B545073957}" type="sibTrans" cxnId="{CEA5CC01-7730-4E63-8688-A009FFB4BE22}">
      <dgm:prSet/>
      <dgm:spPr/>
      <dgm:t>
        <a:bodyPr/>
        <a:lstStyle/>
        <a:p>
          <a:endParaRPr lang="en-US"/>
        </a:p>
      </dgm:t>
    </dgm:pt>
    <dgm:pt modelId="{08DEA34B-DA5B-43AD-8867-70A4A0024E06}">
      <dgm:prSet phldrT="[Text]" custT="1"/>
      <dgm:spPr/>
      <dgm:t>
        <a:bodyPr/>
        <a:lstStyle/>
        <a:p>
          <a:endParaRPr lang="en-US" sz="1600" b="1" dirty="0"/>
        </a:p>
        <a:p>
          <a:r>
            <a:rPr lang="en-US" sz="1600" b="1" dirty="0"/>
            <a:t>Transparency</a:t>
          </a:r>
        </a:p>
        <a:p>
          <a:endParaRPr lang="en-US" sz="1600" dirty="0"/>
        </a:p>
      </dgm:t>
    </dgm:pt>
    <dgm:pt modelId="{81311609-830A-45BE-B78C-6C15DB145BA6}" type="parTrans" cxnId="{DC19A2A1-4825-403F-AAC8-268B3BD2E2C4}">
      <dgm:prSet/>
      <dgm:spPr/>
      <dgm:t>
        <a:bodyPr/>
        <a:lstStyle/>
        <a:p>
          <a:endParaRPr lang="en-US"/>
        </a:p>
      </dgm:t>
    </dgm:pt>
    <dgm:pt modelId="{FF6E1714-C5E0-46E8-AF1C-021BA45026F8}" type="sibTrans" cxnId="{DC19A2A1-4825-403F-AAC8-268B3BD2E2C4}">
      <dgm:prSet/>
      <dgm:spPr/>
      <dgm:t>
        <a:bodyPr/>
        <a:lstStyle/>
        <a:p>
          <a:endParaRPr lang="en-US"/>
        </a:p>
      </dgm:t>
    </dgm:pt>
    <dgm:pt modelId="{CA32F98E-8F01-43A2-8715-ADC046DE8361}">
      <dgm:prSet phldrT="[Text]" custT="1"/>
      <dgm:spPr/>
      <dgm:t>
        <a:bodyPr/>
        <a:lstStyle/>
        <a:p>
          <a:r>
            <a:rPr lang="en-US" sz="1600" b="1" dirty="0"/>
            <a:t>Impartiality</a:t>
          </a:r>
        </a:p>
      </dgm:t>
    </dgm:pt>
    <dgm:pt modelId="{AB0DBC11-DCB4-4665-A476-4E6EC1178F00}" type="parTrans" cxnId="{E3CA762D-DB74-4728-9740-395276961C70}">
      <dgm:prSet/>
      <dgm:spPr/>
      <dgm:t>
        <a:bodyPr/>
        <a:lstStyle/>
        <a:p>
          <a:endParaRPr lang="en-US"/>
        </a:p>
      </dgm:t>
    </dgm:pt>
    <dgm:pt modelId="{F50E00A8-A390-4FAC-B186-15523D5DD59B}" type="sibTrans" cxnId="{E3CA762D-DB74-4728-9740-395276961C70}">
      <dgm:prSet/>
      <dgm:spPr/>
      <dgm:t>
        <a:bodyPr/>
        <a:lstStyle/>
        <a:p>
          <a:endParaRPr lang="en-US"/>
        </a:p>
      </dgm:t>
    </dgm:pt>
    <dgm:pt modelId="{6CA3FA11-6D1C-47B8-99AF-4F5D084ABC83}">
      <dgm:prSet phldrT="[Text]" custT="1"/>
      <dgm:spPr/>
      <dgm:t>
        <a:bodyPr/>
        <a:lstStyle/>
        <a:p>
          <a:r>
            <a:rPr lang="en-US" sz="1600" b="1" dirty="0"/>
            <a:t>Inclusion</a:t>
          </a:r>
        </a:p>
      </dgm:t>
    </dgm:pt>
    <dgm:pt modelId="{7162A626-CEDF-47FA-B754-CD8AD7242D91}" type="parTrans" cxnId="{CC7F5B86-ACD7-47B3-90A8-4FFD01F2CF82}">
      <dgm:prSet/>
      <dgm:spPr/>
      <dgm:t>
        <a:bodyPr/>
        <a:lstStyle/>
        <a:p>
          <a:endParaRPr lang="en-US"/>
        </a:p>
      </dgm:t>
    </dgm:pt>
    <dgm:pt modelId="{8E2FBDA9-F214-4699-A7A0-AF2C685F56EE}" type="sibTrans" cxnId="{CC7F5B86-ACD7-47B3-90A8-4FFD01F2CF82}">
      <dgm:prSet/>
      <dgm:spPr/>
      <dgm:t>
        <a:bodyPr/>
        <a:lstStyle/>
        <a:p>
          <a:endParaRPr lang="en-US"/>
        </a:p>
      </dgm:t>
    </dgm:pt>
    <dgm:pt modelId="{FC803C47-D733-4AE3-A706-9816394839B7}" type="pres">
      <dgm:prSet presAssocID="{CF15F5B8-F099-4AC6-8D63-41FF04F4B823}" presName="composite" presStyleCnt="0">
        <dgm:presLayoutVars>
          <dgm:chMax val="1"/>
          <dgm:dir/>
          <dgm:resizeHandles val="exact"/>
        </dgm:presLayoutVars>
      </dgm:prSet>
      <dgm:spPr/>
      <dgm:t>
        <a:bodyPr/>
        <a:lstStyle/>
        <a:p>
          <a:endParaRPr lang="en-US"/>
        </a:p>
      </dgm:t>
    </dgm:pt>
    <dgm:pt modelId="{E80E2175-5EFC-40F4-A38F-D86A383FA4F9}" type="pres">
      <dgm:prSet presAssocID="{CF15F5B8-F099-4AC6-8D63-41FF04F4B823}" presName="radial" presStyleCnt="0">
        <dgm:presLayoutVars>
          <dgm:animLvl val="ctr"/>
        </dgm:presLayoutVars>
      </dgm:prSet>
      <dgm:spPr/>
    </dgm:pt>
    <dgm:pt modelId="{C074DC34-9F5F-4824-AA46-35251000E519}" type="pres">
      <dgm:prSet presAssocID="{FC7AA78E-8818-4C16-A6E8-4549508760C8}" presName="centerShape" presStyleLbl="vennNode1" presStyleIdx="0" presStyleCnt="4" custScaleX="116455" custScaleY="116455" custLinFactNeighborX="580" custLinFactNeighborY="-470"/>
      <dgm:spPr/>
      <dgm:t>
        <a:bodyPr/>
        <a:lstStyle/>
        <a:p>
          <a:endParaRPr lang="en-US"/>
        </a:p>
      </dgm:t>
    </dgm:pt>
    <dgm:pt modelId="{B70BF9B4-3DF1-4C60-A183-D68DC1F4CEA1}" type="pres">
      <dgm:prSet presAssocID="{08DEA34B-DA5B-43AD-8867-70A4A0024E06}" presName="node" presStyleLbl="vennNode1" presStyleIdx="1" presStyleCnt="4" custScaleX="155275" custScaleY="155275" custRadScaleRad="113801" custRadScaleInc="-1639">
        <dgm:presLayoutVars>
          <dgm:bulletEnabled val="1"/>
        </dgm:presLayoutVars>
      </dgm:prSet>
      <dgm:spPr/>
      <dgm:t>
        <a:bodyPr/>
        <a:lstStyle/>
        <a:p>
          <a:endParaRPr lang="en-US"/>
        </a:p>
      </dgm:t>
    </dgm:pt>
    <dgm:pt modelId="{42200A33-043B-4DAC-BF24-E5DD9DAACD03}" type="pres">
      <dgm:prSet presAssocID="{CA32F98E-8F01-43A2-8715-ADC046DE8361}" presName="node" presStyleLbl="vennNode1" presStyleIdx="2" presStyleCnt="4" custScaleX="155275" custScaleY="155275" custRadScaleRad="113578" custRadScaleInc="-1613">
        <dgm:presLayoutVars>
          <dgm:bulletEnabled val="1"/>
        </dgm:presLayoutVars>
      </dgm:prSet>
      <dgm:spPr/>
      <dgm:t>
        <a:bodyPr/>
        <a:lstStyle/>
        <a:p>
          <a:endParaRPr lang="en-US"/>
        </a:p>
      </dgm:t>
    </dgm:pt>
    <dgm:pt modelId="{B0520386-4048-4061-956C-2ACC24884235}" type="pres">
      <dgm:prSet presAssocID="{6CA3FA11-6D1C-47B8-99AF-4F5D084ABC83}" presName="node" presStyleLbl="vennNode1" presStyleIdx="3" presStyleCnt="4" custScaleX="155275" custScaleY="155275" custRadScaleRad="110243" custRadScaleInc="4629">
        <dgm:presLayoutVars>
          <dgm:bulletEnabled val="1"/>
        </dgm:presLayoutVars>
      </dgm:prSet>
      <dgm:spPr/>
      <dgm:t>
        <a:bodyPr/>
        <a:lstStyle/>
        <a:p>
          <a:endParaRPr lang="en-US"/>
        </a:p>
      </dgm:t>
    </dgm:pt>
  </dgm:ptLst>
  <dgm:cxnLst>
    <dgm:cxn modelId="{447BD2F0-9924-4881-807A-4AABB5EC35F8}" type="presOf" srcId="{CF15F5B8-F099-4AC6-8D63-41FF04F4B823}" destId="{FC803C47-D733-4AE3-A706-9816394839B7}" srcOrd="0" destOrd="0" presId="urn:microsoft.com/office/officeart/2005/8/layout/radial3"/>
    <dgm:cxn modelId="{284D9A13-F780-4EF9-BB54-2579FD442C38}" type="presOf" srcId="{08DEA34B-DA5B-43AD-8867-70A4A0024E06}" destId="{B70BF9B4-3DF1-4C60-A183-D68DC1F4CEA1}" srcOrd="0" destOrd="0" presId="urn:microsoft.com/office/officeart/2005/8/layout/radial3"/>
    <dgm:cxn modelId="{90FABCC2-F892-4DF5-AF24-16C8C4F5EC9F}" type="presOf" srcId="{CA32F98E-8F01-43A2-8715-ADC046DE8361}" destId="{42200A33-043B-4DAC-BF24-E5DD9DAACD03}" srcOrd="0" destOrd="0" presId="urn:microsoft.com/office/officeart/2005/8/layout/radial3"/>
    <dgm:cxn modelId="{CC7F5B86-ACD7-47B3-90A8-4FFD01F2CF82}" srcId="{FC7AA78E-8818-4C16-A6E8-4549508760C8}" destId="{6CA3FA11-6D1C-47B8-99AF-4F5D084ABC83}" srcOrd="2" destOrd="0" parTransId="{7162A626-CEDF-47FA-B754-CD8AD7242D91}" sibTransId="{8E2FBDA9-F214-4699-A7A0-AF2C685F56EE}"/>
    <dgm:cxn modelId="{CEA5CC01-7730-4E63-8688-A009FFB4BE22}" srcId="{CF15F5B8-F099-4AC6-8D63-41FF04F4B823}" destId="{FC7AA78E-8818-4C16-A6E8-4549508760C8}" srcOrd="0" destOrd="0" parTransId="{627C3183-ED8A-44EB-952F-BFDCF5FF4B8F}" sibTransId="{459213E7-5BD3-4440-A5D5-D7B545073957}"/>
    <dgm:cxn modelId="{77D6A288-AB4E-4DA4-AD61-14F21372AADD}" type="presOf" srcId="{6CA3FA11-6D1C-47B8-99AF-4F5D084ABC83}" destId="{B0520386-4048-4061-956C-2ACC24884235}" srcOrd="0" destOrd="0" presId="urn:microsoft.com/office/officeart/2005/8/layout/radial3"/>
    <dgm:cxn modelId="{AB66255B-0B26-41DB-856F-573C90538527}" type="presOf" srcId="{FC7AA78E-8818-4C16-A6E8-4549508760C8}" destId="{C074DC34-9F5F-4824-AA46-35251000E519}" srcOrd="0" destOrd="0" presId="urn:microsoft.com/office/officeart/2005/8/layout/radial3"/>
    <dgm:cxn modelId="{E3CA762D-DB74-4728-9740-395276961C70}" srcId="{FC7AA78E-8818-4C16-A6E8-4549508760C8}" destId="{CA32F98E-8F01-43A2-8715-ADC046DE8361}" srcOrd="1" destOrd="0" parTransId="{AB0DBC11-DCB4-4665-A476-4E6EC1178F00}" sibTransId="{F50E00A8-A390-4FAC-B186-15523D5DD59B}"/>
    <dgm:cxn modelId="{DC19A2A1-4825-403F-AAC8-268B3BD2E2C4}" srcId="{FC7AA78E-8818-4C16-A6E8-4549508760C8}" destId="{08DEA34B-DA5B-43AD-8867-70A4A0024E06}" srcOrd="0" destOrd="0" parTransId="{81311609-830A-45BE-B78C-6C15DB145BA6}" sibTransId="{FF6E1714-C5E0-46E8-AF1C-021BA45026F8}"/>
    <dgm:cxn modelId="{5F64DE19-4273-4531-9A15-11BEA57F2C48}" type="presParOf" srcId="{FC803C47-D733-4AE3-A706-9816394839B7}" destId="{E80E2175-5EFC-40F4-A38F-D86A383FA4F9}" srcOrd="0" destOrd="0" presId="urn:microsoft.com/office/officeart/2005/8/layout/radial3"/>
    <dgm:cxn modelId="{B374587A-F6B1-4CC3-B99F-9290F03588AC}" type="presParOf" srcId="{E80E2175-5EFC-40F4-A38F-D86A383FA4F9}" destId="{C074DC34-9F5F-4824-AA46-35251000E519}" srcOrd="0" destOrd="0" presId="urn:microsoft.com/office/officeart/2005/8/layout/radial3"/>
    <dgm:cxn modelId="{9CEA34FD-7F9E-436D-895D-A1C748B74A03}" type="presParOf" srcId="{E80E2175-5EFC-40F4-A38F-D86A383FA4F9}" destId="{B70BF9B4-3DF1-4C60-A183-D68DC1F4CEA1}" srcOrd="1" destOrd="0" presId="urn:microsoft.com/office/officeart/2005/8/layout/radial3"/>
    <dgm:cxn modelId="{EE93570D-E6D6-4F2E-B129-302368D178D7}" type="presParOf" srcId="{E80E2175-5EFC-40F4-A38F-D86A383FA4F9}" destId="{42200A33-043B-4DAC-BF24-E5DD9DAACD03}" srcOrd="2" destOrd="0" presId="urn:microsoft.com/office/officeart/2005/8/layout/radial3"/>
    <dgm:cxn modelId="{D57498A7-3C79-49FA-BDAF-03BBE2CCD2BC}" type="presParOf" srcId="{E80E2175-5EFC-40F4-A38F-D86A383FA4F9}" destId="{B0520386-4048-4061-956C-2ACC24884235}" srcOrd="3"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89B02F-EBA9-4949-8A2F-A94AD0D01B61}"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US"/>
        </a:p>
      </dgm:t>
    </dgm:pt>
    <dgm:pt modelId="{C287139B-CE24-4EDC-B3BF-4446C7117ED8}">
      <dgm:prSet phldrT="[Text]"/>
      <dgm:spPr/>
      <dgm:t>
        <a:bodyPr/>
        <a:lstStyle/>
        <a:p>
          <a:r>
            <a:rPr lang="en-US" dirty="0" smtClean="0"/>
            <a:t>Consult with Clinical Staff</a:t>
          </a:r>
          <a:endParaRPr lang="en-US" dirty="0"/>
        </a:p>
      </dgm:t>
    </dgm:pt>
    <dgm:pt modelId="{34B95789-D5BE-42AF-A0AC-0A22A80CBD4F}" type="parTrans" cxnId="{26AB3175-808A-4C59-85FA-3217049AC43D}">
      <dgm:prSet/>
      <dgm:spPr/>
      <dgm:t>
        <a:bodyPr/>
        <a:lstStyle/>
        <a:p>
          <a:endParaRPr lang="en-US"/>
        </a:p>
      </dgm:t>
    </dgm:pt>
    <dgm:pt modelId="{1DD874AD-B549-4621-B0A9-7D5B5842CC05}" type="sibTrans" cxnId="{26AB3175-808A-4C59-85FA-3217049AC43D}">
      <dgm:prSet/>
      <dgm:spPr/>
      <dgm:t>
        <a:bodyPr/>
        <a:lstStyle/>
        <a:p>
          <a:endParaRPr lang="en-US"/>
        </a:p>
      </dgm:t>
    </dgm:pt>
    <dgm:pt modelId="{201133A5-3027-4D08-84D4-02ACC4A8F075}">
      <dgm:prSet phldrT="[Text]"/>
      <dgm:spPr/>
      <dgm:t>
        <a:bodyPr/>
        <a:lstStyle/>
        <a:p>
          <a:r>
            <a:rPr lang="en-US" dirty="0" smtClean="0"/>
            <a:t>Consult with regional experts</a:t>
          </a:r>
          <a:endParaRPr lang="en-US" dirty="0"/>
        </a:p>
      </dgm:t>
    </dgm:pt>
    <dgm:pt modelId="{64BF6B79-01D3-40CB-A6AD-03B6DCCD4FB3}" type="parTrans" cxnId="{550A75D7-EA1E-4493-8AB5-CA486C388ECE}">
      <dgm:prSet/>
      <dgm:spPr/>
      <dgm:t>
        <a:bodyPr/>
        <a:lstStyle/>
        <a:p>
          <a:endParaRPr lang="en-US"/>
        </a:p>
      </dgm:t>
    </dgm:pt>
    <dgm:pt modelId="{60305677-34A7-4D22-9D00-DAB76BC3C53D}" type="sibTrans" cxnId="{550A75D7-EA1E-4493-8AB5-CA486C388ECE}">
      <dgm:prSet/>
      <dgm:spPr/>
      <dgm:t>
        <a:bodyPr/>
        <a:lstStyle/>
        <a:p>
          <a:endParaRPr lang="en-US"/>
        </a:p>
      </dgm:t>
    </dgm:pt>
    <dgm:pt modelId="{B94C3F44-453B-44BE-A9F1-22EF8938AFA5}">
      <dgm:prSet phldrT="[Text]"/>
      <dgm:spPr/>
      <dgm:t>
        <a:bodyPr/>
        <a:lstStyle/>
        <a:p>
          <a:r>
            <a:rPr lang="en-US" dirty="0" smtClean="0"/>
            <a:t>Hire new research team member</a:t>
          </a:r>
          <a:endParaRPr lang="en-US" dirty="0"/>
        </a:p>
      </dgm:t>
    </dgm:pt>
    <dgm:pt modelId="{DDA02B30-F2D4-4263-B430-5A97E00F0638}" type="parTrans" cxnId="{1F1B7E48-8EA8-4AB8-A214-20D09CC18636}">
      <dgm:prSet/>
      <dgm:spPr/>
      <dgm:t>
        <a:bodyPr/>
        <a:lstStyle/>
        <a:p>
          <a:endParaRPr lang="en-US"/>
        </a:p>
      </dgm:t>
    </dgm:pt>
    <dgm:pt modelId="{CFA4C2D7-95D1-46CD-91FE-B54E265CE4AA}" type="sibTrans" cxnId="{1F1B7E48-8EA8-4AB8-A214-20D09CC18636}">
      <dgm:prSet/>
      <dgm:spPr/>
      <dgm:t>
        <a:bodyPr/>
        <a:lstStyle/>
        <a:p>
          <a:endParaRPr lang="en-US"/>
        </a:p>
      </dgm:t>
    </dgm:pt>
    <dgm:pt modelId="{3256FF9D-C4CE-42FE-A267-E427881A7758}">
      <dgm:prSet/>
      <dgm:spPr/>
      <dgm:t>
        <a:bodyPr/>
        <a:lstStyle/>
        <a:p>
          <a:endParaRPr lang="en-US"/>
        </a:p>
      </dgm:t>
    </dgm:pt>
    <dgm:pt modelId="{3D713F7A-10C8-423A-ABE9-499ED81CBE2E}" type="parTrans" cxnId="{08F4E3EF-48CC-4557-A312-12517C9F4229}">
      <dgm:prSet/>
      <dgm:spPr/>
      <dgm:t>
        <a:bodyPr/>
        <a:lstStyle/>
        <a:p>
          <a:endParaRPr lang="en-US"/>
        </a:p>
      </dgm:t>
    </dgm:pt>
    <dgm:pt modelId="{28FDBDE8-E956-4ACE-BC2B-F567309C1D9F}" type="sibTrans" cxnId="{08F4E3EF-48CC-4557-A312-12517C9F4229}">
      <dgm:prSet/>
      <dgm:spPr/>
      <dgm:t>
        <a:bodyPr/>
        <a:lstStyle/>
        <a:p>
          <a:endParaRPr lang="en-US"/>
        </a:p>
      </dgm:t>
    </dgm:pt>
    <dgm:pt modelId="{06F12CCC-395B-4EDB-A2FB-7F4CA10BEDF7}" type="pres">
      <dgm:prSet presAssocID="{3989B02F-EBA9-4949-8A2F-A94AD0D01B61}" presName="Name0" presStyleCnt="0">
        <dgm:presLayoutVars>
          <dgm:chMax val="7"/>
          <dgm:chPref val="7"/>
          <dgm:dir/>
          <dgm:animLvl val="lvl"/>
        </dgm:presLayoutVars>
      </dgm:prSet>
      <dgm:spPr/>
    </dgm:pt>
    <dgm:pt modelId="{3611FD3C-808D-42F8-A5C8-D17C42D5970A}" type="pres">
      <dgm:prSet presAssocID="{C287139B-CE24-4EDC-B3BF-4446C7117ED8}" presName="Accent1" presStyleCnt="0"/>
      <dgm:spPr/>
    </dgm:pt>
    <dgm:pt modelId="{3BEB86F1-2DE5-4F16-AB21-7C0AABA722D2}" type="pres">
      <dgm:prSet presAssocID="{C287139B-CE24-4EDC-B3BF-4446C7117ED8}" presName="Accent" presStyleLbl="node1" presStyleIdx="0" presStyleCnt="4"/>
      <dgm:spPr/>
    </dgm:pt>
    <dgm:pt modelId="{41F96830-B59C-494E-8E61-A9D3712DF7E0}" type="pres">
      <dgm:prSet presAssocID="{C287139B-CE24-4EDC-B3BF-4446C7117ED8}" presName="Parent1" presStyleLbl="revTx" presStyleIdx="0" presStyleCnt="4">
        <dgm:presLayoutVars>
          <dgm:chMax val="1"/>
          <dgm:chPref val="1"/>
          <dgm:bulletEnabled val="1"/>
        </dgm:presLayoutVars>
      </dgm:prSet>
      <dgm:spPr/>
      <dgm:t>
        <a:bodyPr/>
        <a:lstStyle/>
        <a:p>
          <a:endParaRPr lang="en-US"/>
        </a:p>
      </dgm:t>
    </dgm:pt>
    <dgm:pt modelId="{6252D326-451A-406D-84E1-B0B0273EA0DE}" type="pres">
      <dgm:prSet presAssocID="{201133A5-3027-4D08-84D4-02ACC4A8F075}" presName="Accent2" presStyleCnt="0"/>
      <dgm:spPr/>
    </dgm:pt>
    <dgm:pt modelId="{2FA4D14A-12CA-4949-8AAE-7ED8EA809C55}" type="pres">
      <dgm:prSet presAssocID="{201133A5-3027-4D08-84D4-02ACC4A8F075}" presName="Accent" presStyleLbl="node1" presStyleIdx="1" presStyleCnt="4"/>
      <dgm:spPr/>
    </dgm:pt>
    <dgm:pt modelId="{DB13E84B-37B2-4C4D-9834-C1D1D04C7106}" type="pres">
      <dgm:prSet presAssocID="{201133A5-3027-4D08-84D4-02ACC4A8F075}" presName="Parent2" presStyleLbl="revTx" presStyleIdx="1" presStyleCnt="4">
        <dgm:presLayoutVars>
          <dgm:chMax val="1"/>
          <dgm:chPref val="1"/>
          <dgm:bulletEnabled val="1"/>
        </dgm:presLayoutVars>
      </dgm:prSet>
      <dgm:spPr/>
    </dgm:pt>
    <dgm:pt modelId="{E7709DD4-E3A9-46A9-AF93-CC0F3145EA7F}" type="pres">
      <dgm:prSet presAssocID="{B94C3F44-453B-44BE-A9F1-22EF8938AFA5}" presName="Accent3" presStyleCnt="0"/>
      <dgm:spPr/>
    </dgm:pt>
    <dgm:pt modelId="{B5910B2A-0DC9-4786-A35C-BB6B7A2D7E8A}" type="pres">
      <dgm:prSet presAssocID="{B94C3F44-453B-44BE-A9F1-22EF8938AFA5}" presName="Accent" presStyleLbl="node1" presStyleIdx="2" presStyleCnt="4"/>
      <dgm:spPr/>
    </dgm:pt>
    <dgm:pt modelId="{DF7EDE2B-9DE1-4ECD-8662-21B2B1109A19}" type="pres">
      <dgm:prSet presAssocID="{B94C3F44-453B-44BE-A9F1-22EF8938AFA5}" presName="Parent3" presStyleLbl="revTx" presStyleIdx="2" presStyleCnt="4">
        <dgm:presLayoutVars>
          <dgm:chMax val="1"/>
          <dgm:chPref val="1"/>
          <dgm:bulletEnabled val="1"/>
        </dgm:presLayoutVars>
      </dgm:prSet>
      <dgm:spPr/>
    </dgm:pt>
    <dgm:pt modelId="{7590F75B-8CC4-4040-BD7B-91F91C14479C}" type="pres">
      <dgm:prSet presAssocID="{3256FF9D-C4CE-42FE-A267-E427881A7758}" presName="Accent4" presStyleCnt="0"/>
      <dgm:spPr/>
    </dgm:pt>
    <dgm:pt modelId="{7685BEAA-6E33-49DB-8487-9B6317463663}" type="pres">
      <dgm:prSet presAssocID="{3256FF9D-C4CE-42FE-A267-E427881A7758}" presName="Accent" presStyleLbl="node1" presStyleIdx="3" presStyleCnt="4"/>
      <dgm:spPr/>
    </dgm:pt>
    <dgm:pt modelId="{6F5171AC-5479-4D03-8168-A3E92A7BFC66}" type="pres">
      <dgm:prSet presAssocID="{3256FF9D-C4CE-42FE-A267-E427881A7758}" presName="Parent4" presStyleLbl="revTx" presStyleIdx="3" presStyleCnt="4">
        <dgm:presLayoutVars>
          <dgm:chMax val="1"/>
          <dgm:chPref val="1"/>
          <dgm:bulletEnabled val="1"/>
        </dgm:presLayoutVars>
      </dgm:prSet>
      <dgm:spPr/>
    </dgm:pt>
  </dgm:ptLst>
  <dgm:cxnLst>
    <dgm:cxn modelId="{08F4E3EF-48CC-4557-A312-12517C9F4229}" srcId="{3989B02F-EBA9-4949-8A2F-A94AD0D01B61}" destId="{3256FF9D-C4CE-42FE-A267-E427881A7758}" srcOrd="3" destOrd="0" parTransId="{3D713F7A-10C8-423A-ABE9-499ED81CBE2E}" sibTransId="{28FDBDE8-E956-4ACE-BC2B-F567309C1D9F}"/>
    <dgm:cxn modelId="{C000CD6C-F9AD-4A8B-B633-2784B27270D4}" type="presOf" srcId="{B94C3F44-453B-44BE-A9F1-22EF8938AFA5}" destId="{DF7EDE2B-9DE1-4ECD-8662-21B2B1109A19}" srcOrd="0" destOrd="0" presId="urn:microsoft.com/office/officeart/2009/layout/CircleArrowProcess"/>
    <dgm:cxn modelId="{26AB3175-808A-4C59-85FA-3217049AC43D}" srcId="{3989B02F-EBA9-4949-8A2F-A94AD0D01B61}" destId="{C287139B-CE24-4EDC-B3BF-4446C7117ED8}" srcOrd="0" destOrd="0" parTransId="{34B95789-D5BE-42AF-A0AC-0A22A80CBD4F}" sibTransId="{1DD874AD-B549-4621-B0A9-7D5B5842CC05}"/>
    <dgm:cxn modelId="{3A2C2AD6-7E92-4674-A0BC-A86D7ECD4E9B}" type="presOf" srcId="{3256FF9D-C4CE-42FE-A267-E427881A7758}" destId="{6F5171AC-5479-4D03-8168-A3E92A7BFC66}" srcOrd="0" destOrd="0" presId="urn:microsoft.com/office/officeart/2009/layout/CircleArrowProcess"/>
    <dgm:cxn modelId="{935BEB0D-98DF-4915-A706-1AA10E7435FA}" type="presOf" srcId="{3989B02F-EBA9-4949-8A2F-A94AD0D01B61}" destId="{06F12CCC-395B-4EDB-A2FB-7F4CA10BEDF7}" srcOrd="0" destOrd="0" presId="urn:microsoft.com/office/officeart/2009/layout/CircleArrowProcess"/>
    <dgm:cxn modelId="{101AF5ED-99E2-4285-AF16-691FC97FC8E9}" type="presOf" srcId="{201133A5-3027-4D08-84D4-02ACC4A8F075}" destId="{DB13E84B-37B2-4C4D-9834-C1D1D04C7106}" srcOrd="0" destOrd="0" presId="urn:microsoft.com/office/officeart/2009/layout/CircleArrowProcess"/>
    <dgm:cxn modelId="{1F1B7E48-8EA8-4AB8-A214-20D09CC18636}" srcId="{3989B02F-EBA9-4949-8A2F-A94AD0D01B61}" destId="{B94C3F44-453B-44BE-A9F1-22EF8938AFA5}" srcOrd="2" destOrd="0" parTransId="{DDA02B30-F2D4-4263-B430-5A97E00F0638}" sibTransId="{CFA4C2D7-95D1-46CD-91FE-B54E265CE4AA}"/>
    <dgm:cxn modelId="{B50AFF89-EF8A-4836-A208-800F815AA28F}" type="presOf" srcId="{C287139B-CE24-4EDC-B3BF-4446C7117ED8}" destId="{41F96830-B59C-494E-8E61-A9D3712DF7E0}" srcOrd="0" destOrd="0" presId="urn:microsoft.com/office/officeart/2009/layout/CircleArrowProcess"/>
    <dgm:cxn modelId="{550A75D7-EA1E-4493-8AB5-CA486C388ECE}" srcId="{3989B02F-EBA9-4949-8A2F-A94AD0D01B61}" destId="{201133A5-3027-4D08-84D4-02ACC4A8F075}" srcOrd="1" destOrd="0" parTransId="{64BF6B79-01D3-40CB-A6AD-03B6DCCD4FB3}" sibTransId="{60305677-34A7-4D22-9D00-DAB76BC3C53D}"/>
    <dgm:cxn modelId="{88837223-FD8A-4061-B670-7C231E67AFA5}" type="presParOf" srcId="{06F12CCC-395B-4EDB-A2FB-7F4CA10BEDF7}" destId="{3611FD3C-808D-42F8-A5C8-D17C42D5970A}" srcOrd="0" destOrd="0" presId="urn:microsoft.com/office/officeart/2009/layout/CircleArrowProcess"/>
    <dgm:cxn modelId="{AB9F5171-1DFF-42A3-9712-5C7600CE5CFC}" type="presParOf" srcId="{3611FD3C-808D-42F8-A5C8-D17C42D5970A}" destId="{3BEB86F1-2DE5-4F16-AB21-7C0AABA722D2}" srcOrd="0" destOrd="0" presId="urn:microsoft.com/office/officeart/2009/layout/CircleArrowProcess"/>
    <dgm:cxn modelId="{F2487253-3F92-4D24-B4BB-0128020259ED}" type="presParOf" srcId="{06F12CCC-395B-4EDB-A2FB-7F4CA10BEDF7}" destId="{41F96830-B59C-494E-8E61-A9D3712DF7E0}" srcOrd="1" destOrd="0" presId="urn:microsoft.com/office/officeart/2009/layout/CircleArrowProcess"/>
    <dgm:cxn modelId="{A26A0B39-ED76-4F4A-9AE8-7D9E40D50671}" type="presParOf" srcId="{06F12CCC-395B-4EDB-A2FB-7F4CA10BEDF7}" destId="{6252D326-451A-406D-84E1-B0B0273EA0DE}" srcOrd="2" destOrd="0" presId="urn:microsoft.com/office/officeart/2009/layout/CircleArrowProcess"/>
    <dgm:cxn modelId="{948BC4AA-7396-4B86-AD06-AD11F5532BB3}" type="presParOf" srcId="{6252D326-451A-406D-84E1-B0B0273EA0DE}" destId="{2FA4D14A-12CA-4949-8AAE-7ED8EA809C55}" srcOrd="0" destOrd="0" presId="urn:microsoft.com/office/officeart/2009/layout/CircleArrowProcess"/>
    <dgm:cxn modelId="{3C7E67DC-30D5-4221-9BE2-D34D099300CD}" type="presParOf" srcId="{06F12CCC-395B-4EDB-A2FB-7F4CA10BEDF7}" destId="{DB13E84B-37B2-4C4D-9834-C1D1D04C7106}" srcOrd="3" destOrd="0" presId="urn:microsoft.com/office/officeart/2009/layout/CircleArrowProcess"/>
    <dgm:cxn modelId="{10FC1F2B-67CC-4505-8C3E-E73EBB565EAA}" type="presParOf" srcId="{06F12CCC-395B-4EDB-A2FB-7F4CA10BEDF7}" destId="{E7709DD4-E3A9-46A9-AF93-CC0F3145EA7F}" srcOrd="4" destOrd="0" presId="urn:microsoft.com/office/officeart/2009/layout/CircleArrowProcess"/>
    <dgm:cxn modelId="{808DBA99-4031-46BD-90D9-D1EEB151E354}" type="presParOf" srcId="{E7709DD4-E3A9-46A9-AF93-CC0F3145EA7F}" destId="{B5910B2A-0DC9-4786-A35C-BB6B7A2D7E8A}" srcOrd="0" destOrd="0" presId="urn:microsoft.com/office/officeart/2009/layout/CircleArrowProcess"/>
    <dgm:cxn modelId="{77670909-CCC7-4BAC-B59C-CC450154985F}" type="presParOf" srcId="{06F12CCC-395B-4EDB-A2FB-7F4CA10BEDF7}" destId="{DF7EDE2B-9DE1-4ECD-8662-21B2B1109A19}" srcOrd="5" destOrd="0" presId="urn:microsoft.com/office/officeart/2009/layout/CircleArrowProcess"/>
    <dgm:cxn modelId="{461D0CC1-2A4F-4AE0-BA7F-4719498ACEDD}" type="presParOf" srcId="{06F12CCC-395B-4EDB-A2FB-7F4CA10BEDF7}" destId="{7590F75B-8CC4-4040-BD7B-91F91C14479C}" srcOrd="6" destOrd="0" presId="urn:microsoft.com/office/officeart/2009/layout/CircleArrowProcess"/>
    <dgm:cxn modelId="{C54A89E5-211C-400D-8C40-269963AEC601}" type="presParOf" srcId="{7590F75B-8CC4-4040-BD7B-91F91C14479C}" destId="{7685BEAA-6E33-49DB-8487-9B6317463663}" srcOrd="0" destOrd="0" presId="urn:microsoft.com/office/officeart/2009/layout/CircleArrowProcess"/>
    <dgm:cxn modelId="{0D469952-52C3-4711-971F-17E8ACC17BC0}" type="presParOf" srcId="{06F12CCC-395B-4EDB-A2FB-7F4CA10BEDF7}" destId="{6F5171AC-5479-4D03-8168-A3E92A7BFC66}" srcOrd="7"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74DC34-9F5F-4824-AA46-35251000E519}">
      <dsp:nvSpPr>
        <dsp:cNvPr id="0" name=""/>
        <dsp:cNvSpPr/>
      </dsp:nvSpPr>
      <dsp:spPr>
        <a:xfrm>
          <a:off x="1755057" y="982280"/>
          <a:ext cx="2946348" cy="2946348"/>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a:t>Three </a:t>
          </a:r>
        </a:p>
        <a:p>
          <a:pPr lvl="0" algn="ctr" defTabSz="1244600">
            <a:lnSpc>
              <a:spcPct val="90000"/>
            </a:lnSpc>
            <a:spcBef>
              <a:spcPct val="0"/>
            </a:spcBef>
            <a:spcAft>
              <a:spcPct val="35000"/>
            </a:spcAft>
          </a:pPr>
          <a:r>
            <a:rPr lang="en-US" sz="2800" kern="1200" dirty="0"/>
            <a:t>Pillars of Fairness</a:t>
          </a:r>
        </a:p>
      </dsp:txBody>
      <dsp:txXfrm>
        <a:off x="2186540" y="1413763"/>
        <a:ext cx="2083382" cy="2083382"/>
      </dsp:txXfrm>
    </dsp:sp>
    <dsp:sp modelId="{B70BF9B4-3DF1-4C60-A183-D68DC1F4CEA1}">
      <dsp:nvSpPr>
        <dsp:cNvPr id="0" name=""/>
        <dsp:cNvSpPr/>
      </dsp:nvSpPr>
      <dsp:spPr>
        <a:xfrm>
          <a:off x="2162722" y="-157221"/>
          <a:ext cx="1964253" cy="1964253"/>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b="1" kern="1200" dirty="0"/>
        </a:p>
        <a:p>
          <a:pPr lvl="0" algn="ctr" defTabSz="711200">
            <a:lnSpc>
              <a:spcPct val="90000"/>
            </a:lnSpc>
            <a:spcBef>
              <a:spcPct val="0"/>
            </a:spcBef>
            <a:spcAft>
              <a:spcPct val="35000"/>
            </a:spcAft>
          </a:pPr>
          <a:r>
            <a:rPr lang="en-US" sz="1600" b="1" kern="1200" dirty="0"/>
            <a:t>Transparency</a:t>
          </a:r>
        </a:p>
        <a:p>
          <a:pPr lvl="0" algn="ctr" defTabSz="711200">
            <a:lnSpc>
              <a:spcPct val="90000"/>
            </a:lnSpc>
            <a:spcBef>
              <a:spcPct val="0"/>
            </a:spcBef>
            <a:spcAft>
              <a:spcPct val="35000"/>
            </a:spcAft>
          </a:pPr>
          <a:endParaRPr lang="en-US" sz="1600" kern="1200" dirty="0"/>
        </a:p>
      </dsp:txBody>
      <dsp:txXfrm>
        <a:off x="2450380" y="130437"/>
        <a:ext cx="1388937" cy="1388937"/>
      </dsp:txXfrm>
    </dsp:sp>
    <dsp:sp modelId="{42200A33-043B-4DAC-BF24-E5DD9DAACD03}">
      <dsp:nvSpPr>
        <dsp:cNvPr id="0" name=""/>
        <dsp:cNvSpPr/>
      </dsp:nvSpPr>
      <dsp:spPr>
        <a:xfrm>
          <a:off x="3876711" y="2311811"/>
          <a:ext cx="1964253" cy="1964253"/>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Impartiality</a:t>
          </a:r>
        </a:p>
      </dsp:txBody>
      <dsp:txXfrm>
        <a:off x="4164369" y="2599469"/>
        <a:ext cx="1388937" cy="1388937"/>
      </dsp:txXfrm>
    </dsp:sp>
    <dsp:sp modelId="{B0520386-4048-4061-956C-2ACC24884235}">
      <dsp:nvSpPr>
        <dsp:cNvPr id="0" name=""/>
        <dsp:cNvSpPr/>
      </dsp:nvSpPr>
      <dsp:spPr>
        <a:xfrm>
          <a:off x="575054" y="2239733"/>
          <a:ext cx="1964253" cy="1964253"/>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Inclusion</a:t>
          </a:r>
        </a:p>
      </dsp:txBody>
      <dsp:txXfrm>
        <a:off x="862712" y="2527391"/>
        <a:ext cx="1388937" cy="13889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EB86F1-2DE5-4F16-AB21-7C0AABA722D2}">
      <dsp:nvSpPr>
        <dsp:cNvPr id="0" name=""/>
        <dsp:cNvSpPr/>
      </dsp:nvSpPr>
      <dsp:spPr>
        <a:xfrm>
          <a:off x="2273041" y="0"/>
          <a:ext cx="2146131" cy="2146350"/>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F96830-B59C-494E-8E61-A9D3712DF7E0}">
      <dsp:nvSpPr>
        <dsp:cNvPr id="0" name=""/>
        <dsp:cNvSpPr/>
      </dsp:nvSpPr>
      <dsp:spPr>
        <a:xfrm>
          <a:off x="2746873" y="776920"/>
          <a:ext cx="1197663" cy="598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Consult with Clinical Staff</a:t>
          </a:r>
          <a:endParaRPr lang="en-US" sz="1400" kern="1200" dirty="0"/>
        </a:p>
      </dsp:txBody>
      <dsp:txXfrm>
        <a:off x="2746873" y="776920"/>
        <a:ext cx="1197663" cy="598769"/>
      </dsp:txXfrm>
    </dsp:sp>
    <dsp:sp modelId="{2FA4D14A-12CA-4949-8AAE-7ED8EA809C55}">
      <dsp:nvSpPr>
        <dsp:cNvPr id="0" name=""/>
        <dsp:cNvSpPr/>
      </dsp:nvSpPr>
      <dsp:spPr>
        <a:xfrm>
          <a:off x="1676826" y="1233397"/>
          <a:ext cx="2146131" cy="2146350"/>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13E84B-37B2-4C4D-9834-C1D1D04C7106}">
      <dsp:nvSpPr>
        <dsp:cNvPr id="0" name=""/>
        <dsp:cNvSpPr/>
      </dsp:nvSpPr>
      <dsp:spPr>
        <a:xfrm>
          <a:off x="2148242" y="2012594"/>
          <a:ext cx="1197663" cy="598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Consult with regional experts</a:t>
          </a:r>
          <a:endParaRPr lang="en-US" sz="1400" kern="1200" dirty="0"/>
        </a:p>
      </dsp:txBody>
      <dsp:txXfrm>
        <a:off x="2148242" y="2012594"/>
        <a:ext cx="1197663" cy="598769"/>
      </dsp:txXfrm>
    </dsp:sp>
    <dsp:sp modelId="{B5910B2A-0DC9-4786-A35C-BB6B7A2D7E8A}">
      <dsp:nvSpPr>
        <dsp:cNvPr id="0" name=""/>
        <dsp:cNvSpPr/>
      </dsp:nvSpPr>
      <dsp:spPr>
        <a:xfrm>
          <a:off x="2273041" y="2471347"/>
          <a:ext cx="2146131" cy="2146350"/>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7EDE2B-9DE1-4ECD-8662-21B2B1109A19}">
      <dsp:nvSpPr>
        <dsp:cNvPr id="0" name=""/>
        <dsp:cNvSpPr/>
      </dsp:nvSpPr>
      <dsp:spPr>
        <a:xfrm>
          <a:off x="2746873" y="3248268"/>
          <a:ext cx="1197663" cy="598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Hire new research team member</a:t>
          </a:r>
          <a:endParaRPr lang="en-US" sz="1400" kern="1200" dirty="0"/>
        </a:p>
      </dsp:txBody>
      <dsp:txXfrm>
        <a:off x="2746873" y="3248268"/>
        <a:ext cx="1197663" cy="598769"/>
      </dsp:txXfrm>
    </dsp:sp>
    <dsp:sp modelId="{7685BEAA-6E33-49DB-8487-9B6317463663}">
      <dsp:nvSpPr>
        <dsp:cNvPr id="0" name=""/>
        <dsp:cNvSpPr/>
      </dsp:nvSpPr>
      <dsp:spPr>
        <a:xfrm>
          <a:off x="1829805" y="3847038"/>
          <a:ext cx="1843797" cy="1844688"/>
        </a:xfrm>
        <a:prstGeom prst="blockArc">
          <a:avLst>
            <a:gd name="adj1" fmla="val 0"/>
            <a:gd name="adj2" fmla="val 189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5171AC-5479-4D03-8168-A3E92A7BFC66}">
      <dsp:nvSpPr>
        <dsp:cNvPr id="0" name=""/>
        <dsp:cNvSpPr/>
      </dsp:nvSpPr>
      <dsp:spPr>
        <a:xfrm>
          <a:off x="2148242" y="4483942"/>
          <a:ext cx="1197663" cy="598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a:p>
      </dsp:txBody>
      <dsp:txXfrm>
        <a:off x="2148242" y="4483942"/>
        <a:ext cx="1197663" cy="598769"/>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E1A815-BCE6-495D-9770-6BBDAAE10664}" type="datetimeFigureOut">
              <a:rPr lang="en-CA" smtClean="0"/>
              <a:pPr/>
              <a:t>2023-06-14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625BF-5F57-401E-8A12-CE266DCF00E3}" type="slidenum">
              <a:rPr lang="en-CA" smtClean="0"/>
              <a:pPr/>
              <a:t>‹#›</a:t>
            </a:fld>
            <a:endParaRPr lang="en-CA"/>
          </a:p>
        </p:txBody>
      </p:sp>
    </p:spTree>
    <p:extLst>
      <p:ext uri="{BB962C8B-B14F-4D97-AF65-F5344CB8AC3E}">
        <p14:creationId xmlns:p14="http://schemas.microsoft.com/office/powerpoint/2010/main" val="230671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Good afternoon!</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My</a:t>
            </a:r>
            <a:r>
              <a:rPr lang="en-US" baseline="0" dirty="0"/>
              <a:t> name is Laura Sikstrom and I am a Project Scientist at the </a:t>
            </a:r>
            <a:r>
              <a:rPr lang="en-US" baseline="0" dirty="0" err="1"/>
              <a:t>Krembil</a:t>
            </a:r>
            <a:r>
              <a:rPr lang="en-US" baseline="0" dirty="0"/>
              <a:t> Centre for </a:t>
            </a:r>
            <a:r>
              <a:rPr lang="en-US" baseline="0" dirty="0" err="1"/>
              <a:t>Neuroinformatics</a:t>
            </a:r>
            <a:r>
              <a:rPr lang="en-US" baseline="0" dirty="0"/>
              <a:t>.  </a:t>
            </a:r>
          </a:p>
          <a:p>
            <a:pPr marL="0" lvl="0" indent="0" algn="l" rtl="0">
              <a:spcBef>
                <a:spcPts val="0"/>
              </a:spcBef>
              <a:spcAft>
                <a:spcPts val="0"/>
              </a:spcAft>
              <a:buNone/>
            </a:pPr>
            <a:endParaRPr lang="en-US" baseline="0" dirty="0"/>
          </a:p>
          <a:p>
            <a:pPr marL="0" lvl="0" indent="0" algn="l" rtl="0">
              <a:spcBef>
                <a:spcPts val="0"/>
              </a:spcBef>
              <a:spcAft>
                <a:spcPts val="0"/>
              </a:spcAft>
              <a:buNone/>
            </a:pPr>
            <a:r>
              <a:rPr lang="en-US" baseline="0" dirty="0"/>
              <a:t>And… [I’m Marta, a postdoctoral fellow with the Krembil Centre for Neuroinformatics].</a:t>
            </a:r>
          </a:p>
          <a:p>
            <a:pPr marL="0" lvl="0" indent="0" algn="l" rtl="0">
              <a:spcBef>
                <a:spcPts val="0"/>
              </a:spcBef>
              <a:spcAft>
                <a:spcPts val="0"/>
              </a:spcAft>
              <a:buNone/>
            </a:pPr>
            <a:endParaRPr lang="en-US" baseline="0" dirty="0"/>
          </a:p>
          <a:p>
            <a:pPr marL="0" lvl="0" indent="0" algn="l" rtl="0">
              <a:spcBef>
                <a:spcPts val="0"/>
              </a:spcBef>
              <a:spcAft>
                <a:spcPts val="0"/>
              </a:spcAft>
              <a:buNone/>
            </a:pPr>
            <a:r>
              <a:rPr lang="en-US" baseline="0" dirty="0"/>
              <a:t>The title of our project is “Building Fair Machine Learning Models: Using Big Data to Explore Inequities in risk Assessment at CAMH.” Some of our team members are here observing if they want to give a quick wave!</a:t>
            </a:r>
            <a:endParaRPr dirty="0"/>
          </a:p>
        </p:txBody>
      </p:sp>
      <p:sp>
        <p:nvSpPr>
          <p:cNvPr id="178" name="Google Shape;17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99960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effectLst/>
                <a:latin typeface="Times New Roman" panose="02020603050405020304" pitchFamily="18" charset="0"/>
                <a:ea typeface="Times New Roman" panose="02020603050405020304" pitchFamily="18" charset="0"/>
              </a:rPr>
              <a:t>MARTA?</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-to build our “FAIR” model, our study compiled this EHR info on over 10K clients across 17K acute care stays, admitted via the ED, and we trained a preliminary machine learning model on EHRs to predict whether or not patients would become violent or aggressive on a given day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Our training data was….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Our outcome is an incident of violence or aggression documented in CAMH’s Reporting tool (SCORES OR STRIDES)</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However, we are still waiting on clinical note data, so the results presented here are preliminary.</a:t>
            </a: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10</a:t>
            </a:fld>
            <a:endParaRPr lang="en-CA"/>
          </a:p>
        </p:txBody>
      </p:sp>
    </p:spTree>
    <p:extLst>
      <p:ext uri="{BB962C8B-B14F-4D97-AF65-F5344CB8AC3E}">
        <p14:creationId xmlns:p14="http://schemas.microsoft.com/office/powerpoint/2010/main" val="1433788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effectLst/>
                <a:latin typeface="Times New Roman" panose="02020603050405020304" pitchFamily="18" charset="0"/>
                <a:ea typeface="Times New Roman" panose="02020603050405020304" pitchFamily="18" charset="0"/>
              </a:rPr>
              <a:t>MARTA?</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-split our data into Train and Test sets, predicting binary outcome on each day</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-outcome was very imbalanced, because violence/aggression is rare (occurring only on about 2.4% of days)</a:t>
            </a:r>
            <a:br>
              <a:rPr lang="en-CA" sz="1600" dirty="0">
                <a:effectLst/>
                <a:latin typeface="Times New Roman" panose="02020603050405020304" pitchFamily="18" charset="0"/>
                <a:ea typeface="Times New Roman" panose="02020603050405020304" pitchFamily="18" charset="0"/>
              </a:rPr>
            </a:br>
            <a:r>
              <a:rPr lang="en-US" sz="1600" b="0" i="0" u="none" strike="noStrike" baseline="0" dirty="0">
                <a:solidFill>
                  <a:srgbClr val="000000"/>
                </a:solidFill>
                <a:effectLst/>
                <a:latin typeface="Times New Roman" panose="02020603050405020304" pitchFamily="18" charset="0"/>
                <a:ea typeface="Times New Roman" panose="02020603050405020304" pitchFamily="18" charset="0"/>
              </a:rPr>
              <a:t>-d</a:t>
            </a:r>
            <a:r>
              <a:rPr lang="en-US" sz="1600" b="0" i="0" u="none" strike="noStrike" baseline="0" dirty="0">
                <a:solidFill>
                  <a:srgbClr val="000000"/>
                </a:solidFill>
                <a:latin typeface="Times New Roman" panose="02020603050405020304" pitchFamily="18" charset="0"/>
              </a:rPr>
              <a:t>ue to the imbalanced outcome, we used a random forest model with balanced subsample class weights</a:t>
            </a:r>
            <a:br>
              <a:rPr lang="en-US" sz="1600" b="0" i="0" u="none" strike="noStrike" baseline="0" dirty="0">
                <a:solidFill>
                  <a:srgbClr val="000000"/>
                </a:solidFill>
                <a:latin typeface="Times New Roman" panose="02020603050405020304" pitchFamily="18" charset="0"/>
              </a:rPr>
            </a:br>
            <a:r>
              <a:rPr lang="en-US" sz="1600" b="0" i="0" u="none" strike="noStrike" baseline="0" dirty="0">
                <a:solidFill>
                  <a:srgbClr val="000000"/>
                </a:solidFill>
                <a:latin typeface="Times New Roman" panose="02020603050405020304" pitchFamily="18" charset="0"/>
              </a:rPr>
              <a:t>-goal of this preliminary analysis was to determine model performance on basic features with a simple classifier, as we are still adding clinical note features</a:t>
            </a:r>
            <a:br>
              <a:rPr lang="en-US" sz="1600" b="0" i="0" u="none" strike="noStrike" baseline="0" dirty="0">
                <a:solidFill>
                  <a:srgbClr val="000000"/>
                </a:solidFill>
                <a:latin typeface="Times New Roman" panose="02020603050405020304" pitchFamily="18" charset="0"/>
              </a:rPr>
            </a:br>
            <a:r>
              <a:rPr lang="en-US" sz="1600" b="0" i="0" u="none" strike="noStrike" baseline="0" dirty="0">
                <a:solidFill>
                  <a:srgbClr val="000000"/>
                </a:solidFill>
                <a:latin typeface="Times New Roman" panose="02020603050405020304" pitchFamily="18" charset="0"/>
              </a:rPr>
              <a:t>-so performance was estimated with 10-fold CV on training data only</a:t>
            </a:r>
            <a:br>
              <a:rPr lang="en-US" sz="1600" b="0" i="0" u="none" strike="noStrike" baseline="0" dirty="0">
                <a:solidFill>
                  <a:srgbClr val="000000"/>
                </a:solidFill>
                <a:latin typeface="Times New Roman" panose="02020603050405020304" pitchFamily="18" charset="0"/>
              </a:rPr>
            </a:br>
            <a:r>
              <a:rPr lang="en-US" sz="1600" b="0" i="0" u="none" strike="noStrike" baseline="0" dirty="0">
                <a:solidFill>
                  <a:srgbClr val="000000"/>
                </a:solidFill>
                <a:latin typeface="Times New Roman" panose="02020603050405020304" pitchFamily="18" charset="0"/>
              </a:rPr>
              <a:t>-we looked at the AUC Metric, which indicates how well the classifier performs at predicting the incident, ranges from 0-1, with higher values = better performance</a:t>
            </a:r>
            <a:br>
              <a:rPr lang="en-US" sz="1600" b="0" i="0" u="none" strike="noStrike" baseline="0" dirty="0">
                <a:solidFill>
                  <a:srgbClr val="000000"/>
                </a:solidFill>
                <a:latin typeface="Times New Roman" panose="02020603050405020304" pitchFamily="18" charset="0"/>
              </a:rPr>
            </a:br>
            <a:r>
              <a:rPr lang="en-US" sz="1600" b="0" i="0" u="none" strike="noStrike" baseline="0" dirty="0">
                <a:solidFill>
                  <a:srgbClr val="000000"/>
                </a:solidFill>
                <a:latin typeface="Times New Roman" panose="02020603050405020304" pitchFamily="18" charset="0"/>
              </a:rPr>
              <a:t>-mean AUC across folds was 0.71, which is not bad, given we are still optimizing the model and other studies report AUCs from 0.76 to 0.80</a:t>
            </a:r>
            <a:br>
              <a:rPr lang="en-US" sz="1600" b="0" i="0" u="none" strike="noStrike" baseline="0" dirty="0">
                <a:solidFill>
                  <a:srgbClr val="000000"/>
                </a:solidFill>
                <a:latin typeface="Times New Roman" panose="02020603050405020304" pitchFamily="18" charset="0"/>
              </a:rPr>
            </a:b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11</a:t>
            </a:fld>
            <a:endParaRPr lang="en-CA"/>
          </a:p>
        </p:txBody>
      </p:sp>
    </p:spTree>
    <p:extLst>
      <p:ext uri="{BB962C8B-B14F-4D97-AF65-F5344CB8AC3E}">
        <p14:creationId xmlns:p14="http://schemas.microsoft.com/office/powerpoint/2010/main" val="214668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dirty="0">
                <a:effectLst/>
                <a:latin typeface="Times New Roman" panose="02020603050405020304" pitchFamily="18" charset="0"/>
                <a:ea typeface="Times New Roman" panose="02020603050405020304" pitchFamily="18" charset="0"/>
              </a:rPr>
              <a:t>MARTA?</a:t>
            </a:r>
            <a:br>
              <a:rPr lang="en-CA" sz="1400" dirty="0">
                <a:effectLst/>
                <a:latin typeface="Times New Roman" panose="02020603050405020304" pitchFamily="18" charset="0"/>
                <a:ea typeface="Times New Roman" panose="02020603050405020304" pitchFamily="18" charset="0"/>
              </a:rPr>
            </a:br>
            <a:r>
              <a:rPr lang="en-CA" sz="1400" dirty="0">
                <a:effectLst/>
                <a:latin typeface="Times New Roman" panose="02020603050405020304" pitchFamily="18" charset="0"/>
                <a:ea typeface="Times New Roman" panose="02020603050405020304" pitchFamily="18" charset="0"/>
              </a:rPr>
              <a:t/>
            </a:r>
            <a:br>
              <a:rPr lang="en-CA" sz="1400" dirty="0">
                <a:effectLst/>
                <a:latin typeface="Times New Roman" panose="02020603050405020304" pitchFamily="18" charset="0"/>
                <a:ea typeface="Times New Roman" panose="02020603050405020304" pitchFamily="18" charset="0"/>
              </a:rPr>
            </a:br>
            <a:r>
              <a:rPr lang="en-CA" sz="1400" dirty="0">
                <a:effectLst/>
                <a:latin typeface="Times New Roman" panose="02020603050405020304" pitchFamily="18" charset="0"/>
                <a:ea typeface="Times New Roman" panose="02020603050405020304" pitchFamily="18" charset="0"/>
              </a:rPr>
              <a:t>But our aim is not to actually predict violence/aggression, but to understand model fairness</a:t>
            </a:r>
            <a:br>
              <a:rPr lang="en-CA" sz="1400" dirty="0">
                <a:effectLst/>
                <a:latin typeface="Times New Roman" panose="02020603050405020304" pitchFamily="18" charset="0"/>
                <a:ea typeface="Times New Roman" panose="02020603050405020304" pitchFamily="18" charset="0"/>
              </a:rPr>
            </a:br>
            <a:r>
              <a:rPr lang="en-CA" sz="1400" dirty="0">
                <a:effectLst/>
                <a:latin typeface="Times New Roman" panose="02020603050405020304" pitchFamily="18" charset="0"/>
                <a:ea typeface="Times New Roman" panose="02020603050405020304" pitchFamily="18" charset="0"/>
              </a:rPr>
              <a:t>-recall from our discussion of fairness, there is a potential for ML to amplify bias, because of biases encoded in training data, like the risk assessment data our model will be trained on. One way to explore potential social and systemic biases is by analyzing the EHRs being used to train the model. </a:t>
            </a:r>
            <a:br>
              <a:rPr lang="en-CA" sz="1400" dirty="0">
                <a:effectLst/>
                <a:latin typeface="Times New Roman" panose="02020603050405020304" pitchFamily="18" charset="0"/>
                <a:ea typeface="Times New Roman" panose="02020603050405020304" pitchFamily="18" charset="0"/>
              </a:rPr>
            </a:br>
            <a:r>
              <a:rPr lang="en-CA" sz="1400" dirty="0">
                <a:effectLst/>
                <a:latin typeface="Times New Roman" panose="02020603050405020304" pitchFamily="18" charset="0"/>
                <a:ea typeface="Times New Roman" panose="02020603050405020304" pitchFamily="18" charset="0"/>
              </a:rPr>
              <a:t>-will showcase one example of how social/systemic bias may emerge. </a:t>
            </a:r>
            <a:br>
              <a:rPr lang="en-CA" sz="1400" dirty="0">
                <a:effectLst/>
                <a:latin typeface="Times New Roman" panose="02020603050405020304" pitchFamily="18" charset="0"/>
                <a:ea typeface="Times New Roman" panose="02020603050405020304" pitchFamily="18" charset="0"/>
              </a:rPr>
            </a:br>
            <a:r>
              <a:rPr lang="en-CA" sz="1400" dirty="0">
                <a:effectLst/>
                <a:latin typeface="Times New Roman" panose="02020603050405020304" pitchFamily="18" charset="0"/>
                <a:ea typeface="Times New Roman" panose="02020603050405020304" pitchFamily="18" charset="0"/>
              </a:rPr>
              <a:t>In CAMH’s ED, police presence at admission is commonly communicated among providers as a relevant risk factor.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400" dirty="0">
                <a:effectLst/>
                <a:latin typeface="Times New Roman" panose="02020603050405020304" pitchFamily="18" charset="0"/>
                <a:ea typeface="Times New Roman" panose="02020603050405020304" pitchFamily="18" charset="0"/>
              </a:rPr>
              <a:t>-but Black patients are more commonly admitted by police (36%) than white patients (24%) – social/systemic reasons – unfair treatment (DESCRIBE VOIGT NLP STUDY, ANALYSIS AND RATINGS OF BODY CAM FOOTAGE TRANSCRIPTS – EVIDENCE THAT OFFICERS USED LESS RESPECTFUL LANG FOR BLACK DRIVERS, </a:t>
            </a:r>
            <a:r>
              <a:rPr lang="en-CA" sz="1400" dirty="0" err="1">
                <a:effectLst/>
                <a:latin typeface="Times New Roman" panose="02020603050405020304" pitchFamily="18" charset="0"/>
                <a:ea typeface="Times New Roman" panose="02020603050405020304" pitchFamily="18" charset="0"/>
              </a:rPr>
              <a:t>eg</a:t>
            </a:r>
            <a:r>
              <a:rPr lang="en-CA" sz="1400" dirty="0">
                <a:effectLst/>
                <a:latin typeface="Times New Roman" panose="02020603050405020304" pitchFamily="18" charset="0"/>
                <a:ea typeface="Times New Roman" panose="02020603050405020304" pitchFamily="18" charset="0"/>
              </a:rPr>
              <a:t> man/dude vs sir), more frequent apprehension, may lead black patients to be disproportionately brought in by police, which can lead to higher perceptions of risk for this group</a:t>
            </a:r>
            <a:endParaRPr lang="en-CA"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12</a:t>
            </a:fld>
            <a:endParaRPr lang="en-CA"/>
          </a:p>
        </p:txBody>
      </p:sp>
    </p:spTree>
    <p:extLst>
      <p:ext uri="{BB962C8B-B14F-4D97-AF65-F5344CB8AC3E}">
        <p14:creationId xmlns:p14="http://schemas.microsoft.com/office/powerpoint/2010/main" val="2499263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effectLst/>
                <a:latin typeface="Times New Roman" panose="02020603050405020304" pitchFamily="18" charset="0"/>
                <a:ea typeface="Times New Roman" panose="02020603050405020304" pitchFamily="18" charset="0"/>
              </a:rPr>
              <a:t>MARTA?</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-and it turns out, that black patients have higher DASA scores (also ME)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this admission bias (of being brought in by police) probably doesn’t fully explain these ORs, but may be a social and system factor contributing to risk – and there may be various social/systemic factors that impact risk perception and assessment</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but the point is that if we train model on DASA and other factors, this could lead to higher false positive predictions for black patients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effectLst/>
                <a:latin typeface="Times New Roman" panose="02020603050405020304" pitchFamily="18" charset="0"/>
                <a:ea typeface="Times New Roman" panose="02020603050405020304" pitchFamily="18" charset="0"/>
              </a:rPr>
              <a:t>-but maybe if we add clinical notes, this can help improve the accuracy of our model, right?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13</a:t>
            </a:fld>
            <a:endParaRPr lang="en-CA"/>
          </a:p>
        </p:txBody>
      </p:sp>
    </p:spTree>
    <p:extLst>
      <p:ext uri="{BB962C8B-B14F-4D97-AF65-F5344CB8AC3E}">
        <p14:creationId xmlns:p14="http://schemas.microsoft.com/office/powerpoint/2010/main" val="1773948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600" dirty="0">
                <a:effectLst/>
                <a:latin typeface="Times New Roman" panose="02020603050405020304" pitchFamily="18" charset="0"/>
                <a:ea typeface="Calibri" panose="020F0502020204030204" pitchFamily="34" charset="0"/>
              </a:rPr>
              <a:t>MARTA?</a:t>
            </a:r>
            <a:br>
              <a:rPr lang="en-CA" sz="1600" dirty="0">
                <a:effectLst/>
                <a:latin typeface="Times New Roman" panose="02020603050405020304" pitchFamily="18" charset="0"/>
                <a:ea typeface="Calibri" panose="020F0502020204030204" pitchFamily="34" charset="0"/>
              </a:rPr>
            </a:br>
            <a:r>
              <a:rPr lang="en-CA" sz="1600" dirty="0">
                <a:effectLst/>
                <a:latin typeface="Times New Roman" panose="02020603050405020304" pitchFamily="18" charset="0"/>
                <a:ea typeface="Calibri" panose="020F0502020204030204" pitchFamily="34" charset="0"/>
              </a:rPr>
              <a:t/>
            </a:r>
            <a:br>
              <a:rPr lang="en-CA" sz="1600" dirty="0">
                <a:effectLst/>
                <a:latin typeface="Times New Roman" panose="02020603050405020304" pitchFamily="18" charset="0"/>
                <a:ea typeface="Calibri" panose="020F0502020204030204" pitchFamily="34" charset="0"/>
              </a:rPr>
            </a:br>
            <a:r>
              <a:rPr lang="en-CA" sz="1600" dirty="0">
                <a:effectLst/>
                <a:latin typeface="Times New Roman" panose="02020603050405020304" pitchFamily="18" charset="0"/>
                <a:ea typeface="Calibri" panose="020F0502020204030204" pitchFamily="34" charset="0"/>
              </a:rPr>
              <a:t>Not necessarily – for at least 2 reasons</a:t>
            </a:r>
            <a:br>
              <a:rPr lang="en-CA" sz="1600" dirty="0">
                <a:effectLst/>
                <a:latin typeface="Times New Roman" panose="02020603050405020304" pitchFamily="18" charset="0"/>
                <a:ea typeface="Calibri" panose="020F0502020204030204" pitchFamily="34" charset="0"/>
              </a:rPr>
            </a:br>
            <a:r>
              <a:rPr lang="en-CA" sz="1600" dirty="0">
                <a:effectLst/>
                <a:latin typeface="Times New Roman" panose="02020603050405020304" pitchFamily="18" charset="0"/>
                <a:ea typeface="Calibri" panose="020F0502020204030204" pitchFamily="34" charset="0"/>
              </a:rPr>
              <a:t>1) </a:t>
            </a:r>
            <a:r>
              <a:rPr lang="en-US" sz="1600" dirty="0">
                <a:effectLst/>
                <a:latin typeface="Times New Roman" panose="02020603050405020304" pitchFamily="18" charset="0"/>
                <a:ea typeface="Calibri" panose="020F0502020204030204" pitchFamily="34" charset="0"/>
              </a:rPr>
              <a:t>racial or gendered stereotypes may influence the way risk is documented in EHRs (e.g., when providers document violent incidents for patients who differ from them demographically, they can be more likely to attribute </a:t>
            </a:r>
            <a:r>
              <a:rPr lang="en-US" sz="1600" dirty="0" err="1">
                <a:effectLst/>
                <a:latin typeface="Times New Roman" panose="02020603050405020304" pitchFamily="18" charset="0"/>
                <a:ea typeface="Calibri" panose="020F0502020204030204" pitchFamily="34" charset="0"/>
              </a:rPr>
              <a:t>behaviours</a:t>
            </a:r>
            <a:r>
              <a:rPr lang="en-US" sz="1600" dirty="0">
                <a:effectLst/>
                <a:latin typeface="Times New Roman" panose="02020603050405020304" pitchFamily="18" charset="0"/>
                <a:ea typeface="Calibri" panose="020F0502020204030204" pitchFamily="34" charset="0"/>
              </a:rPr>
              <a:t> to internal or stable factors, like a challenging disposition; whereas for similar patients, attributions are related to external or transient factors</a:t>
            </a:r>
            <a:br>
              <a:rPr lang="en-US" sz="1600" dirty="0">
                <a:effectLst/>
                <a:latin typeface="Times New Roman" panose="02020603050405020304" pitchFamily="18" charset="0"/>
                <a:ea typeface="Calibri" panose="020F0502020204030204" pitchFamily="34" charset="0"/>
              </a:rPr>
            </a:br>
            <a:r>
              <a:rPr lang="en-US" sz="1600" dirty="0">
                <a:effectLst/>
                <a:latin typeface="Times New Roman" panose="02020603050405020304" pitchFamily="18" charset="0"/>
                <a:ea typeface="Calibri" panose="020F0502020204030204" pitchFamily="34" charset="0"/>
              </a:rPr>
              <a:t>-such tendencies can explain findings like certain demographic groups (e.g., Black or Hispanic patients) being described with more negative language in clinical notes in EHRs </a:t>
            </a:r>
            <a:br>
              <a:rPr lang="en-US" sz="1600" dirty="0">
                <a:effectLst/>
                <a:latin typeface="Times New Roman" panose="02020603050405020304" pitchFamily="18" charset="0"/>
                <a:ea typeface="Calibri" panose="020F0502020204030204" pitchFamily="34" charset="0"/>
              </a:rPr>
            </a:br>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14</a:t>
            </a:fld>
            <a:endParaRPr lang="en-CA"/>
          </a:p>
        </p:txBody>
      </p:sp>
    </p:spTree>
    <p:extLst>
      <p:ext uri="{BB962C8B-B14F-4D97-AF65-F5344CB8AC3E}">
        <p14:creationId xmlns:p14="http://schemas.microsoft.com/office/powerpoint/2010/main" val="27210732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600" dirty="0">
                <a:effectLst/>
                <a:latin typeface="Times New Roman" panose="02020603050405020304" pitchFamily="18" charset="0"/>
                <a:ea typeface="Calibri" panose="020F0502020204030204" pitchFamily="34" charset="0"/>
              </a:rPr>
              <a:t>LAURA?</a:t>
            </a:r>
            <a:br>
              <a:rPr lang="en-US" sz="1600" dirty="0">
                <a:effectLst/>
                <a:latin typeface="Times New Roman" panose="02020603050405020304" pitchFamily="18" charset="0"/>
                <a:ea typeface="Calibri" panose="020F0502020204030204" pitchFamily="34" charset="0"/>
              </a:rPr>
            </a:br>
            <a:r>
              <a:rPr lang="en-US" sz="1600" dirty="0">
                <a:effectLst/>
                <a:latin typeface="Times New Roman" panose="02020603050405020304" pitchFamily="18" charset="0"/>
                <a:ea typeface="Calibri" panose="020F0502020204030204" pitchFamily="34" charset="0"/>
              </a:rPr>
              <a:t/>
            </a:r>
            <a:br>
              <a:rPr lang="en-US" sz="1600" dirty="0">
                <a:effectLst/>
                <a:latin typeface="Times New Roman" panose="02020603050405020304" pitchFamily="18" charset="0"/>
                <a:ea typeface="Calibri" panose="020F0502020204030204" pitchFamily="34" charset="0"/>
              </a:rPr>
            </a:br>
            <a:r>
              <a:rPr lang="en-US" sz="1600" dirty="0">
                <a:effectLst/>
                <a:latin typeface="Times New Roman" panose="02020603050405020304" pitchFamily="18" charset="0"/>
                <a:ea typeface="Calibri" panose="020F0502020204030204" pitchFamily="34" charset="0"/>
              </a:rPr>
              <a:t>2) </a:t>
            </a:r>
            <a:r>
              <a:rPr lang="en-CA" sz="1600" dirty="0">
                <a:effectLst/>
                <a:latin typeface="Times New Roman" panose="02020603050405020304" pitchFamily="18" charset="0"/>
                <a:ea typeface="Calibri" panose="020F0502020204030204" pitchFamily="34" charset="0"/>
              </a:rPr>
              <a:t>the way that text from clinical notes is represented may also be biased. </a:t>
            </a:r>
            <a:r>
              <a:rPr lang="en-CA" sz="1600" dirty="0" err="1">
                <a:effectLst/>
                <a:latin typeface="Times New Roman" panose="02020603050405020304" pitchFamily="18" charset="0"/>
                <a:ea typeface="Calibri" panose="020F0502020204030204" pitchFamily="34" charset="0"/>
              </a:rPr>
              <a:t>Eg</a:t>
            </a:r>
            <a:r>
              <a:rPr lang="en-CA" sz="1600" dirty="0">
                <a:effectLst/>
                <a:latin typeface="Times New Roman" panose="02020603050405020304" pitchFamily="18" charset="0"/>
                <a:ea typeface="Calibri" panose="020F0502020204030204" pitchFamily="34" charset="0"/>
              </a:rPr>
              <a:t>, in our study, we plan to use LLMs to derive numerical representations (called embeddings) of the clinical notes</a:t>
            </a:r>
            <a:br>
              <a:rPr lang="en-CA" sz="1600" dirty="0">
                <a:effectLst/>
                <a:latin typeface="Times New Roman" panose="02020603050405020304" pitchFamily="18" charset="0"/>
                <a:ea typeface="Calibri" panose="020F0502020204030204" pitchFamily="34" charset="0"/>
              </a:rPr>
            </a:br>
            <a:r>
              <a:rPr lang="en-CA" sz="1600" dirty="0">
                <a:effectLst/>
                <a:latin typeface="Times New Roman" panose="02020603050405020304" pitchFamily="18" charset="0"/>
                <a:ea typeface="Calibri" panose="020F0502020204030204" pitchFamily="34" charset="0"/>
              </a:rPr>
              <a:t>-LLMs are neural networks trained on large collections of online data (like Open AI’s GPT models!) but LLM representations can be biased due to associations in training (internet) data</a:t>
            </a:r>
            <a:br>
              <a:rPr lang="en-CA" sz="1600" dirty="0">
                <a:effectLst/>
                <a:latin typeface="Times New Roman" panose="02020603050405020304" pitchFamily="18" charset="0"/>
                <a:ea typeface="Calibri" panose="020F0502020204030204" pitchFamily="34" charset="0"/>
              </a:rPr>
            </a:br>
            <a:r>
              <a:rPr lang="en-CA" sz="1600" dirty="0">
                <a:effectLst/>
                <a:latin typeface="Times New Roman" panose="02020603050405020304" pitchFamily="18" charset="0"/>
                <a:ea typeface="Calibri" panose="020F0502020204030204" pitchFamily="34" charset="0"/>
              </a:rPr>
              <a:t>-lots of biases, but some related to violence/aggression – Zhang findings</a:t>
            </a:r>
          </a:p>
          <a:p>
            <a:r>
              <a:rPr lang="en-CA" sz="1600" dirty="0">
                <a:effectLst/>
                <a:latin typeface="Times New Roman" panose="02020603050405020304" pitchFamily="18" charset="0"/>
                <a:ea typeface="Times New Roman" panose="02020603050405020304" pitchFamily="18" charset="0"/>
              </a:rPr>
              <a:t>So what happens if we use clinical note content or biased representations of this content to train our machine learning models?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We may get biased results e.g., models are less accurate in predicting violence / aggression for certain groups (e.g., higher false positive predictions for black clients)</a:t>
            </a: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15</a:t>
            </a:fld>
            <a:endParaRPr lang="en-CA"/>
          </a:p>
        </p:txBody>
      </p:sp>
    </p:spTree>
    <p:extLst>
      <p:ext uri="{BB962C8B-B14F-4D97-AF65-F5344CB8AC3E}">
        <p14:creationId xmlns:p14="http://schemas.microsoft.com/office/powerpoint/2010/main" val="19979931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effectLst/>
                <a:latin typeface="Times New Roman" panose="02020603050405020304" pitchFamily="18" charset="0"/>
                <a:ea typeface="Times New Roman" panose="02020603050405020304" pitchFamily="18" charset="0"/>
              </a:rPr>
              <a:t>MARTA?</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-and it turns out, that black patients have higher DASA scores (also ME)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this admission bias (of being brought in by police) probably doesn’t fully explain these ORs, but may be a social and system factor contributing to risk – and there may be various social/systemic factors that impact risk perception and assessment</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but the point is that if we train model on DASA and other factors, this could lead to higher false positive predictions for black patients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effectLst/>
                <a:latin typeface="Times New Roman" panose="02020603050405020304" pitchFamily="18" charset="0"/>
                <a:ea typeface="Times New Roman" panose="02020603050405020304" pitchFamily="18" charset="0"/>
              </a:rPr>
              <a:t>-but maybe if we add clinical notes, this can help improve the accuracy of our model, right?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16</a:t>
            </a:fld>
            <a:endParaRPr lang="en-CA"/>
          </a:p>
        </p:txBody>
      </p:sp>
    </p:spTree>
    <p:extLst>
      <p:ext uri="{BB962C8B-B14F-4D97-AF65-F5344CB8AC3E}">
        <p14:creationId xmlns:p14="http://schemas.microsoft.com/office/powerpoint/2010/main" val="4142679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effectLst/>
                <a:latin typeface="Calibri" panose="020F0502020204030204" pitchFamily="34" charset="0"/>
                <a:ea typeface="Calibri" panose="020F0502020204030204" pitchFamily="34" charset="0"/>
                <a:cs typeface="Times New Roman" panose="02020603050405020304" pitchFamily="18" charset="0"/>
              </a:rPr>
              <a:t>(LAURA MAYBE HERE WE CAN DISCUSS HOW PARTICIPANT OBSERVATION HELPS US UNDERSTAND SOCIAL/SYSTEMIC BIAS?) – COULD USE EXAMPLE OF ME CLIENTS AND HOW WE’LL USE QUALI TO INVESTIGATE INEQUITIES OR UNDERSTAND POTENTIAL INTERVENTIONS?</a:t>
            </a:r>
            <a:br>
              <a:rPr lang="en-CA" sz="1600" dirty="0">
                <a:effectLst/>
                <a:latin typeface="Calibri" panose="020F0502020204030204" pitchFamily="34" charset="0"/>
                <a:ea typeface="Calibri" panose="020F0502020204030204" pitchFamily="34" charset="0"/>
                <a:cs typeface="Times New Roman" panose="02020603050405020304" pitchFamily="18" charset="0"/>
              </a:rPr>
            </a:br>
            <a:r>
              <a:rPr lang="en-CA" sz="1600" dirty="0">
                <a:effectLst/>
                <a:latin typeface="Calibri" panose="020F0502020204030204" pitchFamily="34" charset="0"/>
                <a:ea typeface="Calibri" panose="020F0502020204030204" pitchFamily="34" charset="0"/>
                <a:cs typeface="Times New Roman" panose="02020603050405020304" pitchFamily="18" charset="0"/>
              </a:rPr>
              <a:t/>
            </a:r>
            <a:br>
              <a:rPr lang="en-CA" sz="1600" dirty="0">
                <a:effectLst/>
                <a:latin typeface="Calibri" panose="020F0502020204030204" pitchFamily="34" charset="0"/>
                <a:ea typeface="Calibri" panose="020F0502020204030204" pitchFamily="34" charset="0"/>
                <a:cs typeface="Times New Roman" panose="02020603050405020304" pitchFamily="18" charset="0"/>
              </a:rPr>
            </a:br>
            <a:r>
              <a:rPr lang="en-CA" sz="1600" dirty="0">
                <a:effectLst/>
                <a:latin typeface="Calibri" panose="020F0502020204030204" pitchFamily="34" charset="0"/>
                <a:ea typeface="Calibri" panose="020F0502020204030204" pitchFamily="34" charset="0"/>
                <a:cs typeface="Times New Roman" panose="02020603050405020304" pitchFamily="18" charset="0"/>
              </a:rPr>
              <a:t> </a:t>
            </a:r>
            <a:r>
              <a:rPr lang="en-CA" sz="16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CA" sz="1600" dirty="0">
                <a:effectLst/>
                <a:latin typeface="Calibri" panose="020F0502020204030204" pitchFamily="34" charset="0"/>
                <a:ea typeface="Calibri" panose="020F0502020204030204" pitchFamily="34" charset="0"/>
                <a:cs typeface="Times New Roman" panose="02020603050405020304" pitchFamily="18" charset="0"/>
              </a:rPr>
              <a:t> </a:t>
            </a:r>
            <a:r>
              <a:rPr lang="en-CA" sz="1600" b="1" dirty="0">
                <a:effectLst/>
                <a:latin typeface="Calibri" panose="020F0502020204030204" pitchFamily="34" charset="0"/>
                <a:ea typeface="Calibri" panose="020F0502020204030204" pitchFamily="34" charset="0"/>
                <a:cs typeface="Times New Roman" panose="02020603050405020304" pitchFamily="18" charset="0"/>
              </a:rPr>
              <a:t>The UNKNOWN</a:t>
            </a:r>
            <a:r>
              <a:rPr lang="en-CA" sz="1600" b="1" baseline="0" dirty="0">
                <a:effectLst/>
                <a:latin typeface="Calibri" panose="020F0502020204030204" pitchFamily="34" charset="0"/>
                <a:ea typeface="Calibri" panose="020F0502020204030204" pitchFamily="34" charset="0"/>
                <a:cs typeface="Times New Roman" panose="02020603050405020304" pitchFamily="18" charset="0"/>
              </a:rPr>
              <a:t> UNKNOWNS: </a:t>
            </a:r>
            <a:r>
              <a:rPr lang="en-GB" sz="1600" dirty="0">
                <a:latin typeface="+mn-lt"/>
                <a:cs typeface="Arial"/>
              </a:rPr>
              <a:t>better understanding of context, </a:t>
            </a:r>
            <a:r>
              <a:rPr lang="en-GB" sz="1600" dirty="0" err="1">
                <a:latin typeface="+mn-lt"/>
                <a:cs typeface="Arial"/>
              </a:rPr>
              <a:t>missingness</a:t>
            </a:r>
            <a:r>
              <a:rPr lang="en-GB" sz="1600" dirty="0">
                <a:latin typeface="+mn-lt"/>
                <a:cs typeface="Arial"/>
              </a:rPr>
              <a:t> and limitations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cs typeface="Calibri"/>
              </a:rPr>
              <a:t>Participant observation also supports</a:t>
            </a:r>
            <a:r>
              <a:rPr lang="en-CA" sz="1600" baseline="0" dirty="0">
                <a:cs typeface="Calibri"/>
              </a:rPr>
              <a:t> a deeper </a:t>
            </a:r>
            <a:r>
              <a:rPr lang="en-CA" sz="1600" dirty="0">
                <a:cs typeface="Calibri"/>
              </a:rPr>
              <a:t>understanding of what might be called</a:t>
            </a:r>
            <a:r>
              <a:rPr lang="en-CA" sz="1600" baseline="0" dirty="0">
                <a:cs typeface="Calibri"/>
              </a:rPr>
              <a:t> the “unknown unknowns” – in this case how the context of data collection might impact what data gets recorded and the quality of that data. </a:t>
            </a:r>
            <a:r>
              <a:rPr lang="en-CA" sz="1600" dirty="0">
                <a:cs typeface="Calibri"/>
              </a:rPr>
              <a:t> </a:t>
            </a:r>
          </a:p>
          <a:p>
            <a:endParaRPr lang="en-CA" sz="160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cs typeface="Calibri"/>
              </a:rPr>
              <a:t>For instance, our team nurse, Zoe Findlay, recently gave our team a walk-through</a:t>
            </a:r>
            <a:r>
              <a:rPr lang="en-CA" sz="1600" baseline="0" dirty="0">
                <a:cs typeface="Calibri"/>
              </a:rPr>
              <a:t> </a:t>
            </a:r>
            <a:r>
              <a:rPr lang="en-CA" sz="1600" dirty="0">
                <a:cs typeface="Calibri"/>
              </a:rPr>
              <a:t>of of the ED.  This</a:t>
            </a:r>
            <a:r>
              <a:rPr lang="en-CA" sz="1600" baseline="0" dirty="0">
                <a:cs typeface="Calibri"/>
              </a:rPr>
              <a:t> </a:t>
            </a:r>
            <a:r>
              <a:rPr lang="en-CA" sz="1600" dirty="0">
                <a:cs typeface="Calibri"/>
              </a:rPr>
              <a:t>tour also gave us a sense of what the care environment looks like and how it feels, which will invariably impact the humans collecting the data – the psychiatrists, nurses, and social workers assessing patients for risk. As an example of this, Zoe was interrupted a few times during our visit with requests from patients, such as for hand sanitizer. Due to safety concerns patients are restricted from having any personal items and they also often wait for several hours for a bed.</a:t>
            </a:r>
            <a:r>
              <a:rPr lang="en-CA" sz="1600" baseline="0" dirty="0">
                <a:cs typeface="Calibri"/>
              </a:rPr>
              <a:t> </a:t>
            </a:r>
            <a:r>
              <a:rPr lang="en-CA" sz="1600" dirty="0">
                <a:cs typeface="Calibri"/>
              </a:rPr>
              <a:t>The</a:t>
            </a:r>
            <a:r>
              <a:rPr lang="en-CA" sz="1600" baseline="0" dirty="0">
                <a:cs typeface="Calibri"/>
              </a:rPr>
              <a:t> inability to get staff’s attention or obtain items like hand </a:t>
            </a:r>
            <a:r>
              <a:rPr lang="en-CA" sz="1600" baseline="0" dirty="0" err="1">
                <a:cs typeface="Calibri"/>
              </a:rPr>
              <a:t>santizer</a:t>
            </a:r>
            <a:r>
              <a:rPr lang="en-CA" sz="1600" baseline="0" dirty="0">
                <a:cs typeface="Calibri"/>
              </a:rPr>
              <a:t> can lead to frustration for both staff and patients, </a:t>
            </a:r>
            <a:r>
              <a:rPr lang="en-CA" sz="1600" dirty="0">
                <a:cs typeface="Calibri"/>
              </a:rPr>
              <a:t>both of which might impact</a:t>
            </a:r>
            <a:r>
              <a:rPr lang="en-CA" sz="1600" baseline="0" dirty="0">
                <a:cs typeface="Calibri"/>
              </a:rPr>
              <a:t> </a:t>
            </a:r>
            <a:r>
              <a:rPr lang="en-CA" sz="1600" dirty="0">
                <a:cs typeface="Calibri"/>
              </a:rPr>
              <a:t>risk assessment an.</a:t>
            </a:r>
            <a:br>
              <a:rPr lang="en-CA" sz="1600" dirty="0">
                <a:cs typeface="Calibri"/>
              </a:rPr>
            </a:br>
            <a:r>
              <a:rPr lang="en-CA" sz="1600" dirty="0">
                <a:cs typeface="Calibri"/>
              </a:rPr>
              <a:t/>
            </a:r>
            <a:br>
              <a:rPr lang="en-CA" sz="1600" dirty="0">
                <a:cs typeface="Calibri"/>
              </a:rPr>
            </a:br>
            <a:r>
              <a:rPr lang="en-CA" sz="1600" dirty="0">
                <a:cs typeface="+mn-lt"/>
              </a:rPr>
              <a:t>These examples provide insight into how ordinary, taken-for</a:t>
            </a:r>
            <a:r>
              <a:rPr lang="en-CA" sz="1600" baseline="0" dirty="0">
                <a:cs typeface="+mn-lt"/>
              </a:rPr>
              <a:t>-granted routines may impact </a:t>
            </a:r>
            <a:r>
              <a:rPr lang="en-CA" sz="1600" dirty="0">
                <a:cs typeface="+mn-lt"/>
              </a:rPr>
              <a:t>our analyses.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cs typeface="+mn-lt"/>
              </a:rPr>
              <a:t>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cs typeface="+mn-lt"/>
              </a:rPr>
              <a:t>For instance, it may be possible to develop a metric based on other data that quantifies how busy or under-resourced the ED is at any given time, which can be used to explain why demographic or other data is missing or why perceptions of risk are generally higher more on some days than others. </a:t>
            </a:r>
            <a:r>
              <a:rPr lang="en-CA" sz="1600" dirty="0">
                <a:effectLst/>
                <a:latin typeface="Calibri" panose="020F0502020204030204" pitchFamily="34" charset="0"/>
                <a:ea typeface="Calibri" panose="020F0502020204030204" pitchFamily="34" charset="0"/>
                <a:cs typeface="Times New Roman" panose="02020603050405020304" pitchFamily="18" charset="0"/>
              </a:rPr>
              <a:t/>
            </a:r>
            <a:br>
              <a:rPr lang="en-CA" sz="1600" dirty="0">
                <a:effectLst/>
                <a:latin typeface="Calibri" panose="020F0502020204030204" pitchFamily="34" charset="0"/>
                <a:ea typeface="Calibri" panose="020F0502020204030204" pitchFamily="34" charset="0"/>
                <a:cs typeface="Times New Roman" panose="02020603050405020304" pitchFamily="18" charset="0"/>
              </a:rPr>
            </a:br>
            <a:endParaRPr lang="en-CA" sz="1600" dirty="0"/>
          </a:p>
          <a:p>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18</a:t>
            </a:fld>
            <a:endParaRPr lang="en-CA"/>
          </a:p>
        </p:txBody>
      </p:sp>
    </p:spTree>
    <p:extLst>
      <p:ext uri="{BB962C8B-B14F-4D97-AF65-F5344CB8AC3E}">
        <p14:creationId xmlns:p14="http://schemas.microsoft.com/office/powerpoint/2010/main" val="8404109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effectLst/>
                <a:latin typeface="Calibri" panose="020F0502020204030204" pitchFamily="34" charset="0"/>
                <a:ea typeface="Calibri" panose="020F0502020204030204" pitchFamily="34" charset="0"/>
                <a:cs typeface="Times New Roman" panose="02020603050405020304" pitchFamily="18" charset="0"/>
              </a:rPr>
              <a:t>(LAURA MAYBE HERE WE CAN DISCUSS HOW PARTICIPANT OBSERVATION HELPS US UNDERSTAND SOCIAL/SYSTEMIC BIAS?) – COULD USE EXAMPLE OF ME CLIENTS AND HOW WE’LL USE QUALI TO INVESTIGATE INEQUITIES OR UNDERSTAND POTENTIAL INTERVENTIONS?</a:t>
            </a:r>
            <a:br>
              <a:rPr lang="en-CA" sz="1600" dirty="0">
                <a:effectLst/>
                <a:latin typeface="Calibri" panose="020F0502020204030204" pitchFamily="34" charset="0"/>
                <a:ea typeface="Calibri" panose="020F0502020204030204" pitchFamily="34" charset="0"/>
                <a:cs typeface="Times New Roman" panose="02020603050405020304" pitchFamily="18" charset="0"/>
              </a:rPr>
            </a:br>
            <a:r>
              <a:rPr lang="en-CA" sz="1600" dirty="0">
                <a:effectLst/>
                <a:latin typeface="Calibri" panose="020F0502020204030204" pitchFamily="34" charset="0"/>
                <a:ea typeface="Calibri" panose="020F0502020204030204" pitchFamily="34" charset="0"/>
                <a:cs typeface="Times New Roman" panose="02020603050405020304" pitchFamily="18" charset="0"/>
              </a:rPr>
              <a:t/>
            </a:r>
            <a:br>
              <a:rPr lang="en-CA" sz="1600" dirty="0">
                <a:effectLst/>
                <a:latin typeface="Calibri" panose="020F0502020204030204" pitchFamily="34" charset="0"/>
                <a:ea typeface="Calibri" panose="020F0502020204030204" pitchFamily="34" charset="0"/>
                <a:cs typeface="Times New Roman" panose="02020603050405020304" pitchFamily="18" charset="0"/>
              </a:rPr>
            </a:br>
            <a:r>
              <a:rPr lang="en-CA" sz="1600" dirty="0">
                <a:effectLst/>
                <a:latin typeface="Calibri" panose="020F0502020204030204" pitchFamily="34" charset="0"/>
                <a:ea typeface="Calibri" panose="020F0502020204030204" pitchFamily="34" charset="0"/>
                <a:cs typeface="Times New Roman" panose="02020603050405020304" pitchFamily="18" charset="0"/>
              </a:rPr>
              <a:t> </a:t>
            </a:r>
            <a:r>
              <a:rPr lang="en-CA" sz="16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CA" sz="1600" dirty="0">
                <a:effectLst/>
                <a:latin typeface="Calibri" panose="020F0502020204030204" pitchFamily="34" charset="0"/>
                <a:ea typeface="Calibri" panose="020F0502020204030204" pitchFamily="34" charset="0"/>
                <a:cs typeface="Times New Roman" panose="02020603050405020304" pitchFamily="18" charset="0"/>
              </a:rPr>
              <a:t> </a:t>
            </a:r>
            <a:r>
              <a:rPr lang="en-CA" sz="1600" b="1" dirty="0">
                <a:effectLst/>
                <a:latin typeface="Calibri" panose="020F0502020204030204" pitchFamily="34" charset="0"/>
                <a:ea typeface="Calibri" panose="020F0502020204030204" pitchFamily="34" charset="0"/>
                <a:cs typeface="Times New Roman" panose="02020603050405020304" pitchFamily="18" charset="0"/>
              </a:rPr>
              <a:t>The UNKNOWN</a:t>
            </a:r>
            <a:r>
              <a:rPr lang="en-CA" sz="1600" b="1" baseline="0" dirty="0">
                <a:effectLst/>
                <a:latin typeface="Calibri" panose="020F0502020204030204" pitchFamily="34" charset="0"/>
                <a:ea typeface="Calibri" panose="020F0502020204030204" pitchFamily="34" charset="0"/>
                <a:cs typeface="Times New Roman" panose="02020603050405020304" pitchFamily="18" charset="0"/>
              </a:rPr>
              <a:t> UNKNOWNS: </a:t>
            </a:r>
            <a:r>
              <a:rPr lang="en-GB" sz="1600" dirty="0">
                <a:latin typeface="+mn-lt"/>
                <a:cs typeface="Arial"/>
              </a:rPr>
              <a:t>better understanding of context, </a:t>
            </a:r>
            <a:r>
              <a:rPr lang="en-GB" sz="1600" dirty="0" err="1">
                <a:latin typeface="+mn-lt"/>
                <a:cs typeface="Arial"/>
              </a:rPr>
              <a:t>missingness</a:t>
            </a:r>
            <a:r>
              <a:rPr lang="en-GB" sz="1600" dirty="0">
                <a:latin typeface="+mn-lt"/>
                <a:cs typeface="Arial"/>
              </a:rPr>
              <a:t> and limitations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cs typeface="Calibri"/>
              </a:rPr>
              <a:t>Participant observation also supports</a:t>
            </a:r>
            <a:r>
              <a:rPr lang="en-CA" sz="1600" baseline="0" dirty="0">
                <a:cs typeface="Calibri"/>
              </a:rPr>
              <a:t> a deeper </a:t>
            </a:r>
            <a:r>
              <a:rPr lang="en-CA" sz="1600" dirty="0">
                <a:cs typeface="Calibri"/>
              </a:rPr>
              <a:t>understanding of what might be called</a:t>
            </a:r>
            <a:r>
              <a:rPr lang="en-CA" sz="1600" baseline="0" dirty="0">
                <a:cs typeface="Calibri"/>
              </a:rPr>
              <a:t> the “unknown unknowns” – in this case how the context of data collection might impact what data gets recorded and the quality of that data. </a:t>
            </a:r>
            <a:r>
              <a:rPr lang="en-CA" sz="1600" dirty="0">
                <a:cs typeface="Calibri"/>
              </a:rPr>
              <a:t> </a:t>
            </a:r>
          </a:p>
          <a:p>
            <a:endParaRPr lang="en-CA" sz="160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cs typeface="Calibri"/>
              </a:rPr>
              <a:t>For instance, our team nurse, Zoe Findlay, recently gave our team a walk-through</a:t>
            </a:r>
            <a:r>
              <a:rPr lang="en-CA" sz="1600" baseline="0" dirty="0">
                <a:cs typeface="Calibri"/>
              </a:rPr>
              <a:t> </a:t>
            </a:r>
            <a:r>
              <a:rPr lang="en-CA" sz="1600" dirty="0">
                <a:cs typeface="Calibri"/>
              </a:rPr>
              <a:t>of of the ED.  This</a:t>
            </a:r>
            <a:r>
              <a:rPr lang="en-CA" sz="1600" baseline="0" dirty="0">
                <a:cs typeface="Calibri"/>
              </a:rPr>
              <a:t> </a:t>
            </a:r>
            <a:r>
              <a:rPr lang="en-CA" sz="1600" dirty="0">
                <a:cs typeface="Calibri"/>
              </a:rPr>
              <a:t>tour also gave us a sense of what the care environment looks like and how it feels, which will invariably impact the humans collecting the data – the psychiatrists, nurses, and social workers assessing patients for risk. As an example of this, Zoe was interrupted a few times during our visit with requests from patients, such as for hand sanitizer. Due to safety concerns patients are restricted from having any personal items and they also often wait for several hours for a bed.</a:t>
            </a:r>
            <a:r>
              <a:rPr lang="en-CA" sz="1600" baseline="0" dirty="0">
                <a:cs typeface="Calibri"/>
              </a:rPr>
              <a:t> </a:t>
            </a:r>
            <a:r>
              <a:rPr lang="en-CA" sz="1600" dirty="0">
                <a:cs typeface="Calibri"/>
              </a:rPr>
              <a:t>The</a:t>
            </a:r>
            <a:r>
              <a:rPr lang="en-CA" sz="1600" baseline="0" dirty="0">
                <a:cs typeface="Calibri"/>
              </a:rPr>
              <a:t> inability to get staff’s attention or obtain items like hand </a:t>
            </a:r>
            <a:r>
              <a:rPr lang="en-CA" sz="1600" baseline="0" dirty="0" err="1">
                <a:cs typeface="Calibri"/>
              </a:rPr>
              <a:t>santizer</a:t>
            </a:r>
            <a:r>
              <a:rPr lang="en-CA" sz="1600" baseline="0" dirty="0">
                <a:cs typeface="Calibri"/>
              </a:rPr>
              <a:t> can lead to frustration for both staff and patients, </a:t>
            </a:r>
            <a:r>
              <a:rPr lang="en-CA" sz="1600" dirty="0">
                <a:cs typeface="Calibri"/>
              </a:rPr>
              <a:t>both of which might impact</a:t>
            </a:r>
            <a:r>
              <a:rPr lang="en-CA" sz="1600" baseline="0" dirty="0">
                <a:cs typeface="Calibri"/>
              </a:rPr>
              <a:t> </a:t>
            </a:r>
            <a:r>
              <a:rPr lang="en-CA" sz="1600" dirty="0">
                <a:cs typeface="Calibri"/>
              </a:rPr>
              <a:t>risk assessment an.</a:t>
            </a:r>
            <a:br>
              <a:rPr lang="en-CA" sz="1600" dirty="0">
                <a:cs typeface="Calibri"/>
              </a:rPr>
            </a:br>
            <a:r>
              <a:rPr lang="en-CA" sz="1600" dirty="0">
                <a:cs typeface="Calibri"/>
              </a:rPr>
              <a:t/>
            </a:r>
            <a:br>
              <a:rPr lang="en-CA" sz="1600" dirty="0">
                <a:cs typeface="Calibri"/>
              </a:rPr>
            </a:br>
            <a:r>
              <a:rPr lang="en-CA" sz="1600" dirty="0">
                <a:cs typeface="+mn-lt"/>
              </a:rPr>
              <a:t>These examples provide insight into how ordinary, taken-for</a:t>
            </a:r>
            <a:r>
              <a:rPr lang="en-CA" sz="1600" baseline="0" dirty="0">
                <a:cs typeface="+mn-lt"/>
              </a:rPr>
              <a:t>-granted routines may impact </a:t>
            </a:r>
            <a:r>
              <a:rPr lang="en-CA" sz="1600" dirty="0">
                <a:cs typeface="+mn-lt"/>
              </a:rPr>
              <a:t>our analyses.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600" dirty="0">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cs typeface="+mn-lt"/>
              </a:rPr>
              <a:t>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cs typeface="+mn-lt"/>
              </a:rPr>
              <a:t>For instance, it may be possible to develop a metric based on other data that quantifies how busy or under-resourced the ED is at any given time, which can be used to explain why demographic or other data is missing or why perceptions of risk are generally higher more on some days than others. </a:t>
            </a:r>
            <a:r>
              <a:rPr lang="en-CA" sz="1600" dirty="0">
                <a:effectLst/>
                <a:latin typeface="Calibri" panose="020F0502020204030204" pitchFamily="34" charset="0"/>
                <a:ea typeface="Calibri" panose="020F0502020204030204" pitchFamily="34" charset="0"/>
                <a:cs typeface="Times New Roman" panose="02020603050405020304" pitchFamily="18" charset="0"/>
              </a:rPr>
              <a:t/>
            </a:r>
            <a:br>
              <a:rPr lang="en-CA" sz="1600" dirty="0">
                <a:effectLst/>
                <a:latin typeface="Calibri" panose="020F0502020204030204" pitchFamily="34" charset="0"/>
                <a:ea typeface="Calibri" panose="020F0502020204030204" pitchFamily="34" charset="0"/>
                <a:cs typeface="Times New Roman" panose="02020603050405020304" pitchFamily="18" charset="0"/>
              </a:rPr>
            </a:br>
            <a:endParaRPr lang="en-CA" sz="1600" dirty="0"/>
          </a:p>
          <a:p>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19</a:t>
            </a:fld>
            <a:endParaRPr lang="en-CA"/>
          </a:p>
        </p:txBody>
      </p:sp>
    </p:spTree>
    <p:extLst>
      <p:ext uri="{BB962C8B-B14F-4D97-AF65-F5344CB8AC3E}">
        <p14:creationId xmlns:p14="http://schemas.microsoft.com/office/powerpoint/2010/main" val="37722177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500" dirty="0">
                <a:cs typeface="Calibri"/>
              </a:rPr>
              <a:t>And we think that our interdisciplinary collaboration has already enriched our study in important ways. One is related to the quantitative analysis of data from the electronic health records.</a:t>
            </a:r>
            <a:br>
              <a:rPr lang="en-CA" sz="1500" dirty="0">
                <a:cs typeface="Calibri"/>
              </a:rPr>
            </a:br>
            <a:r>
              <a:rPr lang="en-CA" sz="1500" dirty="0">
                <a:cs typeface="Calibri"/>
              </a:rPr>
              <a:t/>
            </a:r>
            <a:br>
              <a:rPr lang="en-CA" sz="1500" dirty="0">
                <a:cs typeface="Calibri"/>
              </a:rPr>
            </a:br>
            <a:r>
              <a:rPr lang="en-CA" sz="1500" dirty="0">
                <a:cs typeface="Calibri"/>
              </a:rPr>
              <a:t>Laura and I are working closely with the psychiatrists and nurse on our team. There are many examples of how their input improved the extraction and interpretation of this data, but one in particular was related to their guidance on where the various sources of risk assessment data might be found. We were initially interested in just exploring the</a:t>
            </a:r>
            <a:r>
              <a:rPr lang="en-CA" sz="1500" baseline="0" dirty="0">
                <a:cs typeface="Calibri"/>
              </a:rPr>
              <a:t> DASA, b</a:t>
            </a:r>
            <a:r>
              <a:rPr lang="en-CA" sz="1500" dirty="0">
                <a:cs typeface="Calibri"/>
              </a:rPr>
              <a:t>ut the psychiatrists and nurse expanded our focus to the various forms of narrative</a:t>
            </a:r>
            <a:r>
              <a:rPr lang="en-CA" sz="1500" baseline="0" dirty="0">
                <a:cs typeface="Calibri"/>
              </a:rPr>
              <a:t> data available, like the </a:t>
            </a:r>
            <a:r>
              <a:rPr lang="en-CA" sz="1500" dirty="0">
                <a:cs typeface="Calibri"/>
              </a:rPr>
              <a:t>FMT or “Functional Monitoring Tool”, in which ED clinicians keep regular notes about patients. The mundane</a:t>
            </a:r>
            <a:r>
              <a:rPr lang="en-CA" sz="1500" baseline="0" dirty="0">
                <a:cs typeface="Calibri"/>
              </a:rPr>
              <a:t> details in these notes </a:t>
            </a:r>
            <a:r>
              <a:rPr lang="en-CA" sz="1500" dirty="0">
                <a:cs typeface="Calibri"/>
              </a:rPr>
              <a:t>might be relevant to predicting a risk of violence or aggression, such as how busy the ED is, the presence of police, or if there is a language barrier or communication difficulty. These are the sorts of details that we’re interested in, since they can bias perceptions of risk. So we can gain insight into potential sources of bias by examining whether this information differs based on the sociodemographic characteristics of patients. In sum, the addition of these richer, more contextual details from narrative notes gives us a more complete picture of risk assessment, as compared to just using structured information, like the DASA scores.</a:t>
            </a:r>
            <a:br>
              <a:rPr lang="en-CA" sz="1500" dirty="0">
                <a:cs typeface="Calibri"/>
              </a:rPr>
            </a:br>
            <a:r>
              <a:rPr lang="en-CA" sz="1500" dirty="0">
                <a:cs typeface="Calibri"/>
              </a:rPr>
              <a:t>_</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500" dirty="0">
                <a:cs typeface="Calibri"/>
              </a:rPr>
              <a:t>__________________________________</a:t>
            </a:r>
            <a:br>
              <a:rPr lang="en-CA" sz="1500" dirty="0">
                <a:cs typeface="Calibri"/>
              </a:rPr>
            </a:br>
            <a:r>
              <a:rPr lang="en-CA" sz="1500" dirty="0">
                <a:cs typeface="Calibri"/>
              </a:rPr>
              <a:t/>
            </a:r>
            <a:br>
              <a:rPr lang="en-CA" sz="1500" dirty="0">
                <a:cs typeface="Calibri"/>
              </a:rPr>
            </a:br>
            <a:r>
              <a:rPr lang="en-CA" sz="1500" dirty="0">
                <a:cs typeface="Calibri"/>
              </a:rPr>
              <a:t>Also, the psychiatrists and nurse were also helpful in focusing our attention on the EHR variables that would be most useful for analysis. Just as a very simple example of this, when extracting the data in collaboration with members of CAMH’s data warehouse team, we initially planned to extract “ordered stat IM medications”, which are medications that clinicians order for emergency use (for example, to administer a sedative to an agitated client). We are using this medication information in our quantitative analysis as a proxy measure of violence or aggression, since these medications are often administered as a form of “chemical restraint” for clients who were becoming violent or aggressive. However, the nurse on our team pointed out that due to changing circumstances, ordered medications are not always administered. She helped the data warehouse staff locate additional info on medication administration, which we’ll use to confirm whether a given medication was administered as a form of restraint. This will result in a more accurate measure of which clients actually became violent or aggressive enough to be given this medication, which will result in a more accurate model. </a:t>
            </a:r>
          </a:p>
          <a:p>
            <a:endParaRPr lang="en-CA" sz="1500" dirty="0">
              <a:cs typeface="Calibri"/>
            </a:endParaRPr>
          </a:p>
          <a:p>
            <a:r>
              <a:rPr lang="en-CA" sz="1500" dirty="0">
                <a:cs typeface="Calibri"/>
              </a:rPr>
              <a:t>[This example of how clinical knowledge can directly impact model accuracy is important, given efforts to make health data openly-available. This open data will undoubtedly move AI or ML based research forward, particularly in modelling health outcomes from Big Data. However, this also means that researchers or data analysts might become even further removed from the data they work with (and by implication, the circumstances surrounding the creation of this data). And it’s unclear how this will impact the quality of the models being developed.]</a:t>
            </a:r>
          </a:p>
        </p:txBody>
      </p:sp>
      <p:sp>
        <p:nvSpPr>
          <p:cNvPr id="4" name="Slide Number Placeholder 3"/>
          <p:cNvSpPr>
            <a:spLocks noGrp="1"/>
          </p:cNvSpPr>
          <p:nvPr>
            <p:ph type="sldNum" sz="quarter" idx="5"/>
          </p:nvPr>
        </p:nvSpPr>
        <p:spPr/>
        <p:txBody>
          <a:bodyPr/>
          <a:lstStyle/>
          <a:p>
            <a:fld id="{102F11BF-283A-4E95-8F9D-A9A03FD244FC}" type="slidenum">
              <a:rPr lang="en-CA" smtClean="0"/>
              <a:t>20</a:t>
            </a:fld>
            <a:endParaRPr lang="en-CA"/>
          </a:p>
        </p:txBody>
      </p:sp>
    </p:spTree>
    <p:extLst>
      <p:ext uri="{BB962C8B-B14F-4D97-AF65-F5344CB8AC3E}">
        <p14:creationId xmlns:p14="http://schemas.microsoft.com/office/powerpoint/2010/main" val="1769775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500" dirty="0"/>
              <a:t>Introductions (both)</a:t>
            </a:r>
          </a:p>
        </p:txBody>
      </p:sp>
      <p:sp>
        <p:nvSpPr>
          <p:cNvPr id="4" name="Slide Number Placeholder 3"/>
          <p:cNvSpPr>
            <a:spLocks noGrp="1"/>
          </p:cNvSpPr>
          <p:nvPr>
            <p:ph type="sldNum" sz="quarter" idx="5"/>
          </p:nvPr>
        </p:nvSpPr>
        <p:spPr/>
        <p:txBody>
          <a:bodyPr/>
          <a:lstStyle/>
          <a:p>
            <a:fld id="{102F11BF-283A-4E95-8F9D-A9A03FD244FC}" type="slidenum">
              <a:rPr lang="en-CA" smtClean="0"/>
              <a:t>2</a:t>
            </a:fld>
            <a:endParaRPr lang="en-CA"/>
          </a:p>
        </p:txBody>
      </p:sp>
    </p:spTree>
    <p:extLst>
      <p:ext uri="{BB962C8B-B14F-4D97-AF65-F5344CB8AC3E}">
        <p14:creationId xmlns:p14="http://schemas.microsoft.com/office/powerpoint/2010/main" val="40909296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lvl="0"/>
            <a:r>
              <a:rPr lang="en-US" sz="1200" kern="1200" dirty="0">
                <a:solidFill>
                  <a:schemeClr val="tx1"/>
                </a:solidFill>
                <a:effectLst/>
                <a:latin typeface="+mn-lt"/>
                <a:ea typeface="+mn-ea"/>
                <a:cs typeface="+mn-cs"/>
              </a:rPr>
              <a:t>To answer these questions our project pilots a “hybrid” computational ethnography. This approach combines and challenges the frameworks and methods of machine learning, bioethics, nursing, psychiatry and anthropology. </a:t>
            </a:r>
          </a:p>
          <a:p>
            <a:pPr lvl="0"/>
            <a:r>
              <a:rPr lang="en-US" sz="1200" kern="1200" dirty="0">
                <a:solidFill>
                  <a:schemeClr val="tx1"/>
                </a:solidFill>
                <a:effectLst/>
                <a:latin typeface="+mn-lt"/>
                <a:ea typeface="+mn-ea"/>
                <a:cs typeface="+mn-cs"/>
              </a:rPr>
              <a:t>In practice, this has meant being open to new ideas, learning new vocabularies, and trying new things. Although there are challenges, there are benefits, which we will discuss later in our presentation.</a:t>
            </a:r>
          </a:p>
          <a:p>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21</a:t>
            </a:fld>
            <a:endParaRPr lang="en-CA"/>
          </a:p>
        </p:txBody>
      </p:sp>
    </p:spTree>
    <p:extLst>
      <p:ext uri="{BB962C8B-B14F-4D97-AF65-F5344CB8AC3E}">
        <p14:creationId xmlns:p14="http://schemas.microsoft.com/office/powerpoint/2010/main" val="3261007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buFontTx/>
              <a:buChar char="-"/>
            </a:pPr>
            <a:r>
              <a:rPr lang="en-US" sz="1200" kern="1200" dirty="0">
                <a:solidFill>
                  <a:schemeClr val="tx1"/>
                </a:solidFill>
                <a:effectLst/>
                <a:latin typeface="+mn-lt"/>
                <a:ea typeface="+mn-ea"/>
                <a:cs typeface="+mn-cs"/>
              </a:rPr>
              <a:t>This project examines an emergent social and technical phenomena we call “Predictive care”. Predictive care is a data driven approach to medicine designed to facilitate more proactive, precise and personalized care. </a:t>
            </a:r>
          </a:p>
          <a:p>
            <a:pPr marL="171450" lvl="0" indent="-171450">
              <a:buFontTx/>
              <a:buChar char="-"/>
            </a:pPr>
            <a:r>
              <a:rPr lang="en-US" sz="1200" kern="1200" dirty="0">
                <a:solidFill>
                  <a:schemeClr val="tx1"/>
                </a:solidFill>
                <a:effectLst/>
                <a:latin typeface="+mn-lt"/>
                <a:ea typeface="+mn-ea"/>
                <a:cs typeface="+mn-cs"/>
              </a:rPr>
              <a:t>We use the term care deliberately to illustrate that we are not just interested in the accuracy or usefulness of a specific predictive algorithm – </a:t>
            </a:r>
          </a:p>
          <a:p>
            <a:pPr marL="171450" lvl="0" indent="-171450">
              <a:buFontTx/>
              <a:buChar char="-"/>
            </a:pPr>
            <a:r>
              <a:rPr lang="en-US" sz="1200" kern="1200" dirty="0">
                <a:solidFill>
                  <a:schemeClr val="tx1"/>
                </a:solidFill>
                <a:effectLst/>
                <a:latin typeface="+mn-lt"/>
                <a:ea typeface="+mn-ea"/>
                <a:cs typeface="+mn-cs"/>
              </a:rPr>
              <a:t>RATHER we are interested in both how these tools are made, and ask questions about how these advances are transforming care more broadly.</a:t>
            </a:r>
          </a:p>
          <a:p>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3</a:t>
            </a:fld>
            <a:endParaRPr lang="en-CA"/>
          </a:p>
        </p:txBody>
      </p:sp>
    </p:spTree>
    <p:extLst>
      <p:ext uri="{BB962C8B-B14F-4D97-AF65-F5344CB8AC3E}">
        <p14:creationId xmlns:p14="http://schemas.microsoft.com/office/powerpoint/2010/main" val="2978117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78" name="Google Shape;17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1840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effectLst/>
                <a:latin typeface="+mn-lt"/>
                <a:ea typeface="+mn-ea"/>
                <a:cs typeface="+mn-cs"/>
              </a:rPr>
              <a:t>LAURA?</a:t>
            </a:r>
            <a:br>
              <a:rPr lang="en-US" sz="1600" b="1" kern="1200" dirty="0">
                <a:solidFill>
                  <a:schemeClr val="tx1"/>
                </a:solidFill>
                <a:effectLst/>
                <a:latin typeface="+mn-lt"/>
                <a:ea typeface="+mn-ea"/>
                <a:cs typeface="+mn-cs"/>
              </a:rPr>
            </a:br>
            <a:r>
              <a:rPr lang="en-US" sz="1600" b="1" kern="1200" dirty="0">
                <a:solidFill>
                  <a:schemeClr val="tx1"/>
                </a:solidFill>
                <a:effectLst/>
                <a:latin typeface="+mn-lt"/>
                <a:ea typeface="+mn-ea"/>
                <a:cs typeface="+mn-cs"/>
              </a:rPr>
              <a:t/>
            </a:r>
            <a:br>
              <a:rPr lang="en-US" sz="1600" b="1" kern="1200" dirty="0">
                <a:solidFill>
                  <a:schemeClr val="tx1"/>
                </a:solidFill>
                <a:effectLst/>
                <a:latin typeface="+mn-lt"/>
                <a:ea typeface="+mn-ea"/>
                <a:cs typeface="+mn-cs"/>
              </a:rPr>
            </a:br>
            <a:r>
              <a:rPr lang="en-US" sz="1600" b="1" kern="1200" dirty="0">
                <a:solidFill>
                  <a:schemeClr val="tx1"/>
                </a:solidFill>
                <a:effectLst/>
                <a:latin typeface="+mn-lt"/>
                <a:ea typeface="+mn-ea"/>
                <a:cs typeface="+mn-cs"/>
              </a:rPr>
              <a:t>In psychiatry,</a:t>
            </a:r>
            <a:r>
              <a:rPr lang="en-US" sz="1600" kern="1200" dirty="0">
                <a:solidFill>
                  <a:schemeClr val="tx1"/>
                </a:solidFill>
                <a:effectLst/>
                <a:latin typeface="+mn-lt"/>
                <a:ea typeface="+mn-ea"/>
                <a:cs typeface="+mn-cs"/>
              </a:rPr>
              <a:t> few predictive care tools are in use, but there is a high demand for risk assessments for suicide, patient readmission and the risk of in patient aggression or violence. This project focuses on risk assessments for violence or aggression in the Emergency Department or ED at CAMH. Each year the ED provides urgent care to over 13,000 patients suffering from acute symptoms of mental illness.</a:t>
            </a:r>
            <a:r>
              <a:rPr lang="en-US" sz="1600" kern="1200" baseline="0" dirty="0">
                <a:solidFill>
                  <a:schemeClr val="tx1"/>
                </a:solidFill>
                <a:effectLst/>
                <a:latin typeface="+mn-lt"/>
                <a:ea typeface="+mn-ea"/>
                <a:cs typeface="+mn-cs"/>
              </a:rPr>
              <a:t> </a:t>
            </a:r>
            <a:r>
              <a:rPr lang="en-US" sz="1600" kern="1200" dirty="0">
                <a:solidFill>
                  <a:schemeClr val="tx1"/>
                </a:solidFill>
                <a:effectLst/>
                <a:latin typeface="+mn-lt"/>
                <a:ea typeface="+mn-ea"/>
                <a:cs typeface="+mn-cs"/>
              </a:rPr>
              <a:t>At</a:t>
            </a:r>
            <a:r>
              <a:rPr lang="en-US" sz="1600" kern="1200" baseline="0" dirty="0">
                <a:solidFill>
                  <a:schemeClr val="tx1"/>
                </a:solidFill>
                <a:effectLst/>
                <a:latin typeface="+mn-lt"/>
                <a:ea typeface="+mn-ea"/>
                <a:cs typeface="+mn-cs"/>
              </a:rPr>
              <a:t> any given time, u</a:t>
            </a:r>
            <a:r>
              <a:rPr lang="en-US" sz="1600" dirty="0"/>
              <a:t>p to 50% of the patients are held involuntarily if they considered a harm to self or others (Fage &amp; </a:t>
            </a:r>
            <a:r>
              <a:rPr lang="en-US" sz="1600" dirty="0" err="1"/>
              <a:t>Lofchy</a:t>
            </a:r>
            <a:r>
              <a:rPr lang="en-US" sz="1600" dirty="0"/>
              <a:t> 2020). </a:t>
            </a:r>
            <a:r>
              <a:rPr lang="en-US" sz="1600" kern="1200" dirty="0">
                <a:solidFill>
                  <a:schemeClr val="tx1"/>
                </a:solidFill>
                <a:effectLst/>
                <a:latin typeface="+mn-lt"/>
                <a:ea typeface="+mn-ea"/>
                <a:cs typeface="+mn-cs"/>
              </a:rPr>
              <a:t>Aggression or violence in particular has a known impact on staff and patient safety and well-being. The goal is</a:t>
            </a:r>
            <a:r>
              <a:rPr lang="en-US" sz="1600" kern="1200" baseline="0" dirty="0">
                <a:solidFill>
                  <a:schemeClr val="tx1"/>
                </a:solidFill>
                <a:effectLst/>
                <a:latin typeface="+mn-lt"/>
                <a:ea typeface="+mn-ea"/>
                <a:cs typeface="+mn-cs"/>
              </a:rPr>
              <a:t> to identify early warning signs of aggression and support trauma-informed de-escalation strategies.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a:solidFill>
                  <a:schemeClr val="tx1"/>
                </a:solidFill>
                <a:effectLst/>
                <a:latin typeface="+mn-lt"/>
                <a:ea typeface="+mn-ea"/>
                <a:cs typeface="+mn-cs"/>
              </a:rPr>
              <a:t>At present, E</a:t>
            </a:r>
            <a:r>
              <a:rPr lang="en-US" sz="1600" dirty="0"/>
              <a:t>D nurses enter narrative details about patients into the EHR every 2-3 hours. For example, they might enter: “patient ate her cereal and watched TV quietly.” Later they may add: “patient appeared irritable; argued about meds.” The next morning, another nurse will review these narratives and generate a daily numerical score (0-7) called a “DASA” (Dynamic Appraisal of Situational Aggression) (</a:t>
            </a:r>
            <a:r>
              <a:rPr lang="en-US" sz="1600" dirty="0" err="1"/>
              <a:t>Ogloff</a:t>
            </a:r>
            <a:r>
              <a:rPr lang="en-US" sz="1600" dirty="0"/>
              <a:t> &amp; Daffern 2006). While mental health professionals generally argue that the DASA is an effective de-escalation and prevention tool, high false positive and false negatives are concerning (</a:t>
            </a:r>
            <a:r>
              <a:rPr lang="en-US" sz="1600" dirty="0" err="1"/>
              <a:t>Viljoen</a:t>
            </a:r>
            <a:r>
              <a:rPr lang="en-US" sz="1600" dirty="0"/>
              <a:t> et al. 2018). </a:t>
            </a:r>
            <a:r>
              <a:rPr lang="en-US" sz="1200" kern="1200" dirty="0">
                <a:solidFill>
                  <a:schemeClr val="tx1"/>
                </a:solidFill>
                <a:effectLst/>
                <a:latin typeface="+mn-lt"/>
                <a:ea typeface="+mn-ea"/>
                <a:cs typeface="+mn-cs"/>
              </a:rPr>
              <a:t>Further, these assessments result in preemptive interventions – such as seclusion – that may undermine the experience of care for patients. </a:t>
            </a:r>
          </a:p>
        </p:txBody>
      </p:sp>
      <p:sp>
        <p:nvSpPr>
          <p:cNvPr id="4" name="Slide Number Placeholder 3"/>
          <p:cNvSpPr>
            <a:spLocks noGrp="1"/>
          </p:cNvSpPr>
          <p:nvPr>
            <p:ph type="sldNum" sz="quarter" idx="5"/>
          </p:nvPr>
        </p:nvSpPr>
        <p:spPr/>
        <p:txBody>
          <a:bodyPr/>
          <a:lstStyle/>
          <a:p>
            <a:fld id="{102F11BF-283A-4E95-8F9D-A9A03FD244FC}" type="slidenum">
              <a:rPr lang="en-CA" smtClean="0"/>
              <a:t>5</a:t>
            </a:fld>
            <a:endParaRPr lang="en-CA"/>
          </a:p>
        </p:txBody>
      </p:sp>
    </p:spTree>
    <p:extLst>
      <p:ext uri="{BB962C8B-B14F-4D97-AF65-F5344CB8AC3E}">
        <p14:creationId xmlns:p14="http://schemas.microsoft.com/office/powerpoint/2010/main" val="3186058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600" dirty="0">
                <a:effectLst/>
                <a:latin typeface="Times New Roman" panose="02020603050405020304" pitchFamily="18" charset="0"/>
                <a:ea typeface="Times New Roman" panose="02020603050405020304" pitchFamily="18" charset="0"/>
              </a:rPr>
              <a:t>MARTA?</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-efforts to enhance risk assessment have involved training machine learning models on patient data to try to predict which patients are at risk of becoming violent or aggressive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-EHRs have been a valuable source of data for training these machine learning models</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r>
            <a:br>
              <a:rPr lang="en-CA" sz="1600" dirty="0">
                <a:effectLst/>
                <a:latin typeface="Times New Roman" panose="02020603050405020304" pitchFamily="18" charset="0"/>
                <a:ea typeface="Times New Roman" panose="02020603050405020304" pitchFamily="18" charset="0"/>
              </a:rPr>
            </a:br>
            <a:r>
              <a:rPr lang="en-CA" sz="1600" dirty="0">
                <a:effectLst/>
                <a:latin typeface="Times New Roman" panose="02020603050405020304" pitchFamily="18" charset="0"/>
                <a:ea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rPr>
              <a:t>best and most convenient source of data for this work</a:t>
            </a:r>
            <a:br>
              <a:rPr lang="en-US" sz="1600" dirty="0">
                <a:effectLst/>
                <a:latin typeface="Times New Roman" panose="02020603050405020304" pitchFamily="18" charset="0"/>
                <a:ea typeface="Times New Roman" panose="02020603050405020304" pitchFamily="18" charset="0"/>
              </a:rPr>
            </a:br>
            <a:r>
              <a:rPr lang="en-US" sz="1600" dirty="0">
                <a:effectLst/>
                <a:latin typeface="Times New Roman" panose="02020603050405020304" pitchFamily="18" charset="0"/>
                <a:ea typeface="Times New Roman" panose="02020603050405020304" pitchFamily="18" charset="0"/>
              </a:rPr>
              <a:t>-sometimes the only source of data we have on people – since EDs can be a primary and only source of contact some people have with the health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effectLst/>
                <a:latin typeface="Times New Roman" panose="02020603050405020304" pitchFamily="18" charset="0"/>
                <a:ea typeface="Times New Roman" panose="02020603050405020304" pitchFamily="18" charset="0"/>
              </a:rPr>
              <a:t>-contains info on people underrepresented in mental health research – acute care populations, e.g., people experiencing acute distress, psychosis, substance use issues, suicidal thoughts and </a:t>
            </a:r>
            <a:r>
              <a:rPr lang="en-US" sz="1600" dirty="0" err="1">
                <a:effectLst/>
                <a:latin typeface="Times New Roman" panose="02020603050405020304" pitchFamily="18" charset="0"/>
                <a:ea typeface="Times New Roman" panose="02020603050405020304" pitchFamily="18" charset="0"/>
              </a:rPr>
              <a:t>behaviours</a:t>
            </a:r>
            <a:r>
              <a:rPr lang="en-US" sz="1600" dirty="0">
                <a:effectLst/>
                <a:latin typeface="Times New Roman" panose="02020603050405020304" pitchFamily="18" charset="0"/>
                <a:ea typeface="Times New Roman" panose="02020603050405020304" pitchFamily="18" charset="0"/>
              </a:rPr>
              <a:t>, which are considered risky to include in research studies</a:t>
            </a:r>
            <a:br>
              <a:rPr lang="en-US" sz="1600" dirty="0">
                <a:effectLst/>
                <a:latin typeface="Times New Roman" panose="02020603050405020304" pitchFamily="18" charset="0"/>
                <a:ea typeface="Times New Roman" panose="02020603050405020304" pitchFamily="18" charset="0"/>
              </a:rPr>
            </a:br>
            <a:r>
              <a:rPr lang="en-US" sz="1600" dirty="0">
                <a:effectLst/>
                <a:latin typeface="Times New Roman" panose="02020603050405020304" pitchFamily="18" charset="0"/>
                <a:ea typeface="Times New Roman" panose="02020603050405020304" pitchFamily="18" charset="0"/>
              </a:rPr>
              <a:t/>
            </a:r>
            <a:br>
              <a:rPr lang="en-US" sz="1600" dirty="0">
                <a:effectLst/>
                <a:latin typeface="Times New Roman" panose="02020603050405020304" pitchFamily="18" charset="0"/>
                <a:ea typeface="Times New Roman" panose="02020603050405020304" pitchFamily="18" charset="0"/>
              </a:rPr>
            </a:br>
            <a:r>
              <a:rPr lang="en-CA" sz="1400" dirty="0">
                <a:effectLst/>
                <a:latin typeface="Times New Roman" panose="02020603050405020304" pitchFamily="18" charset="0"/>
                <a:ea typeface="Times New Roman" panose="02020603050405020304" pitchFamily="18" charset="0"/>
              </a:rPr>
              <a:t>- So for example, in EHRs at CAMH for our project, we have DASA scores, but we can also pair this DASA information with features extracted from clinical notes, and also other structured data collected about patients, like their demographics, diagnoses, and even admission type (who they were admitted with and how, </a:t>
            </a:r>
            <a:r>
              <a:rPr lang="en-CA" sz="1400" dirty="0" err="1">
                <a:effectLst/>
                <a:latin typeface="Times New Roman" panose="02020603050405020304" pitchFamily="18" charset="0"/>
                <a:ea typeface="Times New Roman" panose="02020603050405020304" pitchFamily="18" charset="0"/>
              </a:rPr>
              <a:t>eg</a:t>
            </a:r>
            <a:r>
              <a:rPr lang="en-CA" sz="1400" dirty="0">
                <a:effectLst/>
                <a:latin typeface="Times New Roman" panose="02020603050405020304" pitchFamily="18" charset="0"/>
                <a:ea typeface="Times New Roman" panose="02020603050405020304" pitchFamily="18" charset="0"/>
              </a:rPr>
              <a:t> voluntary) – this information can be used to train machine learning models to predict incidents of violence or aggression </a:t>
            </a:r>
            <a:br>
              <a:rPr lang="en-CA" sz="1400" dirty="0">
                <a:effectLst/>
                <a:latin typeface="Times New Roman" panose="02020603050405020304" pitchFamily="18" charset="0"/>
                <a:ea typeface="Times New Roman" panose="02020603050405020304" pitchFamily="18" charset="0"/>
              </a:rPr>
            </a:br>
            <a:r>
              <a:rPr lang="en-CA" sz="1400" dirty="0">
                <a:effectLst/>
                <a:latin typeface="Times New Roman" panose="02020603050405020304" pitchFamily="18" charset="0"/>
                <a:ea typeface="Times New Roman" panose="02020603050405020304" pitchFamily="18" charset="0"/>
              </a:rPr>
              <a:t>-the hope is that machine learning/AI will improve the accuracy of predictions, which can help clinicians better anticipate behaviours, which can improve care</a:t>
            </a:r>
            <a:endParaRPr lang="en-US" sz="1400" dirty="0"/>
          </a:p>
          <a:p>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6</a:t>
            </a:fld>
            <a:endParaRPr lang="en-CA"/>
          </a:p>
        </p:txBody>
      </p:sp>
    </p:spTree>
    <p:extLst>
      <p:ext uri="{BB962C8B-B14F-4D97-AF65-F5344CB8AC3E}">
        <p14:creationId xmlns:p14="http://schemas.microsoft.com/office/powerpoint/2010/main" val="1946788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a:solidFill>
                  <a:schemeClr val="tx1"/>
                </a:solidFill>
                <a:effectLst/>
                <a:latin typeface="+mn-lt"/>
                <a:ea typeface="+mn-ea"/>
                <a:cs typeface="+mn-cs"/>
              </a:rPr>
              <a:t>LAURA?</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The emergence of these tools raises a number of critical questions for those of us developing clinical support tools using ML. Questions that we aim to address with this project include: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What is a FAIR Model?</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And can we build one?</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For the first question, our team spent a considerable amount of time reviewing the literature on fairness in ML. What we found is that we need to expand our definition of “fairness” beyond the elimination and detection of bias to these three pillars: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 Transparency – the range of tools used to see inside</a:t>
            </a:r>
            <a:r>
              <a:rPr lang="en-US" sz="1200" kern="1200" baseline="0" dirty="0">
                <a:solidFill>
                  <a:schemeClr val="tx1"/>
                </a:solidFill>
                <a:effectLst/>
                <a:latin typeface="+mn-lt"/>
                <a:ea typeface="+mn-ea"/>
                <a:cs typeface="+mn-cs"/>
              </a:rPr>
              <a:t> a model </a:t>
            </a:r>
            <a:r>
              <a:rPr lang="en-US" sz="1200" kern="1200" dirty="0">
                <a:solidFill>
                  <a:schemeClr val="tx1"/>
                </a:solidFill>
                <a:effectLst/>
                <a:latin typeface="+mn-lt"/>
                <a:ea typeface="+mn-ea"/>
                <a:cs typeface="+mn-cs"/>
              </a:rPr>
              <a:t>and hold a system accountable;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 Impartiality – that we need to think through both the range of biases that seep into models and how the implementation of these models might introduce new and unexpected biases;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 Inclusion – that we need to think seriously about how to include marginalized and underserved populations into the design</a:t>
            </a:r>
            <a:r>
              <a:rPr lang="en-US" sz="1200" kern="1200" baseline="0" dirty="0">
                <a:solidFill>
                  <a:schemeClr val="tx1"/>
                </a:solidFill>
                <a:effectLst/>
                <a:latin typeface="+mn-lt"/>
                <a:ea typeface="+mn-ea"/>
                <a:cs typeface="+mn-cs"/>
              </a:rPr>
              <a:t> and development of predictive care tools. </a:t>
            </a:r>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7</a:t>
            </a:fld>
            <a:endParaRPr lang="en-CA"/>
          </a:p>
        </p:txBody>
      </p:sp>
    </p:spTree>
    <p:extLst>
      <p:ext uri="{BB962C8B-B14F-4D97-AF65-F5344CB8AC3E}">
        <p14:creationId xmlns:p14="http://schemas.microsoft.com/office/powerpoint/2010/main" val="3889991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a:solidFill>
                  <a:schemeClr val="tx1"/>
                </a:solidFill>
                <a:effectLst/>
                <a:latin typeface="+mn-lt"/>
                <a:ea typeface="+mn-ea"/>
                <a:cs typeface="+mn-cs"/>
              </a:rPr>
              <a:t>LAURA?</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To answer these questions our project pilots a “hybrid” computational ethnography. This approach combines and challenges the frameworks and methods of machine learning, bioethics, nursing, psychiatry and anthropology. </a:t>
            </a:r>
          </a:p>
          <a:p>
            <a:pPr lvl="0"/>
            <a:r>
              <a:rPr lang="en-US" sz="1200" kern="1200" dirty="0">
                <a:solidFill>
                  <a:schemeClr val="tx1"/>
                </a:solidFill>
                <a:effectLst/>
                <a:latin typeface="+mn-lt"/>
                <a:ea typeface="+mn-ea"/>
                <a:cs typeface="+mn-cs"/>
              </a:rPr>
              <a:t>In practice, this has meant being open to new ideas, learning new vocabularies, and trying new things. Although there are challenges, there are benefits, which we will discuss later in our presentation.</a:t>
            </a:r>
          </a:p>
          <a:p>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8</a:t>
            </a:fld>
            <a:endParaRPr lang="en-CA"/>
          </a:p>
        </p:txBody>
      </p:sp>
    </p:spTree>
    <p:extLst>
      <p:ext uri="{BB962C8B-B14F-4D97-AF65-F5344CB8AC3E}">
        <p14:creationId xmlns:p14="http://schemas.microsoft.com/office/powerpoint/2010/main" val="2358631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buNone/>
            </a:pPr>
            <a:r>
              <a:rPr lang="en-US" sz="1200" b="1" kern="1200" dirty="0">
                <a:solidFill>
                  <a:schemeClr val="tx1"/>
                </a:solidFill>
                <a:effectLst/>
                <a:latin typeface="+mn-lt"/>
                <a:ea typeface="+mn-ea"/>
                <a:cs typeface="+mn-cs"/>
              </a:rPr>
              <a:t>BOTH?</a:t>
            </a:r>
            <a:br>
              <a:rPr lang="en-US" sz="1200" b="1" kern="1200" dirty="0">
                <a:solidFill>
                  <a:schemeClr val="tx1"/>
                </a:solidFill>
                <a:effectLst/>
                <a:latin typeface="+mn-lt"/>
                <a:ea typeface="+mn-ea"/>
                <a:cs typeface="+mn-cs"/>
              </a:rPr>
            </a:br>
            <a:endParaRPr lang="en-US" sz="1200" b="1" kern="1200" dirty="0">
              <a:solidFill>
                <a:schemeClr val="tx1"/>
              </a:solidFill>
              <a:effectLst/>
              <a:latin typeface="+mn-lt"/>
              <a:ea typeface="+mn-ea"/>
              <a:cs typeface="+mn-cs"/>
            </a:endParaRPr>
          </a:p>
          <a:p>
            <a:pPr marL="228600" lvl="0" indent="-228600">
              <a:buAutoNum type="arabicPeriod"/>
            </a:pPr>
            <a:r>
              <a:rPr lang="en-US" sz="1200" b="1" kern="1200" dirty="0">
                <a:solidFill>
                  <a:schemeClr val="tx1"/>
                </a:solidFill>
                <a:effectLst/>
                <a:latin typeface="+mn-lt"/>
                <a:ea typeface="+mn-ea"/>
                <a:cs typeface="+mn-cs"/>
              </a:rPr>
              <a:t>Material Realities of Data Production: </a:t>
            </a:r>
            <a:r>
              <a:rPr lang="en-US" sz="1200" kern="1200" dirty="0">
                <a:solidFill>
                  <a:schemeClr val="tx1"/>
                </a:solidFill>
                <a:effectLst/>
                <a:latin typeface="+mn-lt"/>
                <a:ea typeface="+mn-ea"/>
                <a:cs typeface="+mn-cs"/>
              </a:rPr>
              <a:t>To understand how a risk assessment training dataset is created, we are conducting participant observation in the ED. Participant observation involves documenting, contextualizing and analyzing how risk assessment data are collected and used in social context. We are on hold due to a COVID-19 outbreak on the unit, but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it will involve shadowing clinicians as they go about their everyday work routines.</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0" lvl="0" indent="0">
              <a:buNone/>
            </a:pPr>
            <a:r>
              <a:rPr lang="en-US" sz="1200" b="0" kern="1200" dirty="0">
                <a:solidFill>
                  <a:schemeClr val="tx1"/>
                </a:solidFill>
                <a:effectLst/>
                <a:latin typeface="+mn-lt"/>
                <a:ea typeface="+mn-ea"/>
                <a:cs typeface="+mn-cs"/>
              </a:rPr>
              <a:t>2.</a:t>
            </a:r>
            <a:r>
              <a:rPr lang="en-US" sz="1200" b="0" kern="1200" baseline="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Turning Data into Insights: </a:t>
            </a:r>
            <a:r>
              <a:rPr lang="en-US" sz="1200" b="0" kern="1200" dirty="0">
                <a:solidFill>
                  <a:schemeClr val="tx1"/>
                </a:solidFill>
                <a:effectLst/>
                <a:latin typeface="+mn-lt"/>
                <a:ea typeface="+mn-ea"/>
                <a:cs typeface="+mn-cs"/>
              </a:rPr>
              <a:t>We’re also developing and evaluating a predictive care model trained on risk assessment data from electronic health records at CAMH (i.e., the clinical questionnaires, as well as the notes documented within this “messy reality” of the ED). We’ll be using ML to extract and analyze information from these notes. We’re currently compiling the HER data with some help from CAMH’s data warehouse team.</a:t>
            </a:r>
          </a:p>
          <a:p>
            <a:pPr marL="0" lvl="0" indent="0">
              <a:buNone/>
            </a:pPr>
            <a:endParaRPr lang="en-US" sz="1200" b="1"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3. Centering Provider and Patient Perspectives. </a:t>
            </a:r>
            <a:r>
              <a:rPr lang="en-US" sz="1200" kern="1200" dirty="0">
                <a:solidFill>
                  <a:schemeClr val="tx1"/>
                </a:solidFill>
                <a:effectLst/>
                <a:latin typeface="+mn-lt"/>
                <a:ea typeface="+mn-ea"/>
                <a:cs typeface="+mn-cs"/>
              </a:rPr>
              <a:t>Using the insights gained during these first two steps we are also interviewing providers and patients about both their positive and negative experiences of risk assessment in the ED.</a:t>
            </a:r>
          </a:p>
          <a:p>
            <a:pPr lvl="0"/>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overall goal is to assess whether this holistic approach to fairness can be used to build a FAIR risk assessment model. </a:t>
            </a:r>
          </a:p>
          <a:p>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9</a:t>
            </a:fld>
            <a:endParaRPr lang="en-CA"/>
          </a:p>
        </p:txBody>
      </p:sp>
    </p:spTree>
    <p:extLst>
      <p:ext uri="{BB962C8B-B14F-4D97-AF65-F5344CB8AC3E}">
        <p14:creationId xmlns:p14="http://schemas.microsoft.com/office/powerpoint/2010/main" val="2909478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3"/>
        <p:cNvGrpSpPr/>
        <p:nvPr/>
      </p:nvGrpSpPr>
      <p:grpSpPr>
        <a:xfrm>
          <a:off x="0" y="0"/>
          <a:ext cx="0" cy="0"/>
          <a:chOff x="0" y="0"/>
          <a:chExt cx="0" cy="0"/>
        </a:xfrm>
      </p:grpSpPr>
      <p:sp>
        <p:nvSpPr>
          <p:cNvPr id="14" name="Google Shape;14;p2"/>
          <p:cNvSpPr txBox="1">
            <a:spLocks noGrp="1"/>
          </p:cNvSpPr>
          <p:nvPr>
            <p:ph type="ctrTitle"/>
          </p:nvPr>
        </p:nvSpPr>
        <p:spPr>
          <a:xfrm>
            <a:off x="1143000" y="1122363"/>
            <a:ext cx="6858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45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2"/>
          <p:cNvSpPr txBox="1">
            <a:spLocks noGrp="1"/>
          </p:cNvSpPr>
          <p:nvPr>
            <p:ph type="subTitle" idx="1"/>
          </p:nvPr>
        </p:nvSpPr>
        <p:spPr>
          <a:xfrm>
            <a:off x="1143000" y="3602038"/>
            <a:ext cx="6858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750"/>
              </a:spcBef>
              <a:spcAft>
                <a:spcPts val="0"/>
              </a:spcAft>
              <a:buClr>
                <a:schemeClr val="dk1"/>
              </a:buClr>
              <a:buSzPts val="2400"/>
              <a:buNone/>
              <a:defRPr sz="1800"/>
            </a:lvl1pPr>
            <a:lvl2pPr lvl="1" algn="ctr">
              <a:lnSpc>
                <a:spcPct val="90000"/>
              </a:lnSpc>
              <a:spcBef>
                <a:spcPts val="375"/>
              </a:spcBef>
              <a:spcAft>
                <a:spcPts val="0"/>
              </a:spcAft>
              <a:buClr>
                <a:schemeClr val="dk1"/>
              </a:buClr>
              <a:buSzPts val="2000"/>
              <a:buNone/>
              <a:defRPr sz="1500"/>
            </a:lvl2pPr>
            <a:lvl3pPr lvl="2" algn="ctr">
              <a:lnSpc>
                <a:spcPct val="90000"/>
              </a:lnSpc>
              <a:spcBef>
                <a:spcPts val="375"/>
              </a:spcBef>
              <a:spcAft>
                <a:spcPts val="0"/>
              </a:spcAft>
              <a:buClr>
                <a:schemeClr val="dk1"/>
              </a:buClr>
              <a:buSzPts val="1800"/>
              <a:buNone/>
              <a:defRPr sz="1350"/>
            </a:lvl3pPr>
            <a:lvl4pPr lvl="3" algn="ctr">
              <a:lnSpc>
                <a:spcPct val="90000"/>
              </a:lnSpc>
              <a:spcBef>
                <a:spcPts val="375"/>
              </a:spcBef>
              <a:spcAft>
                <a:spcPts val="0"/>
              </a:spcAft>
              <a:buClr>
                <a:schemeClr val="dk1"/>
              </a:buClr>
              <a:buSzPts val="1600"/>
              <a:buNone/>
              <a:defRPr sz="1200"/>
            </a:lvl4pPr>
            <a:lvl5pPr lvl="4" algn="ctr">
              <a:lnSpc>
                <a:spcPct val="90000"/>
              </a:lnSpc>
              <a:spcBef>
                <a:spcPts val="375"/>
              </a:spcBef>
              <a:spcAft>
                <a:spcPts val="0"/>
              </a:spcAft>
              <a:buClr>
                <a:schemeClr val="dk1"/>
              </a:buClr>
              <a:buSzPts val="1600"/>
              <a:buNone/>
              <a:defRPr sz="1200"/>
            </a:lvl5pPr>
            <a:lvl6pPr lvl="5" algn="ctr">
              <a:lnSpc>
                <a:spcPct val="90000"/>
              </a:lnSpc>
              <a:spcBef>
                <a:spcPts val="375"/>
              </a:spcBef>
              <a:spcAft>
                <a:spcPts val="0"/>
              </a:spcAft>
              <a:buClr>
                <a:schemeClr val="dk1"/>
              </a:buClr>
              <a:buSzPts val="1600"/>
              <a:buNone/>
              <a:defRPr sz="1200"/>
            </a:lvl6pPr>
            <a:lvl7pPr lvl="6" algn="ctr">
              <a:lnSpc>
                <a:spcPct val="90000"/>
              </a:lnSpc>
              <a:spcBef>
                <a:spcPts val="375"/>
              </a:spcBef>
              <a:spcAft>
                <a:spcPts val="0"/>
              </a:spcAft>
              <a:buClr>
                <a:schemeClr val="dk1"/>
              </a:buClr>
              <a:buSzPts val="1600"/>
              <a:buNone/>
              <a:defRPr sz="1200"/>
            </a:lvl7pPr>
            <a:lvl8pPr lvl="7" algn="ctr">
              <a:lnSpc>
                <a:spcPct val="90000"/>
              </a:lnSpc>
              <a:spcBef>
                <a:spcPts val="375"/>
              </a:spcBef>
              <a:spcAft>
                <a:spcPts val="0"/>
              </a:spcAft>
              <a:buClr>
                <a:schemeClr val="dk1"/>
              </a:buClr>
              <a:buSzPts val="1600"/>
              <a:buNone/>
              <a:defRPr sz="1200"/>
            </a:lvl8pPr>
            <a:lvl9pPr lvl="8" algn="ctr">
              <a:lnSpc>
                <a:spcPct val="90000"/>
              </a:lnSpc>
              <a:spcBef>
                <a:spcPts val="375"/>
              </a:spcBef>
              <a:spcAft>
                <a:spcPts val="0"/>
              </a:spcAft>
              <a:buClr>
                <a:schemeClr val="dk1"/>
              </a:buClr>
              <a:buSzPts val="1600"/>
              <a:buNone/>
              <a:defRPr sz="1200"/>
            </a:lvl9pPr>
          </a:lstStyle>
          <a:p>
            <a:endParaRPr/>
          </a:p>
        </p:txBody>
      </p:sp>
      <p:sp>
        <p:nvSpPr>
          <p:cNvPr id="16" name="Google Shape;16;p2"/>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98695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7"/>
        <p:cNvGrpSpPr/>
        <p:nvPr/>
      </p:nvGrpSpPr>
      <p:grpSpPr>
        <a:xfrm>
          <a:off x="0" y="0"/>
          <a:ext cx="0" cy="0"/>
          <a:chOff x="0" y="0"/>
          <a:chExt cx="0" cy="0"/>
        </a:xfrm>
      </p:grpSpPr>
      <p:sp>
        <p:nvSpPr>
          <p:cNvPr id="88" name="Google Shape;88;p14"/>
          <p:cNvSpPr/>
          <p:nvPr/>
        </p:nvSpPr>
        <p:spPr>
          <a:xfrm>
            <a:off x="0" y="0"/>
            <a:ext cx="9144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89" name="Google Shape;89;p14"/>
          <p:cNvGrpSpPr/>
          <p:nvPr/>
        </p:nvGrpSpPr>
        <p:grpSpPr>
          <a:xfrm>
            <a:off x="830277" y="1588427"/>
            <a:ext cx="745737" cy="61102"/>
            <a:chOff x="4580561" y="2589004"/>
            <a:chExt cx="1064464" cy="25200"/>
          </a:xfrm>
        </p:grpSpPr>
        <p:sp>
          <p:nvSpPr>
            <p:cNvPr id="90" name="Google Shape;90;p14"/>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1" name="Google Shape;91;p14"/>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92" name="Google Shape;92;p14"/>
          <p:cNvSpPr txBox="1">
            <a:spLocks noGrp="1"/>
          </p:cNvSpPr>
          <p:nvPr>
            <p:ph type="title"/>
          </p:nvPr>
        </p:nvSpPr>
        <p:spPr>
          <a:xfrm>
            <a:off x="730000" y="1758200"/>
            <a:ext cx="3300975" cy="18420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93" name="Google Shape;93;p14"/>
          <p:cNvSpPr txBox="1">
            <a:spLocks noGrp="1"/>
          </p:cNvSpPr>
          <p:nvPr>
            <p:ph type="body" idx="1"/>
          </p:nvPr>
        </p:nvSpPr>
        <p:spPr>
          <a:xfrm>
            <a:off x="721225" y="3708967"/>
            <a:ext cx="3300975" cy="21300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94" name="Google Shape;94;p14"/>
          <p:cNvSpPr txBox="1">
            <a:spLocks noGrp="1"/>
          </p:cNvSpPr>
          <p:nvPr>
            <p:ph type="sldNum" idx="12"/>
          </p:nvPr>
        </p:nvSpPr>
        <p:spPr>
          <a:xfrm>
            <a:off x="8536302" y="6333134"/>
            <a:ext cx="548775"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97247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95"/>
        <p:cNvGrpSpPr/>
        <p:nvPr/>
      </p:nvGrpSpPr>
      <p:grpSpPr>
        <a:xfrm>
          <a:off x="0" y="0"/>
          <a:ext cx="0" cy="0"/>
          <a:chOff x="0" y="0"/>
          <a:chExt cx="0" cy="0"/>
        </a:xfrm>
      </p:grpSpPr>
      <p:sp>
        <p:nvSpPr>
          <p:cNvPr id="96" name="Google Shape;96;p15"/>
          <p:cNvSpPr/>
          <p:nvPr/>
        </p:nvSpPr>
        <p:spPr>
          <a:xfrm>
            <a:off x="0" y="0"/>
            <a:ext cx="9144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97" name="Google Shape;97;p15"/>
          <p:cNvGrpSpPr/>
          <p:nvPr/>
        </p:nvGrpSpPr>
        <p:grpSpPr>
          <a:xfrm>
            <a:off x="830277" y="1588427"/>
            <a:ext cx="745737" cy="61102"/>
            <a:chOff x="4580561" y="2589004"/>
            <a:chExt cx="1064464" cy="25200"/>
          </a:xfrm>
        </p:grpSpPr>
        <p:sp>
          <p:nvSpPr>
            <p:cNvPr id="98" name="Google Shape;98;p15"/>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9" name="Google Shape;99;p15"/>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100" name="Google Shape;100;p15"/>
          <p:cNvSpPr txBox="1">
            <a:spLocks noGrp="1"/>
          </p:cNvSpPr>
          <p:nvPr>
            <p:ph type="title"/>
          </p:nvPr>
        </p:nvSpPr>
        <p:spPr>
          <a:xfrm>
            <a:off x="729450" y="1758200"/>
            <a:ext cx="7688700" cy="7137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101" name="Google Shape;101;p15"/>
          <p:cNvSpPr txBox="1">
            <a:spLocks noGrp="1"/>
          </p:cNvSpPr>
          <p:nvPr>
            <p:ph type="body" idx="1"/>
          </p:nvPr>
        </p:nvSpPr>
        <p:spPr>
          <a:xfrm>
            <a:off x="729450" y="2771833"/>
            <a:ext cx="7688700" cy="30147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102" name="Google Shape;102;p15"/>
          <p:cNvSpPr txBox="1">
            <a:spLocks noGrp="1"/>
          </p:cNvSpPr>
          <p:nvPr>
            <p:ph type="sldNum" idx="12"/>
          </p:nvPr>
        </p:nvSpPr>
        <p:spPr>
          <a:xfrm>
            <a:off x="8536302" y="6333134"/>
            <a:ext cx="548775"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51079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60"/>
        <p:cNvGrpSpPr/>
        <p:nvPr/>
      </p:nvGrpSpPr>
      <p:grpSpPr>
        <a:xfrm>
          <a:off x="0" y="0"/>
          <a:ext cx="0" cy="0"/>
          <a:chOff x="0" y="0"/>
          <a:chExt cx="0" cy="0"/>
        </a:xfrm>
      </p:grpSpPr>
      <p:sp>
        <p:nvSpPr>
          <p:cNvPr id="61" name="Google Shape;61;p9"/>
          <p:cNvSpPr txBox="1">
            <a:spLocks noGrp="1"/>
          </p:cNvSpPr>
          <p:nvPr>
            <p:ph type="title"/>
          </p:nvPr>
        </p:nvSpPr>
        <p:spPr>
          <a:xfrm>
            <a:off x="629841" y="457200"/>
            <a:ext cx="2949075"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24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9"/>
          <p:cNvSpPr txBox="1">
            <a:spLocks noGrp="1"/>
          </p:cNvSpPr>
          <p:nvPr>
            <p:ph type="body" idx="1"/>
          </p:nvPr>
        </p:nvSpPr>
        <p:spPr>
          <a:xfrm>
            <a:off x="3887391" y="987425"/>
            <a:ext cx="4629150" cy="4873500"/>
          </a:xfrm>
          <a:prstGeom prst="rect">
            <a:avLst/>
          </a:prstGeom>
          <a:noFill/>
          <a:ln>
            <a:noFill/>
          </a:ln>
        </p:spPr>
        <p:txBody>
          <a:bodyPr spcFirstLastPara="1" wrap="square" lIns="91425" tIns="45700" rIns="91425" bIns="45700" anchor="t" anchorCtr="0">
            <a:noAutofit/>
          </a:bodyPr>
          <a:lstStyle>
            <a:lvl1pPr marL="342900" lvl="0" indent="-323850" algn="l">
              <a:lnSpc>
                <a:spcPct val="90000"/>
              </a:lnSpc>
              <a:spcBef>
                <a:spcPts val="750"/>
              </a:spcBef>
              <a:spcAft>
                <a:spcPts val="0"/>
              </a:spcAft>
              <a:buClr>
                <a:schemeClr val="dk1"/>
              </a:buClr>
              <a:buSzPts val="3200"/>
              <a:buChar char="•"/>
              <a:defRPr sz="2400"/>
            </a:lvl1pPr>
            <a:lvl2pPr marL="685800" lvl="1" indent="-304800" algn="l">
              <a:lnSpc>
                <a:spcPct val="90000"/>
              </a:lnSpc>
              <a:spcBef>
                <a:spcPts val="375"/>
              </a:spcBef>
              <a:spcAft>
                <a:spcPts val="0"/>
              </a:spcAft>
              <a:buClr>
                <a:schemeClr val="dk1"/>
              </a:buClr>
              <a:buSzPts val="2800"/>
              <a:buChar char="•"/>
              <a:defRPr sz="2100"/>
            </a:lvl2pPr>
            <a:lvl3pPr marL="1028700" lvl="2" indent="-285750" algn="l">
              <a:lnSpc>
                <a:spcPct val="90000"/>
              </a:lnSpc>
              <a:spcBef>
                <a:spcPts val="375"/>
              </a:spcBef>
              <a:spcAft>
                <a:spcPts val="0"/>
              </a:spcAft>
              <a:buClr>
                <a:schemeClr val="dk1"/>
              </a:buClr>
              <a:buSzPts val="2400"/>
              <a:buChar char="•"/>
              <a:defRPr sz="1800"/>
            </a:lvl3pPr>
            <a:lvl4pPr marL="1371600" lvl="3" indent="-266700" algn="l">
              <a:lnSpc>
                <a:spcPct val="90000"/>
              </a:lnSpc>
              <a:spcBef>
                <a:spcPts val="375"/>
              </a:spcBef>
              <a:spcAft>
                <a:spcPts val="0"/>
              </a:spcAft>
              <a:buClr>
                <a:schemeClr val="dk1"/>
              </a:buClr>
              <a:buSzPts val="2000"/>
              <a:buChar char="•"/>
              <a:defRPr sz="1500"/>
            </a:lvl4pPr>
            <a:lvl5pPr marL="1714500" lvl="4" indent="-266700" algn="l">
              <a:lnSpc>
                <a:spcPct val="90000"/>
              </a:lnSpc>
              <a:spcBef>
                <a:spcPts val="375"/>
              </a:spcBef>
              <a:spcAft>
                <a:spcPts val="0"/>
              </a:spcAft>
              <a:buClr>
                <a:schemeClr val="dk1"/>
              </a:buClr>
              <a:buSzPts val="2000"/>
              <a:buChar char="•"/>
              <a:defRPr sz="1500"/>
            </a:lvl5pPr>
            <a:lvl6pPr marL="2057400" lvl="5" indent="-266700" algn="l">
              <a:lnSpc>
                <a:spcPct val="90000"/>
              </a:lnSpc>
              <a:spcBef>
                <a:spcPts val="375"/>
              </a:spcBef>
              <a:spcAft>
                <a:spcPts val="0"/>
              </a:spcAft>
              <a:buClr>
                <a:schemeClr val="dk1"/>
              </a:buClr>
              <a:buSzPts val="2000"/>
              <a:buChar char="•"/>
              <a:defRPr sz="1500"/>
            </a:lvl6pPr>
            <a:lvl7pPr marL="2400300" lvl="6" indent="-266700" algn="l">
              <a:lnSpc>
                <a:spcPct val="90000"/>
              </a:lnSpc>
              <a:spcBef>
                <a:spcPts val="375"/>
              </a:spcBef>
              <a:spcAft>
                <a:spcPts val="0"/>
              </a:spcAft>
              <a:buClr>
                <a:schemeClr val="dk1"/>
              </a:buClr>
              <a:buSzPts val="2000"/>
              <a:buChar char="•"/>
              <a:defRPr sz="1500"/>
            </a:lvl7pPr>
            <a:lvl8pPr marL="2743200" lvl="7" indent="-266700" algn="l">
              <a:lnSpc>
                <a:spcPct val="90000"/>
              </a:lnSpc>
              <a:spcBef>
                <a:spcPts val="375"/>
              </a:spcBef>
              <a:spcAft>
                <a:spcPts val="0"/>
              </a:spcAft>
              <a:buClr>
                <a:schemeClr val="dk1"/>
              </a:buClr>
              <a:buSzPts val="2000"/>
              <a:buChar char="•"/>
              <a:defRPr sz="1500"/>
            </a:lvl8pPr>
            <a:lvl9pPr marL="3086100" lvl="8" indent="-266700" algn="l">
              <a:lnSpc>
                <a:spcPct val="90000"/>
              </a:lnSpc>
              <a:spcBef>
                <a:spcPts val="375"/>
              </a:spcBef>
              <a:spcAft>
                <a:spcPts val="0"/>
              </a:spcAft>
              <a:buClr>
                <a:schemeClr val="dk1"/>
              </a:buClr>
              <a:buSzPts val="2000"/>
              <a:buChar char="•"/>
              <a:defRPr sz="1500"/>
            </a:lvl9pPr>
          </a:lstStyle>
          <a:p>
            <a:endParaRPr/>
          </a:p>
        </p:txBody>
      </p:sp>
      <p:sp>
        <p:nvSpPr>
          <p:cNvPr id="63" name="Google Shape;63;p9"/>
          <p:cNvSpPr txBox="1">
            <a:spLocks noGrp="1"/>
          </p:cNvSpPr>
          <p:nvPr>
            <p:ph type="body" idx="2"/>
          </p:nvPr>
        </p:nvSpPr>
        <p:spPr>
          <a:xfrm>
            <a:off x="629841" y="2057400"/>
            <a:ext cx="2949075" cy="3811500"/>
          </a:xfrm>
          <a:prstGeom prst="rect">
            <a:avLst/>
          </a:prstGeom>
          <a:noFill/>
          <a:ln>
            <a:noFill/>
          </a:ln>
        </p:spPr>
        <p:txBody>
          <a:bodyPr spcFirstLastPara="1" wrap="square" lIns="91425" tIns="45700" rIns="91425" bIns="45700" anchor="t" anchorCtr="0">
            <a:noAutofit/>
          </a:bodyPr>
          <a:lstStyle>
            <a:lvl1pPr marL="342900" lvl="0" indent="-171450" algn="l">
              <a:lnSpc>
                <a:spcPct val="90000"/>
              </a:lnSpc>
              <a:spcBef>
                <a:spcPts val="750"/>
              </a:spcBef>
              <a:spcAft>
                <a:spcPts val="0"/>
              </a:spcAft>
              <a:buClr>
                <a:schemeClr val="dk1"/>
              </a:buClr>
              <a:buSzPts val="1600"/>
              <a:buNone/>
              <a:defRPr sz="1200"/>
            </a:lvl1pPr>
            <a:lvl2pPr marL="685800" lvl="1" indent="-171450" algn="l">
              <a:lnSpc>
                <a:spcPct val="90000"/>
              </a:lnSpc>
              <a:spcBef>
                <a:spcPts val="375"/>
              </a:spcBef>
              <a:spcAft>
                <a:spcPts val="0"/>
              </a:spcAft>
              <a:buClr>
                <a:schemeClr val="dk1"/>
              </a:buClr>
              <a:buSzPts val="1400"/>
              <a:buNone/>
              <a:defRPr sz="1050"/>
            </a:lvl2pPr>
            <a:lvl3pPr marL="1028700" lvl="2" indent="-171450" algn="l">
              <a:lnSpc>
                <a:spcPct val="90000"/>
              </a:lnSpc>
              <a:spcBef>
                <a:spcPts val="375"/>
              </a:spcBef>
              <a:spcAft>
                <a:spcPts val="0"/>
              </a:spcAft>
              <a:buClr>
                <a:schemeClr val="dk1"/>
              </a:buClr>
              <a:buSzPts val="1200"/>
              <a:buNone/>
              <a:defRPr sz="900"/>
            </a:lvl3pPr>
            <a:lvl4pPr marL="1371600" lvl="3" indent="-171450" algn="l">
              <a:lnSpc>
                <a:spcPct val="90000"/>
              </a:lnSpc>
              <a:spcBef>
                <a:spcPts val="375"/>
              </a:spcBef>
              <a:spcAft>
                <a:spcPts val="0"/>
              </a:spcAft>
              <a:buClr>
                <a:schemeClr val="dk1"/>
              </a:buClr>
              <a:buSzPts val="1000"/>
              <a:buNone/>
              <a:defRPr sz="750"/>
            </a:lvl4pPr>
            <a:lvl5pPr marL="1714500" lvl="4" indent="-171450" algn="l">
              <a:lnSpc>
                <a:spcPct val="90000"/>
              </a:lnSpc>
              <a:spcBef>
                <a:spcPts val="375"/>
              </a:spcBef>
              <a:spcAft>
                <a:spcPts val="0"/>
              </a:spcAft>
              <a:buClr>
                <a:schemeClr val="dk1"/>
              </a:buClr>
              <a:buSzPts val="1000"/>
              <a:buNone/>
              <a:defRPr sz="750"/>
            </a:lvl5pPr>
            <a:lvl6pPr marL="2057400" lvl="5" indent="-171450" algn="l">
              <a:lnSpc>
                <a:spcPct val="90000"/>
              </a:lnSpc>
              <a:spcBef>
                <a:spcPts val="375"/>
              </a:spcBef>
              <a:spcAft>
                <a:spcPts val="0"/>
              </a:spcAft>
              <a:buClr>
                <a:schemeClr val="dk1"/>
              </a:buClr>
              <a:buSzPts val="1000"/>
              <a:buNone/>
              <a:defRPr sz="750"/>
            </a:lvl6pPr>
            <a:lvl7pPr marL="2400300" lvl="6" indent="-171450" algn="l">
              <a:lnSpc>
                <a:spcPct val="90000"/>
              </a:lnSpc>
              <a:spcBef>
                <a:spcPts val="375"/>
              </a:spcBef>
              <a:spcAft>
                <a:spcPts val="0"/>
              </a:spcAft>
              <a:buClr>
                <a:schemeClr val="dk1"/>
              </a:buClr>
              <a:buSzPts val="1000"/>
              <a:buNone/>
              <a:defRPr sz="750"/>
            </a:lvl7pPr>
            <a:lvl8pPr marL="2743200" lvl="7" indent="-171450" algn="l">
              <a:lnSpc>
                <a:spcPct val="90000"/>
              </a:lnSpc>
              <a:spcBef>
                <a:spcPts val="375"/>
              </a:spcBef>
              <a:spcAft>
                <a:spcPts val="0"/>
              </a:spcAft>
              <a:buClr>
                <a:schemeClr val="dk1"/>
              </a:buClr>
              <a:buSzPts val="1000"/>
              <a:buNone/>
              <a:defRPr sz="750"/>
            </a:lvl8pPr>
            <a:lvl9pPr marL="3086100" lvl="8" indent="-171450" algn="l">
              <a:lnSpc>
                <a:spcPct val="90000"/>
              </a:lnSpc>
              <a:spcBef>
                <a:spcPts val="375"/>
              </a:spcBef>
              <a:spcAft>
                <a:spcPts val="0"/>
              </a:spcAft>
              <a:buClr>
                <a:schemeClr val="dk1"/>
              </a:buClr>
              <a:buSzPts val="1000"/>
              <a:buNone/>
              <a:defRPr sz="750"/>
            </a:lvl9pPr>
          </a:lstStyle>
          <a:p>
            <a:endParaRPr/>
          </a:p>
        </p:txBody>
      </p:sp>
      <p:sp>
        <p:nvSpPr>
          <p:cNvPr id="64" name="Google Shape;64;p9"/>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9"/>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9"/>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88001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9"/>
        <p:cNvGrpSpPr/>
        <p:nvPr/>
      </p:nvGrpSpPr>
      <p:grpSpPr>
        <a:xfrm>
          <a:off x="0" y="0"/>
          <a:ext cx="0" cy="0"/>
          <a:chOff x="0" y="0"/>
          <a:chExt cx="0" cy="0"/>
        </a:xfrm>
      </p:grpSpPr>
      <p:sp>
        <p:nvSpPr>
          <p:cNvPr id="20" name="Google Shape;20;p3"/>
          <p:cNvSpPr txBox="1"/>
          <p:nvPr/>
        </p:nvSpPr>
        <p:spPr>
          <a:xfrm>
            <a:off x="0" y="9175"/>
            <a:ext cx="9189675" cy="822900"/>
          </a:xfrm>
          <a:prstGeom prst="rect">
            <a:avLst/>
          </a:prstGeom>
          <a:solidFill>
            <a:schemeClr val="dk1"/>
          </a:solidFill>
          <a:ln>
            <a:noFill/>
          </a:ln>
        </p:spPr>
        <p:txBody>
          <a:bodyPr spcFirstLastPara="1" wrap="square" lIns="68569" tIns="34275" rIns="68569" bIns="34275" anchor="t" anchorCtr="0">
            <a:noAutofit/>
          </a:bodyPr>
          <a:lstStyle/>
          <a:p>
            <a:pPr marL="0" marR="0" lvl="0" indent="0" algn="l" rtl="0">
              <a:spcBef>
                <a:spcPts val="0"/>
              </a:spcBef>
              <a:spcAft>
                <a:spcPts val="0"/>
              </a:spcAft>
              <a:buNone/>
            </a:pPr>
            <a:endParaRPr sz="3300">
              <a:solidFill>
                <a:schemeClr val="lt1"/>
              </a:solidFill>
              <a:latin typeface="Calibri"/>
              <a:ea typeface="Calibri"/>
              <a:cs typeface="Calibri"/>
              <a:sym typeface="Calibri"/>
            </a:endParaRPr>
          </a:p>
        </p:txBody>
      </p:sp>
      <p:sp>
        <p:nvSpPr>
          <p:cNvPr id="21" name="Google Shape;21;p3"/>
          <p:cNvSpPr txBox="1">
            <a:spLocks noGrp="1"/>
          </p:cNvSpPr>
          <p:nvPr>
            <p:ph type="title"/>
          </p:nvPr>
        </p:nvSpPr>
        <p:spPr>
          <a:xfrm>
            <a:off x="0" y="-9323"/>
            <a:ext cx="7495425" cy="8265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
          <p:cNvSpPr txBox="1">
            <a:spLocks noGrp="1"/>
          </p:cNvSpPr>
          <p:nvPr>
            <p:ph type="body" idx="1"/>
          </p:nvPr>
        </p:nvSpPr>
        <p:spPr>
          <a:xfrm>
            <a:off x="628650" y="1146220"/>
            <a:ext cx="7886700" cy="50307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23" name="Google Shape;23;p3"/>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pic>
        <p:nvPicPr>
          <p:cNvPr id="26" name="Google Shape;26;p3"/>
          <p:cNvPicPr preferRelativeResize="0"/>
          <p:nvPr/>
        </p:nvPicPr>
        <p:blipFill>
          <a:blip r:embed="rId2">
            <a:alphaModFix/>
          </a:blip>
          <a:stretch>
            <a:fillRect/>
          </a:stretch>
        </p:blipFill>
        <p:spPr>
          <a:xfrm>
            <a:off x="6618319" y="297875"/>
            <a:ext cx="2489211" cy="437550"/>
          </a:xfrm>
          <a:prstGeom prst="rect">
            <a:avLst/>
          </a:prstGeom>
          <a:noFill/>
          <a:ln>
            <a:noFill/>
          </a:ln>
        </p:spPr>
      </p:pic>
    </p:spTree>
    <p:extLst>
      <p:ext uri="{BB962C8B-B14F-4D97-AF65-F5344CB8AC3E}">
        <p14:creationId xmlns:p14="http://schemas.microsoft.com/office/powerpoint/2010/main" val="3069665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623888" y="1709738"/>
            <a:ext cx="78867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623888" y="4589463"/>
            <a:ext cx="7886700" cy="1500300"/>
          </a:xfrm>
          <a:prstGeom prst="rect">
            <a:avLst/>
          </a:prstGeom>
          <a:noFill/>
          <a:ln>
            <a:noFill/>
          </a:ln>
        </p:spPr>
        <p:txBody>
          <a:bodyPr spcFirstLastPara="1" wrap="square" lIns="91425" tIns="45700" rIns="91425" bIns="45700" anchor="t" anchorCtr="0">
            <a:noAutofit/>
          </a:bodyPr>
          <a:lstStyle>
            <a:lvl1pPr marL="342900" lvl="0" indent="-171450" algn="l">
              <a:lnSpc>
                <a:spcPct val="90000"/>
              </a:lnSpc>
              <a:spcBef>
                <a:spcPts val="750"/>
              </a:spcBef>
              <a:spcAft>
                <a:spcPts val="0"/>
              </a:spcAft>
              <a:buClr>
                <a:srgbClr val="888888"/>
              </a:buClr>
              <a:buSzPts val="2400"/>
              <a:buNone/>
              <a:defRPr sz="1800">
                <a:solidFill>
                  <a:srgbClr val="888888"/>
                </a:solidFill>
              </a:defRPr>
            </a:lvl1pPr>
            <a:lvl2pPr marL="685800" lvl="1" indent="-171450" algn="l">
              <a:lnSpc>
                <a:spcPct val="90000"/>
              </a:lnSpc>
              <a:spcBef>
                <a:spcPts val="375"/>
              </a:spcBef>
              <a:spcAft>
                <a:spcPts val="0"/>
              </a:spcAft>
              <a:buClr>
                <a:srgbClr val="888888"/>
              </a:buClr>
              <a:buSzPts val="2000"/>
              <a:buNone/>
              <a:defRPr sz="1500">
                <a:solidFill>
                  <a:srgbClr val="888888"/>
                </a:solidFill>
              </a:defRPr>
            </a:lvl2pPr>
            <a:lvl3pPr marL="1028700" lvl="2" indent="-171450" algn="l">
              <a:lnSpc>
                <a:spcPct val="90000"/>
              </a:lnSpc>
              <a:spcBef>
                <a:spcPts val="375"/>
              </a:spcBef>
              <a:spcAft>
                <a:spcPts val="0"/>
              </a:spcAft>
              <a:buClr>
                <a:srgbClr val="888888"/>
              </a:buClr>
              <a:buSzPts val="1800"/>
              <a:buNone/>
              <a:defRPr sz="1350">
                <a:solidFill>
                  <a:srgbClr val="888888"/>
                </a:solidFill>
              </a:defRPr>
            </a:lvl3pPr>
            <a:lvl4pPr marL="1371600" lvl="3" indent="-171450" algn="l">
              <a:lnSpc>
                <a:spcPct val="90000"/>
              </a:lnSpc>
              <a:spcBef>
                <a:spcPts val="375"/>
              </a:spcBef>
              <a:spcAft>
                <a:spcPts val="0"/>
              </a:spcAft>
              <a:buClr>
                <a:srgbClr val="888888"/>
              </a:buClr>
              <a:buSzPts val="1600"/>
              <a:buNone/>
              <a:defRPr sz="1200">
                <a:solidFill>
                  <a:srgbClr val="888888"/>
                </a:solidFill>
              </a:defRPr>
            </a:lvl4pPr>
            <a:lvl5pPr marL="1714500" lvl="4" indent="-171450" algn="l">
              <a:lnSpc>
                <a:spcPct val="90000"/>
              </a:lnSpc>
              <a:spcBef>
                <a:spcPts val="375"/>
              </a:spcBef>
              <a:spcAft>
                <a:spcPts val="0"/>
              </a:spcAft>
              <a:buClr>
                <a:srgbClr val="888888"/>
              </a:buClr>
              <a:buSzPts val="1600"/>
              <a:buNone/>
              <a:defRPr sz="1200">
                <a:solidFill>
                  <a:srgbClr val="888888"/>
                </a:solidFill>
              </a:defRPr>
            </a:lvl5pPr>
            <a:lvl6pPr marL="2057400" lvl="5" indent="-171450" algn="l">
              <a:lnSpc>
                <a:spcPct val="90000"/>
              </a:lnSpc>
              <a:spcBef>
                <a:spcPts val="375"/>
              </a:spcBef>
              <a:spcAft>
                <a:spcPts val="0"/>
              </a:spcAft>
              <a:buClr>
                <a:srgbClr val="888888"/>
              </a:buClr>
              <a:buSzPts val="1600"/>
              <a:buNone/>
              <a:defRPr sz="1200">
                <a:solidFill>
                  <a:srgbClr val="888888"/>
                </a:solidFill>
              </a:defRPr>
            </a:lvl6pPr>
            <a:lvl7pPr marL="2400300" lvl="6" indent="-171450" algn="l">
              <a:lnSpc>
                <a:spcPct val="90000"/>
              </a:lnSpc>
              <a:spcBef>
                <a:spcPts val="375"/>
              </a:spcBef>
              <a:spcAft>
                <a:spcPts val="0"/>
              </a:spcAft>
              <a:buClr>
                <a:srgbClr val="888888"/>
              </a:buClr>
              <a:buSzPts val="1600"/>
              <a:buNone/>
              <a:defRPr sz="1200">
                <a:solidFill>
                  <a:srgbClr val="888888"/>
                </a:solidFill>
              </a:defRPr>
            </a:lvl7pPr>
            <a:lvl8pPr marL="2743200" lvl="7" indent="-171450" algn="l">
              <a:lnSpc>
                <a:spcPct val="90000"/>
              </a:lnSpc>
              <a:spcBef>
                <a:spcPts val="375"/>
              </a:spcBef>
              <a:spcAft>
                <a:spcPts val="0"/>
              </a:spcAft>
              <a:buClr>
                <a:srgbClr val="888888"/>
              </a:buClr>
              <a:buSzPts val="1600"/>
              <a:buNone/>
              <a:defRPr sz="1200">
                <a:solidFill>
                  <a:srgbClr val="888888"/>
                </a:solidFill>
              </a:defRPr>
            </a:lvl8pPr>
            <a:lvl9pPr marL="3086100" lvl="8" indent="-171450" algn="l">
              <a:lnSpc>
                <a:spcPct val="90000"/>
              </a:lnSpc>
              <a:spcBef>
                <a:spcPts val="375"/>
              </a:spcBef>
              <a:spcAft>
                <a:spcPts val="0"/>
              </a:spcAft>
              <a:buClr>
                <a:srgbClr val="888888"/>
              </a:buClr>
              <a:buSzPts val="1600"/>
              <a:buNone/>
              <a:defRPr sz="1200">
                <a:solidFill>
                  <a:srgbClr val="888888"/>
                </a:solidFill>
              </a:defRPr>
            </a:lvl9pPr>
          </a:lstStyle>
          <a:p>
            <a:endParaRPr/>
          </a:p>
        </p:txBody>
      </p:sp>
      <p:sp>
        <p:nvSpPr>
          <p:cNvPr id="30" name="Google Shape;30;p4"/>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68244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9"/>
        <p:cNvGrpSpPr/>
        <p:nvPr/>
      </p:nvGrpSpPr>
      <p:grpSpPr>
        <a:xfrm>
          <a:off x="0" y="0"/>
          <a:ext cx="0" cy="0"/>
          <a:chOff x="0" y="0"/>
          <a:chExt cx="0" cy="0"/>
        </a:xfrm>
      </p:grpSpPr>
      <p:sp>
        <p:nvSpPr>
          <p:cNvPr id="50" name="Google Shape;50;p7"/>
          <p:cNvSpPr txBox="1"/>
          <p:nvPr/>
        </p:nvSpPr>
        <p:spPr>
          <a:xfrm>
            <a:off x="0" y="9175"/>
            <a:ext cx="9189675" cy="822900"/>
          </a:xfrm>
          <a:prstGeom prst="rect">
            <a:avLst/>
          </a:prstGeom>
          <a:solidFill>
            <a:schemeClr val="dk1"/>
          </a:solidFill>
          <a:ln>
            <a:noFill/>
          </a:ln>
        </p:spPr>
        <p:txBody>
          <a:bodyPr spcFirstLastPara="1" wrap="square" lIns="68569" tIns="34275" rIns="68569" bIns="34275" anchor="t" anchorCtr="0">
            <a:noAutofit/>
          </a:bodyPr>
          <a:lstStyle/>
          <a:p>
            <a:pPr marL="0" marR="0" lvl="0" indent="0" algn="l" rtl="0">
              <a:spcBef>
                <a:spcPts val="0"/>
              </a:spcBef>
              <a:spcAft>
                <a:spcPts val="0"/>
              </a:spcAft>
              <a:buNone/>
            </a:pPr>
            <a:endParaRPr sz="3300">
              <a:solidFill>
                <a:schemeClr val="lt1"/>
              </a:solidFill>
              <a:latin typeface="Calibri"/>
              <a:ea typeface="Calibri"/>
              <a:cs typeface="Calibri"/>
              <a:sym typeface="Calibri"/>
            </a:endParaRPr>
          </a:p>
        </p:txBody>
      </p:sp>
      <p:sp>
        <p:nvSpPr>
          <p:cNvPr id="51" name="Google Shape;51;p7"/>
          <p:cNvSpPr txBox="1">
            <a:spLocks noGrp="1"/>
          </p:cNvSpPr>
          <p:nvPr>
            <p:ph type="title"/>
          </p:nvPr>
        </p:nvSpPr>
        <p:spPr>
          <a:xfrm>
            <a:off x="126374" y="17396"/>
            <a:ext cx="7417350" cy="814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7"/>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7"/>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pic>
        <p:nvPicPr>
          <p:cNvPr id="55" name="Google Shape;55;p7"/>
          <p:cNvPicPr preferRelativeResize="0"/>
          <p:nvPr/>
        </p:nvPicPr>
        <p:blipFill>
          <a:blip r:embed="rId2">
            <a:alphaModFix/>
          </a:blip>
          <a:stretch>
            <a:fillRect/>
          </a:stretch>
        </p:blipFill>
        <p:spPr>
          <a:xfrm>
            <a:off x="6618319" y="297875"/>
            <a:ext cx="2489211" cy="437550"/>
          </a:xfrm>
          <a:prstGeom prst="rect">
            <a:avLst/>
          </a:prstGeom>
          <a:noFill/>
          <a:ln>
            <a:noFill/>
          </a:ln>
        </p:spPr>
      </p:pic>
    </p:spTree>
    <p:extLst>
      <p:ext uri="{BB962C8B-B14F-4D97-AF65-F5344CB8AC3E}">
        <p14:creationId xmlns:p14="http://schemas.microsoft.com/office/powerpoint/2010/main" val="1205636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8"/>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11314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7"/>
        <p:cNvGrpSpPr/>
        <p:nvPr/>
      </p:nvGrpSpPr>
      <p:grpSpPr>
        <a:xfrm>
          <a:off x="0" y="0"/>
          <a:ext cx="0" cy="0"/>
          <a:chOff x="0" y="0"/>
          <a:chExt cx="0" cy="0"/>
        </a:xfrm>
      </p:grpSpPr>
      <p:sp>
        <p:nvSpPr>
          <p:cNvPr id="68" name="Google Shape;68;p10"/>
          <p:cNvSpPr txBox="1">
            <a:spLocks noGrp="1"/>
          </p:cNvSpPr>
          <p:nvPr>
            <p:ph type="title"/>
          </p:nvPr>
        </p:nvSpPr>
        <p:spPr>
          <a:xfrm>
            <a:off x="629841" y="457200"/>
            <a:ext cx="2949075"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24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0"/>
          <p:cNvSpPr>
            <a:spLocks noGrp="1"/>
          </p:cNvSpPr>
          <p:nvPr>
            <p:ph type="pic" idx="2"/>
          </p:nvPr>
        </p:nvSpPr>
        <p:spPr>
          <a:xfrm>
            <a:off x="3887391" y="987425"/>
            <a:ext cx="462915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750"/>
              </a:spcBef>
              <a:spcAft>
                <a:spcPts val="0"/>
              </a:spcAft>
              <a:buClr>
                <a:schemeClr val="dk1"/>
              </a:buClr>
              <a:buSzPts val="32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8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24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body" idx="1"/>
          </p:nvPr>
        </p:nvSpPr>
        <p:spPr>
          <a:xfrm>
            <a:off x="629841" y="2057400"/>
            <a:ext cx="2949075" cy="3811500"/>
          </a:xfrm>
          <a:prstGeom prst="rect">
            <a:avLst/>
          </a:prstGeom>
          <a:noFill/>
          <a:ln>
            <a:noFill/>
          </a:ln>
        </p:spPr>
        <p:txBody>
          <a:bodyPr spcFirstLastPara="1" wrap="square" lIns="91425" tIns="45700" rIns="91425" bIns="45700" anchor="t" anchorCtr="0">
            <a:noAutofit/>
          </a:bodyPr>
          <a:lstStyle>
            <a:lvl1pPr marL="342900" lvl="0" indent="-171450" algn="l">
              <a:lnSpc>
                <a:spcPct val="90000"/>
              </a:lnSpc>
              <a:spcBef>
                <a:spcPts val="750"/>
              </a:spcBef>
              <a:spcAft>
                <a:spcPts val="0"/>
              </a:spcAft>
              <a:buClr>
                <a:schemeClr val="dk1"/>
              </a:buClr>
              <a:buSzPts val="1600"/>
              <a:buNone/>
              <a:defRPr sz="1200"/>
            </a:lvl1pPr>
            <a:lvl2pPr marL="685800" lvl="1" indent="-171450" algn="l">
              <a:lnSpc>
                <a:spcPct val="90000"/>
              </a:lnSpc>
              <a:spcBef>
                <a:spcPts val="375"/>
              </a:spcBef>
              <a:spcAft>
                <a:spcPts val="0"/>
              </a:spcAft>
              <a:buClr>
                <a:schemeClr val="dk1"/>
              </a:buClr>
              <a:buSzPts val="1400"/>
              <a:buNone/>
              <a:defRPr sz="1050"/>
            </a:lvl2pPr>
            <a:lvl3pPr marL="1028700" lvl="2" indent="-171450" algn="l">
              <a:lnSpc>
                <a:spcPct val="90000"/>
              </a:lnSpc>
              <a:spcBef>
                <a:spcPts val="375"/>
              </a:spcBef>
              <a:spcAft>
                <a:spcPts val="0"/>
              </a:spcAft>
              <a:buClr>
                <a:schemeClr val="dk1"/>
              </a:buClr>
              <a:buSzPts val="1200"/>
              <a:buNone/>
              <a:defRPr sz="900"/>
            </a:lvl3pPr>
            <a:lvl4pPr marL="1371600" lvl="3" indent="-171450" algn="l">
              <a:lnSpc>
                <a:spcPct val="90000"/>
              </a:lnSpc>
              <a:spcBef>
                <a:spcPts val="375"/>
              </a:spcBef>
              <a:spcAft>
                <a:spcPts val="0"/>
              </a:spcAft>
              <a:buClr>
                <a:schemeClr val="dk1"/>
              </a:buClr>
              <a:buSzPts val="1000"/>
              <a:buNone/>
              <a:defRPr sz="750"/>
            </a:lvl4pPr>
            <a:lvl5pPr marL="1714500" lvl="4" indent="-171450" algn="l">
              <a:lnSpc>
                <a:spcPct val="90000"/>
              </a:lnSpc>
              <a:spcBef>
                <a:spcPts val="375"/>
              </a:spcBef>
              <a:spcAft>
                <a:spcPts val="0"/>
              </a:spcAft>
              <a:buClr>
                <a:schemeClr val="dk1"/>
              </a:buClr>
              <a:buSzPts val="1000"/>
              <a:buNone/>
              <a:defRPr sz="750"/>
            </a:lvl5pPr>
            <a:lvl6pPr marL="2057400" lvl="5" indent="-171450" algn="l">
              <a:lnSpc>
                <a:spcPct val="90000"/>
              </a:lnSpc>
              <a:spcBef>
                <a:spcPts val="375"/>
              </a:spcBef>
              <a:spcAft>
                <a:spcPts val="0"/>
              </a:spcAft>
              <a:buClr>
                <a:schemeClr val="dk1"/>
              </a:buClr>
              <a:buSzPts val="1000"/>
              <a:buNone/>
              <a:defRPr sz="750"/>
            </a:lvl6pPr>
            <a:lvl7pPr marL="2400300" lvl="6" indent="-171450" algn="l">
              <a:lnSpc>
                <a:spcPct val="90000"/>
              </a:lnSpc>
              <a:spcBef>
                <a:spcPts val="375"/>
              </a:spcBef>
              <a:spcAft>
                <a:spcPts val="0"/>
              </a:spcAft>
              <a:buClr>
                <a:schemeClr val="dk1"/>
              </a:buClr>
              <a:buSzPts val="1000"/>
              <a:buNone/>
              <a:defRPr sz="750"/>
            </a:lvl7pPr>
            <a:lvl8pPr marL="2743200" lvl="7" indent="-171450" algn="l">
              <a:lnSpc>
                <a:spcPct val="90000"/>
              </a:lnSpc>
              <a:spcBef>
                <a:spcPts val="375"/>
              </a:spcBef>
              <a:spcAft>
                <a:spcPts val="0"/>
              </a:spcAft>
              <a:buClr>
                <a:schemeClr val="dk1"/>
              </a:buClr>
              <a:buSzPts val="1000"/>
              <a:buNone/>
              <a:defRPr sz="750"/>
            </a:lvl8pPr>
            <a:lvl9pPr marL="3086100" lvl="8" indent="-171450" algn="l">
              <a:lnSpc>
                <a:spcPct val="90000"/>
              </a:lnSpc>
              <a:spcBef>
                <a:spcPts val="375"/>
              </a:spcBef>
              <a:spcAft>
                <a:spcPts val="0"/>
              </a:spcAft>
              <a:buClr>
                <a:schemeClr val="dk1"/>
              </a:buClr>
              <a:buSzPts val="1000"/>
              <a:buNone/>
              <a:defRPr sz="750"/>
            </a:lvl9pPr>
          </a:lstStyle>
          <a:p>
            <a:endParaRPr/>
          </a:p>
        </p:txBody>
      </p:sp>
      <p:sp>
        <p:nvSpPr>
          <p:cNvPr id="71" name="Google Shape;71;p10"/>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0"/>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0"/>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739876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4"/>
        <p:cNvGrpSpPr/>
        <p:nvPr/>
      </p:nvGrpSpPr>
      <p:grpSpPr>
        <a:xfrm>
          <a:off x="0" y="0"/>
          <a:ext cx="0" cy="0"/>
          <a:chOff x="0" y="0"/>
          <a:chExt cx="0" cy="0"/>
        </a:xfrm>
      </p:grpSpPr>
      <p:sp>
        <p:nvSpPr>
          <p:cNvPr id="75" name="Google Shape;75;p11"/>
          <p:cNvSpPr txBox="1">
            <a:spLocks noGrp="1"/>
          </p:cNvSpPr>
          <p:nvPr>
            <p:ph type="title"/>
          </p:nvPr>
        </p:nvSpPr>
        <p:spPr>
          <a:xfrm>
            <a:off x="107058" y="68908"/>
            <a:ext cx="7417350" cy="763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1"/>
          <p:cNvSpPr txBox="1">
            <a:spLocks noGrp="1"/>
          </p:cNvSpPr>
          <p:nvPr>
            <p:ph type="body" idx="1"/>
          </p:nvPr>
        </p:nvSpPr>
        <p:spPr>
          <a:xfrm rot="5400000">
            <a:off x="2050200" y="-288209"/>
            <a:ext cx="5043600" cy="78867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77" name="Google Shape;77;p11"/>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1"/>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1"/>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520964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rot="5400000">
            <a:off x="4924013" y="2585578"/>
            <a:ext cx="5211000" cy="197167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4400"/>
              <a:buFont typeface="Calibri"/>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2"/>
          <p:cNvSpPr txBox="1">
            <a:spLocks noGrp="1"/>
          </p:cNvSpPr>
          <p:nvPr>
            <p:ph type="body" idx="1"/>
          </p:nvPr>
        </p:nvSpPr>
        <p:spPr>
          <a:xfrm rot="5400000">
            <a:off x="923513" y="671053"/>
            <a:ext cx="5211000" cy="5800725"/>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83" name="Google Shape;83;p12"/>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2"/>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993810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
  <p:cSld name="Image">
    <p:spTree>
      <p:nvGrpSpPr>
        <p:cNvPr id="1" name="Shape 86"/>
        <p:cNvGrpSpPr/>
        <p:nvPr/>
      </p:nvGrpSpPr>
      <p:grpSpPr>
        <a:xfrm>
          <a:off x="0" y="0"/>
          <a:ext cx="0" cy="0"/>
          <a:chOff x="0" y="0"/>
          <a:chExt cx="0" cy="0"/>
        </a:xfrm>
      </p:grpSpPr>
    </p:spTree>
    <p:extLst>
      <p:ext uri="{BB962C8B-B14F-4D97-AF65-F5344CB8AC3E}">
        <p14:creationId xmlns:p14="http://schemas.microsoft.com/office/powerpoint/2010/main" val="2353414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628650" y="1133341"/>
            <a:ext cx="7886700" cy="5043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 name="Google Shape;7;p1"/>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
        <p:nvSpPr>
          <p:cNvPr id="10" name="Google Shape;10;p1"/>
          <p:cNvSpPr txBox="1"/>
          <p:nvPr/>
        </p:nvSpPr>
        <p:spPr>
          <a:xfrm>
            <a:off x="0" y="9175"/>
            <a:ext cx="9189675" cy="822900"/>
          </a:xfrm>
          <a:prstGeom prst="rect">
            <a:avLst/>
          </a:prstGeom>
          <a:solidFill>
            <a:schemeClr val="dk1"/>
          </a:solidFill>
          <a:ln>
            <a:noFill/>
          </a:ln>
        </p:spPr>
        <p:txBody>
          <a:bodyPr spcFirstLastPara="1" wrap="square" lIns="68569" tIns="34275" rIns="68569" bIns="34275" anchor="t" anchorCtr="0">
            <a:noAutofit/>
          </a:bodyPr>
          <a:lstStyle/>
          <a:p>
            <a:pPr marL="0" marR="0" lvl="0" indent="0" algn="l" rtl="0">
              <a:spcBef>
                <a:spcPts val="0"/>
              </a:spcBef>
              <a:spcAft>
                <a:spcPts val="0"/>
              </a:spcAft>
              <a:buNone/>
            </a:pPr>
            <a:endParaRPr sz="3300">
              <a:solidFill>
                <a:schemeClr val="lt1"/>
              </a:solidFill>
              <a:latin typeface="Calibri"/>
              <a:ea typeface="Calibri"/>
              <a:cs typeface="Calibri"/>
              <a:sym typeface="Calibri"/>
            </a:endParaRPr>
          </a:p>
        </p:txBody>
      </p:sp>
      <p:sp>
        <p:nvSpPr>
          <p:cNvPr id="11" name="Google Shape;11;p1"/>
          <p:cNvSpPr txBox="1">
            <a:spLocks noGrp="1"/>
          </p:cNvSpPr>
          <p:nvPr>
            <p:ph type="title"/>
          </p:nvPr>
        </p:nvSpPr>
        <p:spPr>
          <a:xfrm>
            <a:off x="107058" y="68908"/>
            <a:ext cx="7417350" cy="7632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 name="Google Shape;12;p1"/>
          <p:cNvPicPr preferRelativeResize="0"/>
          <p:nvPr/>
        </p:nvPicPr>
        <p:blipFill>
          <a:blip r:embed="rId14">
            <a:alphaModFix/>
          </a:blip>
          <a:stretch>
            <a:fillRect/>
          </a:stretch>
        </p:blipFill>
        <p:spPr>
          <a:xfrm>
            <a:off x="6618319" y="297875"/>
            <a:ext cx="2489211" cy="437550"/>
          </a:xfrm>
          <a:prstGeom prst="rect">
            <a:avLst/>
          </a:prstGeom>
          <a:noFill/>
          <a:ln>
            <a:noFill/>
          </a:ln>
        </p:spPr>
      </p:pic>
    </p:spTree>
    <p:extLst>
      <p:ext uri="{BB962C8B-B14F-4D97-AF65-F5344CB8AC3E}">
        <p14:creationId xmlns:p14="http://schemas.microsoft.com/office/powerpoint/2010/main" val="376606366"/>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6" r:id="rId4"/>
    <p:sldLayoutId id="2147483667"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4.svg"/><Relationship Id="rId18" Type="http://schemas.openxmlformats.org/officeDocument/2006/relationships/image" Target="../media/image21.png"/><Relationship Id="rId26" Type="http://schemas.openxmlformats.org/officeDocument/2006/relationships/image" Target="../media/image25.png"/><Relationship Id="rId3" Type="http://schemas.openxmlformats.org/officeDocument/2006/relationships/image" Target="../media/image2.png"/><Relationship Id="rId21" Type="http://schemas.openxmlformats.org/officeDocument/2006/relationships/image" Target="../media/image32.svg"/><Relationship Id="rId7" Type="http://schemas.openxmlformats.org/officeDocument/2006/relationships/image" Target="../media/image18.svg"/><Relationship Id="rId12" Type="http://schemas.openxmlformats.org/officeDocument/2006/relationships/image" Target="../media/image18.png"/><Relationship Id="rId17" Type="http://schemas.openxmlformats.org/officeDocument/2006/relationships/image" Target="../media/image28.svg"/><Relationship Id="rId25" Type="http://schemas.openxmlformats.org/officeDocument/2006/relationships/image" Target="../media/image36.svg"/><Relationship Id="rId2" Type="http://schemas.openxmlformats.org/officeDocument/2006/relationships/notesSlide" Target="../notesSlides/notesSlide10.xml"/><Relationship Id="rId16" Type="http://schemas.openxmlformats.org/officeDocument/2006/relationships/image" Target="../media/image20.png"/><Relationship Id="rId20"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2.svg"/><Relationship Id="rId24" Type="http://schemas.openxmlformats.org/officeDocument/2006/relationships/image" Target="../media/image24.png"/><Relationship Id="rId5" Type="http://schemas.openxmlformats.org/officeDocument/2006/relationships/image" Target="../media/image16.svg"/><Relationship Id="rId15" Type="http://schemas.openxmlformats.org/officeDocument/2006/relationships/image" Target="../media/image26.svg"/><Relationship Id="rId23" Type="http://schemas.openxmlformats.org/officeDocument/2006/relationships/image" Target="../media/image34.svg"/><Relationship Id="rId10" Type="http://schemas.openxmlformats.org/officeDocument/2006/relationships/image" Target="../media/image17.png"/><Relationship Id="rId19" Type="http://schemas.openxmlformats.org/officeDocument/2006/relationships/image" Target="../media/image30.svg"/><Relationship Id="rId4" Type="http://schemas.openxmlformats.org/officeDocument/2006/relationships/image" Target="../media/image14.png"/><Relationship Id="rId9" Type="http://schemas.openxmlformats.org/officeDocument/2006/relationships/image" Target="../media/image20.svg"/><Relationship Id="rId14" Type="http://schemas.openxmlformats.org/officeDocument/2006/relationships/image" Target="../media/image19.png"/><Relationship Id="rId22" Type="http://schemas.openxmlformats.org/officeDocument/2006/relationships/image" Target="../media/image23.png"/><Relationship Id="rId27" Type="http://schemas.openxmlformats.org/officeDocument/2006/relationships/image" Target="../media/image38.sv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mailto:Laura.Sikstrom@camh.ca"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hyperlink" Target="mailto:marta.maslej@camh.ca" TargetMode="Externa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jpeg"/><Relationship Id="rId18" Type="http://schemas.openxmlformats.org/officeDocument/2006/relationships/image" Target="../media/image48.jpeg"/><Relationship Id="rId3" Type="http://schemas.openxmlformats.org/officeDocument/2006/relationships/image" Target="../media/image33.png"/><Relationship Id="rId21" Type="http://schemas.openxmlformats.org/officeDocument/2006/relationships/image" Target="../media/image2.png"/><Relationship Id="rId7" Type="http://schemas.openxmlformats.org/officeDocument/2006/relationships/image" Target="../media/image37.png"/><Relationship Id="rId12" Type="http://schemas.openxmlformats.org/officeDocument/2006/relationships/image" Target="../media/image42.jpeg"/><Relationship Id="rId17" Type="http://schemas.openxmlformats.org/officeDocument/2006/relationships/image" Target="../media/image47.jpeg"/><Relationship Id="rId2" Type="http://schemas.openxmlformats.org/officeDocument/2006/relationships/notesSlide" Target="../notesSlides/notesSlide20.xml"/><Relationship Id="rId16" Type="http://schemas.openxmlformats.org/officeDocument/2006/relationships/image" Target="../media/image46.jpeg"/><Relationship Id="rId20" Type="http://schemas.openxmlformats.org/officeDocument/2006/relationships/image" Target="../media/image50.png"/><Relationship Id="rId1" Type="http://schemas.openxmlformats.org/officeDocument/2006/relationships/slideLayout" Target="../slideLayouts/slideLayout12.xml"/><Relationship Id="rId6" Type="http://schemas.openxmlformats.org/officeDocument/2006/relationships/image" Target="../media/image36.png"/><Relationship Id="rId11" Type="http://schemas.openxmlformats.org/officeDocument/2006/relationships/image" Target="../media/image41.jpeg"/><Relationship Id="rId5" Type="http://schemas.openxmlformats.org/officeDocument/2006/relationships/image" Target="../media/image35.png"/><Relationship Id="rId15" Type="http://schemas.openxmlformats.org/officeDocument/2006/relationships/image" Target="../media/image45.jpeg"/><Relationship Id="rId10" Type="http://schemas.openxmlformats.org/officeDocument/2006/relationships/image" Target="../media/image40.png"/><Relationship Id="rId19" Type="http://schemas.openxmlformats.org/officeDocument/2006/relationships/image" Target="../media/image49.jpeg"/><Relationship Id="rId4" Type="http://schemas.openxmlformats.org/officeDocument/2006/relationships/image" Target="../media/image34.png"/><Relationship Id="rId9" Type="http://schemas.openxmlformats.org/officeDocument/2006/relationships/image" Target="../media/image39.jpeg"/><Relationship Id="rId14" Type="http://schemas.openxmlformats.org/officeDocument/2006/relationships/image" Target="../media/image44.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hyperlink" Target="http://dx.doi.org/10.1136/bmjopen-2022-069255"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79"/>
        <p:cNvGrpSpPr/>
        <p:nvPr/>
      </p:nvGrpSpPr>
      <p:grpSpPr>
        <a:xfrm>
          <a:off x="0" y="0"/>
          <a:ext cx="0" cy="0"/>
          <a:chOff x="0" y="0"/>
          <a:chExt cx="0" cy="0"/>
        </a:xfrm>
      </p:grpSpPr>
      <p:sp>
        <p:nvSpPr>
          <p:cNvPr id="183" name="Google Shape;183;p34"/>
          <p:cNvSpPr txBox="1"/>
          <p:nvPr/>
        </p:nvSpPr>
        <p:spPr>
          <a:xfrm>
            <a:off x="625178" y="2044690"/>
            <a:ext cx="8148825" cy="1269675"/>
          </a:xfrm>
          <a:prstGeom prst="rect">
            <a:avLst/>
          </a:prstGeom>
          <a:noFill/>
          <a:ln>
            <a:noFill/>
          </a:ln>
        </p:spPr>
        <p:txBody>
          <a:bodyPr spcFirstLastPara="1" wrap="square" lIns="68569" tIns="34275" rIns="68569" bIns="34275" anchor="t" anchorCtr="0">
            <a:noAutofit/>
          </a:bodyPr>
          <a:lstStyle/>
          <a:p>
            <a:pPr algn="ctr" defTabSz="685800">
              <a:buClr>
                <a:srgbClr val="000000"/>
              </a:buClr>
            </a:pPr>
            <a:r>
              <a:rPr lang="en-US" sz="3600" b="1" kern="0" dirty="0">
                <a:solidFill>
                  <a:srgbClr val="FFFFFF"/>
                </a:solidFill>
                <a:latin typeface="Calibri"/>
                <a:ea typeface="Calibri"/>
                <a:cs typeface="Calibri"/>
                <a:sym typeface="Calibri"/>
              </a:rPr>
              <a:t>Building Fair Machine Learning Models: </a:t>
            </a:r>
            <a:r>
              <a:rPr lang="en-US" sz="3600" b="1" kern="0" dirty="0">
                <a:latin typeface="Calibri"/>
                <a:ea typeface="Calibri"/>
                <a:cs typeface="Calibri"/>
              </a:rPr>
              <a:t/>
            </a:r>
            <a:br>
              <a:rPr lang="en-US" sz="3600" b="1" kern="0" dirty="0">
                <a:latin typeface="Calibri"/>
                <a:ea typeface="Calibri"/>
                <a:cs typeface="Calibri"/>
              </a:rPr>
            </a:br>
            <a:r>
              <a:rPr lang="en-US" sz="2400" b="1" kern="0" dirty="0">
                <a:solidFill>
                  <a:srgbClr val="FFFFFF"/>
                </a:solidFill>
                <a:latin typeface="Calibri"/>
                <a:ea typeface="Calibri"/>
                <a:cs typeface="Calibri"/>
                <a:sym typeface="Calibri"/>
              </a:rPr>
              <a:t>Using Big Data to Explore Inequities in Risk Assessment</a:t>
            </a:r>
            <a:r>
              <a:rPr lang="en-US" sz="2400" b="1" kern="0" dirty="0">
                <a:latin typeface="Calibri"/>
                <a:ea typeface="Calibri"/>
                <a:cs typeface="Calibri"/>
              </a:rPr>
              <a:t/>
            </a:r>
            <a:br>
              <a:rPr lang="en-US" sz="2400" b="1" kern="0" dirty="0">
                <a:latin typeface="Calibri"/>
                <a:ea typeface="Calibri"/>
                <a:cs typeface="Calibri"/>
              </a:rPr>
            </a:br>
            <a:r>
              <a:rPr lang="en-US" sz="2400" b="1" kern="0" dirty="0">
                <a:solidFill>
                  <a:srgbClr val="FFFFFF"/>
                </a:solidFill>
                <a:latin typeface="Calibri"/>
                <a:ea typeface="Calibri"/>
                <a:cs typeface="Calibri"/>
                <a:sym typeface="Calibri"/>
              </a:rPr>
              <a:t> at the Centre for Addiction and Mental Health </a:t>
            </a:r>
          </a:p>
          <a:p>
            <a:pPr algn="ctr" defTabSz="685800">
              <a:buClr>
                <a:srgbClr val="000000"/>
              </a:buClr>
            </a:pPr>
            <a:endParaRPr lang="en-US" sz="2400" b="1" kern="0" dirty="0">
              <a:solidFill>
                <a:srgbClr val="FFFFFF"/>
              </a:solidFill>
              <a:latin typeface="Calibri"/>
              <a:cs typeface="Calibri"/>
              <a:sym typeface="Calibri"/>
            </a:endParaRPr>
          </a:p>
          <a:p>
            <a:pPr algn="ctr" defTabSz="685800">
              <a:buClr>
                <a:srgbClr val="000000"/>
              </a:buClr>
            </a:pPr>
            <a:r>
              <a:rPr lang="en-US" sz="2400" kern="0" dirty="0">
                <a:solidFill>
                  <a:srgbClr val="FFFFFF"/>
                </a:solidFill>
                <a:latin typeface="Calibri"/>
                <a:cs typeface="Calibri"/>
                <a:sym typeface="Calibri"/>
              </a:rPr>
              <a:t>Presenters: Dr. Laura Sikstrom &amp; Dr. Marta Maslej</a:t>
            </a:r>
            <a:r>
              <a:rPr lang="en-US" kern="0" dirty="0">
                <a:solidFill>
                  <a:srgbClr val="FFFFFF"/>
                </a:solidFill>
                <a:latin typeface="Calibri"/>
                <a:cs typeface="Calibri"/>
                <a:sym typeface="Calibri"/>
              </a:rPr>
              <a:t/>
            </a:r>
            <a:br>
              <a:rPr lang="en-US" kern="0" dirty="0">
                <a:solidFill>
                  <a:srgbClr val="FFFFFF"/>
                </a:solidFill>
                <a:latin typeface="Calibri"/>
                <a:cs typeface="Calibri"/>
                <a:sym typeface="Calibri"/>
              </a:rPr>
            </a:br>
            <a:r>
              <a:rPr lang="en-US" kern="0" dirty="0">
                <a:solidFill>
                  <a:srgbClr val="FFFFFF"/>
                </a:solidFill>
                <a:latin typeface="Calibri"/>
                <a:cs typeface="Calibri"/>
                <a:sym typeface="Calibri"/>
              </a:rPr>
              <a:t/>
            </a:r>
            <a:br>
              <a:rPr lang="en-US" kern="0" dirty="0">
                <a:solidFill>
                  <a:srgbClr val="FFFFFF"/>
                </a:solidFill>
                <a:latin typeface="Calibri"/>
                <a:cs typeface="Calibri"/>
                <a:sym typeface="Calibri"/>
              </a:rPr>
            </a:br>
            <a:r>
              <a:rPr lang="en-US" kern="0" dirty="0">
                <a:solidFill>
                  <a:srgbClr val="FFFFFF"/>
                </a:solidFill>
                <a:latin typeface="Calibri"/>
                <a:cs typeface="Calibri"/>
                <a:sym typeface="Calibri"/>
              </a:rPr>
              <a:t>AI and Mental Health Care: </a:t>
            </a:r>
            <a:br>
              <a:rPr lang="en-US" kern="0" dirty="0">
                <a:solidFill>
                  <a:srgbClr val="FFFFFF"/>
                </a:solidFill>
                <a:latin typeface="Calibri"/>
                <a:cs typeface="Calibri"/>
                <a:sym typeface="Calibri"/>
              </a:rPr>
            </a:br>
            <a:r>
              <a:rPr lang="en-US" kern="0" dirty="0">
                <a:solidFill>
                  <a:srgbClr val="FFFFFF"/>
                </a:solidFill>
                <a:latin typeface="Calibri"/>
                <a:cs typeface="Calibri"/>
                <a:sym typeface="Calibri"/>
              </a:rPr>
              <a:t>Practical Opportunities for Clinical Implementation</a:t>
            </a:r>
            <a:br>
              <a:rPr lang="en-US" kern="0" dirty="0">
                <a:solidFill>
                  <a:srgbClr val="FFFFFF"/>
                </a:solidFill>
                <a:latin typeface="Calibri"/>
                <a:cs typeface="Calibri"/>
                <a:sym typeface="Calibri"/>
              </a:rPr>
            </a:br>
            <a:r>
              <a:rPr lang="en-US" kern="0" dirty="0">
                <a:solidFill>
                  <a:srgbClr val="FFFFFF"/>
                </a:solidFill>
                <a:latin typeface="Calibri"/>
                <a:cs typeface="Calibri"/>
                <a:sym typeface="Calibri"/>
              </a:rPr>
              <a:t>June 14, 2023</a:t>
            </a:r>
            <a:br>
              <a:rPr lang="en-US" kern="0" dirty="0">
                <a:solidFill>
                  <a:srgbClr val="FFFFFF"/>
                </a:solidFill>
                <a:latin typeface="Calibri"/>
                <a:cs typeface="Calibri"/>
                <a:sym typeface="Calibri"/>
              </a:rPr>
            </a:br>
            <a:endParaRPr lang="en-US" kern="0" dirty="0">
              <a:solidFill>
                <a:srgbClr val="FFFFFF"/>
              </a:solidFill>
              <a:latin typeface="Calibri"/>
              <a:cs typeface="Calibri"/>
            </a:endParaRPr>
          </a:p>
        </p:txBody>
      </p:sp>
      <p:pic>
        <p:nvPicPr>
          <p:cNvPr id="8" name="Picture 7">
            <a:extLst>
              <a:ext uri="{FF2B5EF4-FFF2-40B4-BE49-F238E27FC236}">
                <a16:creationId xmlns:a16="http://schemas.microsoft.com/office/drawing/2014/main" id="{AA031F4D-B5EB-4303-9A83-706B6EB42F49}"/>
              </a:ext>
            </a:extLst>
          </p:cNvPr>
          <p:cNvPicPr>
            <a:picLocks noChangeAspect="1"/>
          </p:cNvPicPr>
          <p:nvPr/>
        </p:nvPicPr>
        <p:blipFill>
          <a:blip r:embed="rId3"/>
          <a:stretch>
            <a:fillRect/>
          </a:stretch>
        </p:blipFill>
        <p:spPr>
          <a:xfrm>
            <a:off x="4949887" y="190470"/>
            <a:ext cx="4052146" cy="619875"/>
          </a:xfrm>
          <a:prstGeom prst="rect">
            <a:avLst/>
          </a:prstGeom>
        </p:spPr>
      </p:pic>
    </p:spTree>
    <p:extLst>
      <p:ext uri="{BB962C8B-B14F-4D97-AF65-F5344CB8AC3E}">
        <p14:creationId xmlns:p14="http://schemas.microsoft.com/office/powerpoint/2010/main" val="3531512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15467"/>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a:t>ML DEVELOPMENT</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8049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1282926" y="5262881"/>
            <a:ext cx="3818664" cy="4715136"/>
          </a:xfrm>
        </p:spPr>
        <p:txBody>
          <a:bodyPr/>
          <a:lstStyle/>
          <a:p>
            <a:pPr marL="85725" indent="0">
              <a:lnSpc>
                <a:spcPct val="107000"/>
              </a:lnSpc>
              <a:spcAft>
                <a:spcPts val="800"/>
              </a:spcAft>
              <a:buNone/>
            </a:pPr>
            <a:endParaRPr lang="en-CA" sz="4400" dirty="0"/>
          </a:p>
          <a:p>
            <a:pPr marL="85725" indent="0">
              <a:lnSpc>
                <a:spcPct val="107000"/>
              </a:lnSpc>
              <a:spcAft>
                <a:spcPts val="800"/>
              </a:spcAft>
              <a:buNone/>
            </a:pPr>
            <a:endParaRPr lang="en-CA" sz="4400" dirty="0"/>
          </a:p>
        </p:txBody>
      </p:sp>
      <p:pic>
        <p:nvPicPr>
          <p:cNvPr id="5" name="Graphic 4" descr="Male outline">
            <a:extLst>
              <a:ext uri="{FF2B5EF4-FFF2-40B4-BE49-F238E27FC236}">
                <a16:creationId xmlns:a16="http://schemas.microsoft.com/office/drawing/2014/main" id="{74F147E5-A030-18AA-46A2-E86516DB42B4}"/>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911689" y="2292341"/>
            <a:ext cx="619071" cy="619071"/>
          </a:xfrm>
          <a:prstGeom prst="rect">
            <a:avLst/>
          </a:prstGeom>
        </p:spPr>
      </p:pic>
      <p:pic>
        <p:nvPicPr>
          <p:cNvPr id="7" name="Graphic 6" descr="Globe outline">
            <a:extLst>
              <a:ext uri="{FF2B5EF4-FFF2-40B4-BE49-F238E27FC236}">
                <a16:creationId xmlns:a16="http://schemas.microsoft.com/office/drawing/2014/main" id="{AE272B26-3B55-8821-A9C6-5B3E8C38C7F9}"/>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393139" y="3084895"/>
            <a:ext cx="619071" cy="619071"/>
          </a:xfrm>
          <a:prstGeom prst="rect">
            <a:avLst/>
          </a:prstGeom>
        </p:spPr>
      </p:pic>
      <p:pic>
        <p:nvPicPr>
          <p:cNvPr id="10" name="Graphic 9" descr="Brain in head outline">
            <a:extLst>
              <a:ext uri="{FF2B5EF4-FFF2-40B4-BE49-F238E27FC236}">
                <a16:creationId xmlns:a16="http://schemas.microsoft.com/office/drawing/2014/main" id="{D5158FB6-7F55-0094-9BC9-F2828654B5FF}"/>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984510" y="3496616"/>
            <a:ext cx="701839" cy="701839"/>
          </a:xfrm>
          <a:prstGeom prst="rect">
            <a:avLst/>
          </a:prstGeom>
        </p:spPr>
      </p:pic>
      <p:pic>
        <p:nvPicPr>
          <p:cNvPr id="11" name="Graphic 10" descr="Money outline">
            <a:extLst>
              <a:ext uri="{FF2B5EF4-FFF2-40B4-BE49-F238E27FC236}">
                <a16:creationId xmlns:a16="http://schemas.microsoft.com/office/drawing/2014/main" id="{1E9888BA-40FE-3133-EFD1-182B154CF3FB}"/>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990573" y="2805970"/>
            <a:ext cx="701839" cy="681232"/>
          </a:xfrm>
          <a:prstGeom prst="rect">
            <a:avLst/>
          </a:prstGeom>
        </p:spPr>
      </p:pic>
      <p:pic>
        <p:nvPicPr>
          <p:cNvPr id="12" name="Graphic 11" descr="Man with cane outline">
            <a:extLst>
              <a:ext uri="{FF2B5EF4-FFF2-40B4-BE49-F238E27FC236}">
                <a16:creationId xmlns:a16="http://schemas.microsoft.com/office/drawing/2014/main" id="{5ADB83E3-08AD-2212-A29B-EA584778F8CB}"/>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364048" y="2356305"/>
            <a:ext cx="701838" cy="701838"/>
          </a:xfrm>
          <a:prstGeom prst="rect">
            <a:avLst/>
          </a:prstGeom>
        </p:spPr>
      </p:pic>
      <p:pic>
        <p:nvPicPr>
          <p:cNvPr id="13" name="Graphic 12" descr="Medical outline">
            <a:extLst>
              <a:ext uri="{FF2B5EF4-FFF2-40B4-BE49-F238E27FC236}">
                <a16:creationId xmlns:a16="http://schemas.microsoft.com/office/drawing/2014/main" id="{CCD127DE-0581-A907-6A62-3FC31FED6E2A}"/>
              </a:ext>
            </a:extLst>
          </p:cNvPr>
          <p:cNvPicPr>
            <a:picLocks noChangeAspect="1"/>
          </p:cNvPicPr>
          <p:nvPr/>
        </p:nvPicPr>
        <p:blipFill>
          <a:blip r:embed="rId14">
            <a:extLst>
              <a:ext uri="{96DAC541-7B7A-43D3-8B79-37D633B846F1}">
                <asvg:svgBlip xmlns="" xmlns:asvg="http://schemas.microsoft.com/office/drawing/2016/SVG/main" r:embed="rId15"/>
              </a:ext>
            </a:extLst>
          </a:blip>
          <a:stretch>
            <a:fillRect/>
          </a:stretch>
        </p:blipFill>
        <p:spPr>
          <a:xfrm>
            <a:off x="483986" y="3787630"/>
            <a:ext cx="649364" cy="649364"/>
          </a:xfrm>
          <a:prstGeom prst="rect">
            <a:avLst/>
          </a:prstGeom>
        </p:spPr>
      </p:pic>
      <p:pic>
        <p:nvPicPr>
          <p:cNvPr id="14" name="Graphic 13" descr="Police male outline">
            <a:extLst>
              <a:ext uri="{FF2B5EF4-FFF2-40B4-BE49-F238E27FC236}">
                <a16:creationId xmlns:a16="http://schemas.microsoft.com/office/drawing/2014/main" id="{D71CEB56-E415-8845-BB5C-0F26403BF96D}"/>
              </a:ext>
            </a:extLst>
          </p:cNvPr>
          <p:cNvPicPr>
            <a:picLocks noChangeAspect="1"/>
          </p:cNvPicPr>
          <p:nvPr/>
        </p:nvPicPr>
        <p:blipFill>
          <a:blip r:embed="rId16">
            <a:extLst>
              <a:ext uri="{96DAC541-7B7A-43D3-8B79-37D633B846F1}">
                <asvg:svgBlip xmlns="" xmlns:asvg="http://schemas.microsoft.com/office/drawing/2016/SVG/main" r:embed="rId17"/>
              </a:ext>
            </a:extLst>
          </a:blip>
          <a:stretch>
            <a:fillRect/>
          </a:stretch>
        </p:blipFill>
        <p:spPr>
          <a:xfrm>
            <a:off x="755676" y="4489646"/>
            <a:ext cx="649364" cy="649364"/>
          </a:xfrm>
          <a:prstGeom prst="rect">
            <a:avLst/>
          </a:prstGeom>
        </p:spPr>
      </p:pic>
      <p:pic>
        <p:nvPicPr>
          <p:cNvPr id="15" name="Graphic 14" descr="Group of men outline">
            <a:extLst>
              <a:ext uri="{FF2B5EF4-FFF2-40B4-BE49-F238E27FC236}">
                <a16:creationId xmlns:a16="http://schemas.microsoft.com/office/drawing/2014/main" id="{D939584A-F480-01F6-5C8F-032F0AD4D346}"/>
              </a:ext>
            </a:extLst>
          </p:cNvPr>
          <p:cNvPicPr>
            <a:picLocks noChangeAspect="1"/>
          </p:cNvPicPr>
          <p:nvPr/>
        </p:nvPicPr>
        <p:blipFill>
          <a:blip r:embed="rId18">
            <a:extLst>
              <a:ext uri="{96DAC541-7B7A-43D3-8B79-37D633B846F1}">
                <asvg:svgBlip xmlns="" xmlns:asvg="http://schemas.microsoft.com/office/drawing/2016/SVG/main" r:embed="rId19"/>
              </a:ext>
            </a:extLst>
          </a:blip>
          <a:stretch>
            <a:fillRect/>
          </a:stretch>
        </p:blipFill>
        <p:spPr>
          <a:xfrm>
            <a:off x="1290004" y="4235504"/>
            <a:ext cx="648053" cy="648053"/>
          </a:xfrm>
          <a:prstGeom prst="rect">
            <a:avLst/>
          </a:prstGeom>
        </p:spPr>
      </p:pic>
      <p:sp>
        <p:nvSpPr>
          <p:cNvPr id="16" name="TextBox 15">
            <a:extLst>
              <a:ext uri="{FF2B5EF4-FFF2-40B4-BE49-F238E27FC236}">
                <a16:creationId xmlns:a16="http://schemas.microsoft.com/office/drawing/2014/main" id="{2C59BBDE-5EF8-742E-E953-5D0DAF86920B}"/>
              </a:ext>
            </a:extLst>
          </p:cNvPr>
          <p:cNvSpPr txBox="1"/>
          <p:nvPr/>
        </p:nvSpPr>
        <p:spPr>
          <a:xfrm>
            <a:off x="1924670" y="4283636"/>
            <a:ext cx="1683474" cy="461665"/>
          </a:xfrm>
          <a:prstGeom prst="rect">
            <a:avLst/>
          </a:prstGeom>
          <a:noFill/>
        </p:spPr>
        <p:txBody>
          <a:bodyPr wrap="none" rtlCol="0">
            <a:spAutoFit/>
          </a:bodyPr>
          <a:lstStyle/>
          <a:p>
            <a:r>
              <a:rPr lang="en-CA" sz="2400" dirty="0">
                <a:latin typeface="Open Sans" panose="020B0606030504020204" pitchFamily="34" charset="0"/>
                <a:ea typeface="Open Sans" panose="020B0606030504020204" pitchFamily="34" charset="0"/>
                <a:cs typeface="Open Sans" panose="020B0606030504020204" pitchFamily="34" charset="0"/>
              </a:rPr>
              <a:t>Admission</a:t>
            </a:r>
          </a:p>
        </p:txBody>
      </p:sp>
      <p:pic>
        <p:nvPicPr>
          <p:cNvPr id="17" name="Graphic 16" descr="Clipboard outline">
            <a:extLst>
              <a:ext uri="{FF2B5EF4-FFF2-40B4-BE49-F238E27FC236}">
                <a16:creationId xmlns:a16="http://schemas.microsoft.com/office/drawing/2014/main" id="{406B8F91-996A-B19F-50EE-E83F267BBC3D}"/>
              </a:ext>
            </a:extLst>
          </p:cNvPr>
          <p:cNvPicPr>
            <a:picLocks noChangeAspect="1"/>
          </p:cNvPicPr>
          <p:nvPr/>
        </p:nvPicPr>
        <p:blipFill>
          <a:blip r:embed="rId20">
            <a:extLst>
              <a:ext uri="{96DAC541-7B7A-43D3-8B79-37D633B846F1}">
                <asvg:svgBlip xmlns="" xmlns:asvg="http://schemas.microsoft.com/office/drawing/2016/SVG/main" r:embed="rId21"/>
              </a:ext>
            </a:extLst>
          </a:blip>
          <a:stretch>
            <a:fillRect/>
          </a:stretch>
        </p:blipFill>
        <p:spPr>
          <a:xfrm>
            <a:off x="609889" y="5393152"/>
            <a:ext cx="756279" cy="756279"/>
          </a:xfrm>
          <a:prstGeom prst="rect">
            <a:avLst/>
          </a:prstGeom>
        </p:spPr>
      </p:pic>
      <p:pic>
        <p:nvPicPr>
          <p:cNvPr id="18" name="Graphic 17" descr="Checklist outline">
            <a:extLst>
              <a:ext uri="{FF2B5EF4-FFF2-40B4-BE49-F238E27FC236}">
                <a16:creationId xmlns:a16="http://schemas.microsoft.com/office/drawing/2014/main" id="{C8473DAB-6FBB-4F9F-3474-F0FB0E387948}"/>
              </a:ext>
            </a:extLst>
          </p:cNvPr>
          <p:cNvPicPr>
            <a:picLocks noChangeAspect="1"/>
          </p:cNvPicPr>
          <p:nvPr/>
        </p:nvPicPr>
        <p:blipFill>
          <a:blip r:embed="rId22">
            <a:extLst>
              <a:ext uri="{96DAC541-7B7A-43D3-8B79-37D633B846F1}">
                <asvg:svgBlip xmlns="" xmlns:asvg="http://schemas.microsoft.com/office/drawing/2016/SVG/main" r:embed="rId23"/>
              </a:ext>
            </a:extLst>
          </a:blip>
          <a:stretch>
            <a:fillRect/>
          </a:stretch>
        </p:blipFill>
        <p:spPr>
          <a:xfrm>
            <a:off x="1322903" y="5015887"/>
            <a:ext cx="701839" cy="701839"/>
          </a:xfrm>
          <a:prstGeom prst="rect">
            <a:avLst/>
          </a:prstGeom>
        </p:spPr>
      </p:pic>
      <p:sp>
        <p:nvSpPr>
          <p:cNvPr id="19" name="TextBox 18">
            <a:extLst>
              <a:ext uri="{FF2B5EF4-FFF2-40B4-BE49-F238E27FC236}">
                <a16:creationId xmlns:a16="http://schemas.microsoft.com/office/drawing/2014/main" id="{7877E776-0B66-AD9F-B790-FACA9E540B55}"/>
              </a:ext>
            </a:extLst>
          </p:cNvPr>
          <p:cNvSpPr txBox="1"/>
          <p:nvPr/>
        </p:nvSpPr>
        <p:spPr>
          <a:xfrm>
            <a:off x="1352646" y="5099472"/>
            <a:ext cx="2264018" cy="461665"/>
          </a:xfrm>
          <a:prstGeom prst="rect">
            <a:avLst/>
          </a:prstGeom>
          <a:noFill/>
        </p:spPr>
        <p:txBody>
          <a:bodyPr wrap="square" rtlCol="0">
            <a:spAutoFit/>
          </a:bodyPr>
          <a:lstStyle/>
          <a:p>
            <a:pPr algn="ctr"/>
            <a:r>
              <a:rPr lang="en-CA" sz="2400" dirty="0">
                <a:latin typeface="Open Sans" panose="020B0606030504020204" pitchFamily="34" charset="0"/>
                <a:ea typeface="Open Sans" panose="020B0606030504020204" pitchFamily="34" charset="0"/>
                <a:cs typeface="Open Sans" panose="020B0606030504020204" pitchFamily="34" charset="0"/>
              </a:rPr>
              <a:t>DASA</a:t>
            </a:r>
          </a:p>
        </p:txBody>
      </p:sp>
      <p:sp>
        <p:nvSpPr>
          <p:cNvPr id="20" name="TextBox 19">
            <a:extLst>
              <a:ext uri="{FF2B5EF4-FFF2-40B4-BE49-F238E27FC236}">
                <a16:creationId xmlns:a16="http://schemas.microsoft.com/office/drawing/2014/main" id="{ACF823AC-5E2E-6917-0D41-E8192D5F78FF}"/>
              </a:ext>
            </a:extLst>
          </p:cNvPr>
          <p:cNvSpPr txBox="1"/>
          <p:nvPr/>
        </p:nvSpPr>
        <p:spPr>
          <a:xfrm>
            <a:off x="1810929" y="3394430"/>
            <a:ext cx="1576072" cy="461665"/>
          </a:xfrm>
          <a:prstGeom prst="rect">
            <a:avLst/>
          </a:prstGeom>
          <a:noFill/>
        </p:spPr>
        <p:txBody>
          <a:bodyPr wrap="none" rtlCol="0">
            <a:spAutoFit/>
          </a:bodyPr>
          <a:lstStyle/>
          <a:p>
            <a:r>
              <a:rPr lang="en-CA" sz="2400" dirty="0">
                <a:latin typeface="Open Sans" panose="020B0606030504020204" pitchFamily="34" charset="0"/>
                <a:ea typeface="Open Sans" panose="020B0606030504020204" pitchFamily="34" charset="0"/>
                <a:cs typeface="Open Sans" panose="020B0606030504020204" pitchFamily="34" charset="0"/>
              </a:rPr>
              <a:t>Diagnosis</a:t>
            </a:r>
          </a:p>
        </p:txBody>
      </p:sp>
      <p:sp>
        <p:nvSpPr>
          <p:cNvPr id="21" name="TextBox 20">
            <a:extLst>
              <a:ext uri="{FF2B5EF4-FFF2-40B4-BE49-F238E27FC236}">
                <a16:creationId xmlns:a16="http://schemas.microsoft.com/office/drawing/2014/main" id="{52BB7EF4-95F0-2D07-E2DB-D4130CD0095A}"/>
              </a:ext>
            </a:extLst>
          </p:cNvPr>
          <p:cNvSpPr txBox="1"/>
          <p:nvPr/>
        </p:nvSpPr>
        <p:spPr>
          <a:xfrm>
            <a:off x="1744667" y="2505224"/>
            <a:ext cx="2264018" cy="461665"/>
          </a:xfrm>
          <a:prstGeom prst="rect">
            <a:avLst/>
          </a:prstGeom>
          <a:noFill/>
        </p:spPr>
        <p:txBody>
          <a:bodyPr wrap="none" rtlCol="0">
            <a:spAutoFit/>
          </a:bodyPr>
          <a:lstStyle/>
          <a:p>
            <a:r>
              <a:rPr lang="en-CA" sz="2400" dirty="0">
                <a:latin typeface="Open Sans" panose="020B0606030504020204" pitchFamily="34" charset="0"/>
                <a:ea typeface="Open Sans" panose="020B0606030504020204" pitchFamily="34" charset="0"/>
                <a:cs typeface="Open Sans" panose="020B0606030504020204" pitchFamily="34" charset="0"/>
              </a:rPr>
              <a:t>Demographics</a:t>
            </a:r>
          </a:p>
        </p:txBody>
      </p:sp>
      <p:sp>
        <p:nvSpPr>
          <p:cNvPr id="22" name="TextBox 21">
            <a:extLst>
              <a:ext uri="{FF2B5EF4-FFF2-40B4-BE49-F238E27FC236}">
                <a16:creationId xmlns:a16="http://schemas.microsoft.com/office/drawing/2014/main" id="{ADDD6019-167C-E844-661C-347CF00B65CC}"/>
              </a:ext>
            </a:extLst>
          </p:cNvPr>
          <p:cNvSpPr txBox="1"/>
          <p:nvPr/>
        </p:nvSpPr>
        <p:spPr>
          <a:xfrm>
            <a:off x="199926" y="1140519"/>
            <a:ext cx="8698414" cy="830997"/>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CA" altLang="en-US" sz="2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10,236 clients across 17,703 acute care stays admitted via the CAMH ED </a:t>
            </a:r>
          </a:p>
        </p:txBody>
      </p:sp>
      <p:sp>
        <p:nvSpPr>
          <p:cNvPr id="23" name="TextBox 22">
            <a:extLst>
              <a:ext uri="{FF2B5EF4-FFF2-40B4-BE49-F238E27FC236}">
                <a16:creationId xmlns:a16="http://schemas.microsoft.com/office/drawing/2014/main" id="{0407C885-0359-22E3-0588-ED2BF6256E99}"/>
              </a:ext>
            </a:extLst>
          </p:cNvPr>
          <p:cNvSpPr txBox="1"/>
          <p:nvPr/>
        </p:nvSpPr>
        <p:spPr>
          <a:xfrm>
            <a:off x="1252426" y="5786797"/>
            <a:ext cx="3401346" cy="461665"/>
          </a:xfrm>
          <a:prstGeom prst="rect">
            <a:avLst/>
          </a:prstGeom>
          <a:noFill/>
        </p:spPr>
        <p:txBody>
          <a:bodyPr wrap="square" rtlCol="0">
            <a:spAutoFit/>
          </a:bodyPr>
          <a:lstStyle/>
          <a:p>
            <a:pPr algn="ctr"/>
            <a:r>
              <a:rPr lang="en-CA" sz="240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Clinical notes (soon!)</a:t>
            </a:r>
          </a:p>
        </p:txBody>
      </p:sp>
      <p:pic>
        <p:nvPicPr>
          <p:cNvPr id="24" name="Graphic 23" descr="Angry face outline outline">
            <a:extLst>
              <a:ext uri="{FF2B5EF4-FFF2-40B4-BE49-F238E27FC236}">
                <a16:creationId xmlns:a16="http://schemas.microsoft.com/office/drawing/2014/main" id="{A5B7AA2C-5EA9-238D-9E09-A70B3A395F7B}"/>
              </a:ext>
            </a:extLst>
          </p:cNvPr>
          <p:cNvPicPr>
            <a:picLocks noChangeAspect="1"/>
          </p:cNvPicPr>
          <p:nvPr/>
        </p:nvPicPr>
        <p:blipFill>
          <a:blip r:embed="rId24">
            <a:extLst>
              <a:ext uri="{96DAC541-7B7A-43D3-8B79-37D633B846F1}">
                <asvg:svgBlip xmlns="" xmlns:asvg="http://schemas.microsoft.com/office/drawing/2016/SVG/main" r:embed="rId25"/>
              </a:ext>
            </a:extLst>
          </a:blip>
          <a:stretch>
            <a:fillRect/>
          </a:stretch>
        </p:blipFill>
        <p:spPr>
          <a:xfrm>
            <a:off x="5495882" y="4206620"/>
            <a:ext cx="914400" cy="914400"/>
          </a:xfrm>
          <a:prstGeom prst="rect">
            <a:avLst/>
          </a:prstGeom>
        </p:spPr>
      </p:pic>
      <p:pic>
        <p:nvPicPr>
          <p:cNvPr id="25" name="Graphic 24" descr="Smiling face outline outline">
            <a:extLst>
              <a:ext uri="{FF2B5EF4-FFF2-40B4-BE49-F238E27FC236}">
                <a16:creationId xmlns:a16="http://schemas.microsoft.com/office/drawing/2014/main" id="{7642C63D-9C66-6F48-88DA-8877A15CCABB}"/>
              </a:ext>
            </a:extLst>
          </p:cNvPr>
          <p:cNvPicPr>
            <a:picLocks noChangeAspect="1"/>
          </p:cNvPicPr>
          <p:nvPr/>
        </p:nvPicPr>
        <p:blipFill>
          <a:blip r:embed="rId26">
            <a:extLst>
              <a:ext uri="{96DAC541-7B7A-43D3-8B79-37D633B846F1}">
                <asvg:svgBlip xmlns="" xmlns:asvg="http://schemas.microsoft.com/office/drawing/2016/SVG/main" r:embed="rId27"/>
              </a:ext>
            </a:extLst>
          </a:blip>
          <a:stretch>
            <a:fillRect/>
          </a:stretch>
        </p:blipFill>
        <p:spPr>
          <a:xfrm>
            <a:off x="5454317" y="2947994"/>
            <a:ext cx="914400" cy="914400"/>
          </a:xfrm>
          <a:prstGeom prst="rect">
            <a:avLst/>
          </a:prstGeom>
        </p:spPr>
      </p:pic>
      <p:sp>
        <p:nvSpPr>
          <p:cNvPr id="26" name="Arrow: Right 25">
            <a:extLst>
              <a:ext uri="{FF2B5EF4-FFF2-40B4-BE49-F238E27FC236}">
                <a16:creationId xmlns:a16="http://schemas.microsoft.com/office/drawing/2014/main" id="{A154CD5F-17E8-AE6C-10B5-B8B8447896C3}"/>
              </a:ext>
            </a:extLst>
          </p:cNvPr>
          <p:cNvSpPr/>
          <p:nvPr/>
        </p:nvSpPr>
        <p:spPr>
          <a:xfrm>
            <a:off x="3828219" y="3772927"/>
            <a:ext cx="1387725" cy="410825"/>
          </a:xfrm>
          <a:prstGeom prst="rightArrow">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TextBox 26">
            <a:extLst>
              <a:ext uri="{FF2B5EF4-FFF2-40B4-BE49-F238E27FC236}">
                <a16:creationId xmlns:a16="http://schemas.microsoft.com/office/drawing/2014/main" id="{0DCCCEA0-0B9D-76E0-3828-EA6409385FD0}"/>
              </a:ext>
            </a:extLst>
          </p:cNvPr>
          <p:cNvSpPr txBox="1"/>
          <p:nvPr/>
        </p:nvSpPr>
        <p:spPr>
          <a:xfrm>
            <a:off x="6446968" y="3174361"/>
            <a:ext cx="2231701" cy="461665"/>
          </a:xfrm>
          <a:prstGeom prst="rect">
            <a:avLst/>
          </a:prstGeom>
          <a:noFill/>
        </p:spPr>
        <p:txBody>
          <a:bodyPr wrap="square" rtlCol="0">
            <a:spAutoFit/>
          </a:bodyPr>
          <a:lstStyle/>
          <a:p>
            <a:r>
              <a:rPr lang="en-CA" sz="2400" dirty="0">
                <a:latin typeface="Open Sans" panose="020B0606030504020204" pitchFamily="34" charset="0"/>
                <a:ea typeface="Open Sans" panose="020B0606030504020204" pitchFamily="34" charset="0"/>
                <a:cs typeface="Open Sans" panose="020B0606030504020204" pitchFamily="34" charset="0"/>
              </a:rPr>
              <a:t>0 (no incident)</a:t>
            </a:r>
          </a:p>
        </p:txBody>
      </p:sp>
      <p:sp>
        <p:nvSpPr>
          <p:cNvPr id="28" name="TextBox 27">
            <a:extLst>
              <a:ext uri="{FF2B5EF4-FFF2-40B4-BE49-F238E27FC236}">
                <a16:creationId xmlns:a16="http://schemas.microsoft.com/office/drawing/2014/main" id="{78AF3237-B2CE-6A68-30E5-86F0206D5DAB}"/>
              </a:ext>
            </a:extLst>
          </p:cNvPr>
          <p:cNvSpPr txBox="1"/>
          <p:nvPr/>
        </p:nvSpPr>
        <p:spPr>
          <a:xfrm>
            <a:off x="6465969" y="4436994"/>
            <a:ext cx="3009414" cy="461665"/>
          </a:xfrm>
          <a:prstGeom prst="rect">
            <a:avLst/>
          </a:prstGeom>
          <a:noFill/>
        </p:spPr>
        <p:txBody>
          <a:bodyPr wrap="square" rtlCol="0">
            <a:spAutoFit/>
          </a:bodyPr>
          <a:lstStyle/>
          <a:p>
            <a:r>
              <a:rPr lang="en-CA" sz="2400" dirty="0">
                <a:latin typeface="Open Sans" panose="020B0606030504020204" pitchFamily="34" charset="0"/>
                <a:ea typeface="Open Sans" panose="020B0606030504020204" pitchFamily="34" charset="0"/>
                <a:cs typeface="Open Sans" panose="020B0606030504020204" pitchFamily="34" charset="0"/>
              </a:rPr>
              <a:t>1 (incident)</a:t>
            </a:r>
          </a:p>
        </p:txBody>
      </p:sp>
    </p:spTree>
    <p:extLst>
      <p:ext uri="{BB962C8B-B14F-4D97-AF65-F5344CB8AC3E}">
        <p14:creationId xmlns:p14="http://schemas.microsoft.com/office/powerpoint/2010/main" val="1348910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15467"/>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a:t>ML DEVELOPMENT</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8049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1282926" y="5262881"/>
            <a:ext cx="3818664" cy="4715136"/>
          </a:xfrm>
        </p:spPr>
        <p:txBody>
          <a:bodyPr/>
          <a:lstStyle/>
          <a:p>
            <a:pPr marL="85725" indent="0">
              <a:lnSpc>
                <a:spcPct val="107000"/>
              </a:lnSpc>
              <a:spcAft>
                <a:spcPts val="800"/>
              </a:spcAft>
              <a:buNone/>
            </a:pPr>
            <a:endParaRPr lang="en-CA" sz="4400" dirty="0"/>
          </a:p>
          <a:p>
            <a:pPr marL="85725" indent="0">
              <a:lnSpc>
                <a:spcPct val="107000"/>
              </a:lnSpc>
              <a:spcAft>
                <a:spcPts val="800"/>
              </a:spcAft>
              <a:buNone/>
            </a:pPr>
            <a:endParaRPr lang="en-CA" sz="4400" dirty="0"/>
          </a:p>
        </p:txBody>
      </p:sp>
      <p:sp>
        <p:nvSpPr>
          <p:cNvPr id="3" name="Slide Number Placeholder 2">
            <a:extLst>
              <a:ext uri="{FF2B5EF4-FFF2-40B4-BE49-F238E27FC236}">
                <a16:creationId xmlns:a16="http://schemas.microsoft.com/office/drawing/2014/main" id="{E3DE8C70-7022-793C-2B52-A5FA981905E8}"/>
              </a:ext>
            </a:extLst>
          </p:cNvPr>
          <p:cNvSpPr>
            <a:spLocks noGrp="1"/>
          </p:cNvSpPr>
          <p:nvPr>
            <p:ph type="sldNum" sz="quarter" idx="12"/>
          </p:nvPr>
        </p:nvSpPr>
        <p:spPr>
          <a:xfrm>
            <a:off x="6593288" y="5841186"/>
            <a:ext cx="582461" cy="236607"/>
          </a:xfrm>
        </p:spPr>
        <p:txBody>
          <a:bodyPr/>
          <a:lstStyle/>
          <a:p>
            <a:fld id="{1ECEE783-4751-3447-A075-565592F019DC}" type="slidenum">
              <a:rPr lang="en-US" smtClean="0"/>
              <a:pPr/>
              <a:t>11</a:t>
            </a:fld>
            <a:endParaRPr lang="en-US" dirty="0"/>
          </a:p>
        </p:txBody>
      </p:sp>
      <p:pic>
        <p:nvPicPr>
          <p:cNvPr id="6" name="image3.png">
            <a:extLst>
              <a:ext uri="{FF2B5EF4-FFF2-40B4-BE49-F238E27FC236}">
                <a16:creationId xmlns:a16="http://schemas.microsoft.com/office/drawing/2014/main" id="{4813719B-372F-C99E-9213-7DB264F64968}"/>
              </a:ext>
            </a:extLst>
          </p:cNvPr>
          <p:cNvPicPr/>
          <p:nvPr/>
        </p:nvPicPr>
        <p:blipFill>
          <a:blip r:embed="rId4"/>
          <a:srcRect/>
          <a:stretch>
            <a:fillRect/>
          </a:stretch>
        </p:blipFill>
        <p:spPr>
          <a:xfrm>
            <a:off x="4014020" y="1392216"/>
            <a:ext cx="4930955" cy="3905586"/>
          </a:xfrm>
          <a:prstGeom prst="rect">
            <a:avLst/>
          </a:prstGeom>
          <a:ln/>
        </p:spPr>
      </p:pic>
      <p:sp>
        <p:nvSpPr>
          <p:cNvPr id="8" name="TextBox 7">
            <a:extLst>
              <a:ext uri="{FF2B5EF4-FFF2-40B4-BE49-F238E27FC236}">
                <a16:creationId xmlns:a16="http://schemas.microsoft.com/office/drawing/2014/main" id="{77F6AF21-C1DE-7B07-893A-F0B399D1585C}"/>
              </a:ext>
            </a:extLst>
          </p:cNvPr>
          <p:cNvSpPr txBox="1"/>
          <p:nvPr/>
        </p:nvSpPr>
        <p:spPr>
          <a:xfrm>
            <a:off x="352909" y="1477229"/>
            <a:ext cx="3889941" cy="3785652"/>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70/30 Train/Test split </a:t>
            </a:r>
          </a:p>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Predicting incident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(on 2.4% of days)</a:t>
            </a:r>
          </a:p>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Simple random forest model, with balanced subsample class weights</a:t>
            </a:r>
          </a:p>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10-fold cross-validated performance at training</a:t>
            </a:r>
          </a:p>
        </p:txBody>
      </p:sp>
      <p:sp>
        <p:nvSpPr>
          <p:cNvPr id="29" name="TextBox 28">
            <a:extLst>
              <a:ext uri="{FF2B5EF4-FFF2-40B4-BE49-F238E27FC236}">
                <a16:creationId xmlns:a16="http://schemas.microsoft.com/office/drawing/2014/main" id="{4594F318-7AD8-97A8-8D7D-BE9EA1BC8EF2}"/>
              </a:ext>
            </a:extLst>
          </p:cNvPr>
          <p:cNvSpPr txBox="1"/>
          <p:nvPr/>
        </p:nvSpPr>
        <p:spPr>
          <a:xfrm>
            <a:off x="352909" y="5728656"/>
            <a:ext cx="9221976" cy="461665"/>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AUC’s range from 0.76 to 0.80 </a:t>
            </a:r>
            <a:r>
              <a:rPr lang="en-CA" altLang="en-US" sz="1400" dirty="0">
                <a:latin typeface="Open Sans" panose="020B0606030504020204" pitchFamily="34" charset="0"/>
                <a:ea typeface="Open Sans" panose="020B0606030504020204" pitchFamily="34" charset="0"/>
                <a:cs typeface="Open Sans" panose="020B0606030504020204" pitchFamily="34" charset="0"/>
              </a:rPr>
              <a:t>(</a:t>
            </a:r>
            <a:r>
              <a:rPr lang="en-CA" altLang="en-US" sz="1400" dirty="0" err="1">
                <a:latin typeface="Open Sans" panose="020B0606030504020204" pitchFamily="34" charset="0"/>
                <a:ea typeface="Open Sans" panose="020B0606030504020204" pitchFamily="34" charset="0"/>
                <a:cs typeface="Open Sans" panose="020B0606030504020204" pitchFamily="34" charset="0"/>
              </a:rPr>
              <a:t>Suchting</a:t>
            </a:r>
            <a:r>
              <a:rPr lang="en-CA" altLang="en-US" sz="1400" dirty="0">
                <a:latin typeface="Open Sans" panose="020B0606030504020204" pitchFamily="34" charset="0"/>
                <a:ea typeface="Open Sans" panose="020B0606030504020204" pitchFamily="34" charset="0"/>
                <a:cs typeface="Open Sans" panose="020B0606030504020204" pitchFamily="34" charset="0"/>
              </a:rPr>
              <a:t> et al., 2018; </a:t>
            </a:r>
            <a:r>
              <a:rPr lang="en-CA" altLang="en-US" sz="1400" dirty="0" err="1">
                <a:latin typeface="Open Sans" panose="020B0606030504020204" pitchFamily="34" charset="0"/>
                <a:ea typeface="Open Sans" panose="020B0606030504020204" pitchFamily="34" charset="0"/>
                <a:cs typeface="Open Sans" panose="020B0606030504020204" pitchFamily="34" charset="0"/>
              </a:rPr>
              <a:t>Menger</a:t>
            </a:r>
            <a:r>
              <a:rPr lang="en-CA" altLang="en-US" sz="1400" dirty="0">
                <a:latin typeface="Open Sans" panose="020B0606030504020204" pitchFamily="34" charset="0"/>
                <a:ea typeface="Open Sans" panose="020B0606030504020204" pitchFamily="34" charset="0"/>
                <a:cs typeface="Open Sans" panose="020B0606030504020204" pitchFamily="34" charset="0"/>
              </a:rPr>
              <a:t> et al., 2019)</a:t>
            </a:r>
          </a:p>
        </p:txBody>
      </p:sp>
    </p:spTree>
    <p:extLst>
      <p:ext uri="{BB962C8B-B14F-4D97-AF65-F5344CB8AC3E}">
        <p14:creationId xmlns:p14="http://schemas.microsoft.com/office/powerpoint/2010/main" val="34071910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15467"/>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a:t>POTENTIAL FOR BIAS</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80495" y="168739"/>
            <a:ext cx="3263505" cy="499233"/>
          </a:xfrm>
          <a:prstGeom prst="rect">
            <a:avLst/>
          </a:prstGeom>
        </p:spPr>
      </p:pic>
      <p:sp>
        <p:nvSpPr>
          <p:cNvPr id="10" name="Rectangle 2">
            <a:extLst>
              <a:ext uri="{FF2B5EF4-FFF2-40B4-BE49-F238E27FC236}">
                <a16:creationId xmlns:a16="http://schemas.microsoft.com/office/drawing/2014/main" id="{890E606F-7C94-FCC3-7666-64DD085D6990}"/>
              </a:ext>
            </a:extLst>
          </p:cNvPr>
          <p:cNvSpPr>
            <a:spLocks noChangeArrowheads="1"/>
          </p:cNvSpPr>
          <p:nvPr/>
        </p:nvSpPr>
        <p:spPr bwMode="auto">
          <a:xfrm>
            <a:off x="36145" y="1451151"/>
            <a:ext cx="5725697"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CA" altLang="en-US" sz="20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Black patients are more commonly brought in by police (36%) than white patients (24%)</a:t>
            </a:r>
            <a:r>
              <a:rPr lang="en-CA" altLang="en-US" sz="2000" dirty="0">
                <a:latin typeface="Open Sans" panose="020B0606030504020204" pitchFamily="34" charset="0"/>
                <a:ea typeface="Open Sans" panose="020B0606030504020204" pitchFamily="34" charset="0"/>
                <a:cs typeface="Open Sans" panose="020B0606030504020204" pitchFamily="34" charset="0"/>
              </a:rPr>
              <a:t/>
            </a:r>
            <a:br>
              <a:rPr lang="en-CA" altLang="en-US" sz="2000" dirty="0">
                <a:latin typeface="Open Sans" panose="020B0606030504020204" pitchFamily="34" charset="0"/>
                <a:ea typeface="Open Sans" panose="020B0606030504020204" pitchFamily="34" charset="0"/>
                <a:cs typeface="Open Sans" panose="020B0606030504020204" pitchFamily="34" charset="0"/>
              </a:rPr>
            </a:br>
            <a:endParaRPr lang="en-CA" altLang="en-US" sz="2000" dirty="0">
              <a:latin typeface="Open Sans" panose="020B0606030504020204" pitchFamily="34" charset="0"/>
              <a:ea typeface="Open Sans" panose="020B0606030504020204" pitchFamily="34" charset="0"/>
              <a:cs typeface="Open Sans" panose="020B0606030504020204" pitchFamily="34" charset="0"/>
            </a:endParaRPr>
          </a:p>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Black men </a:t>
            </a:r>
            <a:r>
              <a:rPr lang="en-US" altLang="en-US" sz="2000" dirty="0">
                <a:latin typeface="Open Sans" panose="020B0606030504020204" pitchFamily="34" charset="0"/>
                <a:ea typeface="Open Sans" panose="020B0606030504020204" pitchFamily="34" charset="0"/>
                <a:cs typeface="Open Sans" panose="020B0606030504020204" pitchFamily="34" charset="0"/>
              </a:rPr>
              <a:t>may be</a:t>
            </a:r>
            <a:r>
              <a:rPr kumimoji="0" lang="en-US" altLang="en-US" sz="20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 more commonly treated unfairly and apprehended by police </a:t>
            </a:r>
            <a:br>
              <a:rPr kumimoji="0" lang="en-US" altLang="en-US" sz="20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br>
            <a:r>
              <a:rPr kumimoji="0" lang="en-US"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(Voigt et al., 2017; </a:t>
            </a:r>
            <a:r>
              <a:rPr kumimoji="0" lang="en-US" altLang="en-US" sz="1400" b="0" i="0" u="none" strike="noStrike" cap="none" normalizeH="0" baseline="0" dirty="0" err="1">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Meerai</a:t>
            </a:r>
            <a:r>
              <a:rPr kumimoji="0" lang="en-US"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 et al., 2021)</a:t>
            </a:r>
            <a:endParaRPr kumimoji="0" lang="en-CA"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p:txBody>
      </p:sp>
      <p:pic>
        <p:nvPicPr>
          <p:cNvPr id="12" name="Picture 11">
            <a:extLst>
              <a:ext uri="{FF2B5EF4-FFF2-40B4-BE49-F238E27FC236}">
                <a16:creationId xmlns:a16="http://schemas.microsoft.com/office/drawing/2014/main" id="{E47747B1-E868-E549-D802-C7EDF094541C}"/>
              </a:ext>
            </a:extLst>
          </p:cNvPr>
          <p:cNvPicPr>
            <a:picLocks noChangeAspect="1"/>
          </p:cNvPicPr>
          <p:nvPr/>
        </p:nvPicPr>
        <p:blipFill>
          <a:blip r:embed="rId4"/>
          <a:stretch>
            <a:fillRect/>
          </a:stretch>
        </p:blipFill>
        <p:spPr>
          <a:xfrm>
            <a:off x="6017845" y="1886868"/>
            <a:ext cx="2834007" cy="3382951"/>
          </a:xfrm>
          <a:prstGeom prst="rect">
            <a:avLst/>
          </a:prstGeom>
        </p:spPr>
      </p:pic>
      <p:pic>
        <p:nvPicPr>
          <p:cNvPr id="2050" name="Picture 2">
            <a:extLst>
              <a:ext uri="{FF2B5EF4-FFF2-40B4-BE49-F238E27FC236}">
                <a16:creationId xmlns:a16="http://schemas.microsoft.com/office/drawing/2014/main" id="{61A6DF07-F491-BFBD-DA83-7CDCAAF6638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6860" y="3696252"/>
            <a:ext cx="4539840" cy="239760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3F4652F2-540F-D0CA-D90C-367CE874FB58}"/>
              </a:ext>
            </a:extLst>
          </p:cNvPr>
          <p:cNvSpPr txBox="1"/>
          <p:nvPr/>
        </p:nvSpPr>
        <p:spPr>
          <a:xfrm>
            <a:off x="2569765" y="6304508"/>
            <a:ext cx="4701652" cy="307777"/>
          </a:xfrm>
          <a:prstGeom prst="rect">
            <a:avLst/>
          </a:prstGeom>
          <a:noFill/>
        </p:spPr>
        <p:txBody>
          <a:bodyPr wrap="square">
            <a:spAutoFit/>
          </a:bodyPr>
          <a:lstStyle/>
          <a:p>
            <a:r>
              <a:rPr kumimoji="0" lang="en-US"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(Voigt et al., 2017)</a:t>
            </a:r>
            <a:endParaRPr lang="en-CA" sz="1400" dirty="0"/>
          </a:p>
        </p:txBody>
      </p:sp>
    </p:spTree>
    <p:extLst>
      <p:ext uri="{BB962C8B-B14F-4D97-AF65-F5344CB8AC3E}">
        <p14:creationId xmlns:p14="http://schemas.microsoft.com/office/powerpoint/2010/main" val="387133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15467"/>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a:t>POTENTIAL FOR BIAS</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8049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1282926" y="5262881"/>
            <a:ext cx="3818664" cy="4715136"/>
          </a:xfrm>
        </p:spPr>
        <p:txBody>
          <a:bodyPr/>
          <a:lstStyle/>
          <a:p>
            <a:pPr marL="85725" indent="0">
              <a:lnSpc>
                <a:spcPct val="107000"/>
              </a:lnSpc>
              <a:spcAft>
                <a:spcPts val="800"/>
              </a:spcAft>
              <a:buNone/>
            </a:pPr>
            <a:endParaRPr lang="en-CA" sz="4400" dirty="0"/>
          </a:p>
          <a:p>
            <a:pPr marL="85725" indent="0">
              <a:lnSpc>
                <a:spcPct val="107000"/>
              </a:lnSpc>
              <a:spcAft>
                <a:spcPts val="800"/>
              </a:spcAft>
              <a:buNone/>
            </a:pPr>
            <a:endParaRPr lang="en-CA" sz="4400" dirty="0"/>
          </a:p>
        </p:txBody>
      </p:sp>
      <p:graphicFrame>
        <p:nvGraphicFramePr>
          <p:cNvPr id="5" name="Table 4">
            <a:extLst>
              <a:ext uri="{FF2B5EF4-FFF2-40B4-BE49-F238E27FC236}">
                <a16:creationId xmlns:a16="http://schemas.microsoft.com/office/drawing/2014/main" id="{99384DBC-DC82-4647-3E38-EAA1C0CB8F64}"/>
              </a:ext>
            </a:extLst>
          </p:cNvPr>
          <p:cNvGraphicFramePr>
            <a:graphicFrameLocks noGrp="1"/>
          </p:cNvGraphicFramePr>
          <p:nvPr>
            <p:extLst>
              <p:ext uri="{D42A27DB-BD31-4B8C-83A1-F6EECF244321}">
                <p14:modId xmlns:p14="http://schemas.microsoft.com/office/powerpoint/2010/main" val="597585396"/>
              </p:ext>
            </p:extLst>
          </p:nvPr>
        </p:nvGraphicFramePr>
        <p:xfrm>
          <a:off x="2089940" y="1965991"/>
          <a:ext cx="4964120" cy="3634414"/>
        </p:xfrm>
        <a:graphic>
          <a:graphicData uri="http://schemas.openxmlformats.org/drawingml/2006/table">
            <a:tbl>
              <a:tblPr bandRow="1"/>
              <a:tblGrid>
                <a:gridCol w="1151584">
                  <a:extLst>
                    <a:ext uri="{9D8B030D-6E8A-4147-A177-3AD203B41FA5}">
                      <a16:colId xmlns:a16="http://schemas.microsoft.com/office/drawing/2014/main" val="2533234343"/>
                    </a:ext>
                  </a:extLst>
                </a:gridCol>
                <a:gridCol w="1964132">
                  <a:extLst>
                    <a:ext uri="{9D8B030D-6E8A-4147-A177-3AD203B41FA5}">
                      <a16:colId xmlns:a16="http://schemas.microsoft.com/office/drawing/2014/main" val="681617646"/>
                    </a:ext>
                  </a:extLst>
                </a:gridCol>
                <a:gridCol w="692744">
                  <a:extLst>
                    <a:ext uri="{9D8B030D-6E8A-4147-A177-3AD203B41FA5}">
                      <a16:colId xmlns:a16="http://schemas.microsoft.com/office/drawing/2014/main" val="776743805"/>
                    </a:ext>
                  </a:extLst>
                </a:gridCol>
                <a:gridCol w="1155660">
                  <a:extLst>
                    <a:ext uri="{9D8B030D-6E8A-4147-A177-3AD203B41FA5}">
                      <a16:colId xmlns:a16="http://schemas.microsoft.com/office/drawing/2014/main" val="2024028590"/>
                    </a:ext>
                  </a:extLst>
                </a:gridCol>
              </a:tblGrid>
              <a:tr h="125310">
                <a:tc>
                  <a:txBody>
                    <a:bodyPr/>
                    <a:lstStyle/>
                    <a:p>
                      <a:pPr>
                        <a:lnSpc>
                          <a:spcPct val="100000"/>
                        </a:lnSpc>
                        <a:spcAft>
                          <a:spcPts val="800"/>
                        </a:spcAft>
                      </a:pPr>
                      <a:r>
                        <a:rPr lang="en-CA" sz="1400" b="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Category</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0000"/>
                        </a:lnSpc>
                        <a:spcAft>
                          <a:spcPts val="800"/>
                        </a:spcAft>
                      </a:pPr>
                      <a:r>
                        <a:rPr lang="en-CA" sz="1400" b="1"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Factor</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gridSpan="2">
                  <a:txBody>
                    <a:bodyPr/>
                    <a:lstStyle/>
                    <a:p>
                      <a:pPr algn="ctr">
                        <a:lnSpc>
                          <a:spcPct val="100000"/>
                        </a:lnSpc>
                        <a:spcAft>
                          <a:spcPts val="800"/>
                        </a:spcAft>
                      </a:pPr>
                      <a:r>
                        <a:rPr lang="en-CA" sz="1400" b="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DASA</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hMerge="1">
                  <a:txBody>
                    <a:bodyPr/>
                    <a:lstStyle/>
                    <a:p>
                      <a:endParaRPr lang="en-CA"/>
                    </a:p>
                  </a:txBody>
                  <a:tcPr/>
                </a:tc>
                <a:extLst>
                  <a:ext uri="{0D108BD9-81ED-4DB2-BD59-A6C34878D82A}">
                    <a16:rowId xmlns:a16="http://schemas.microsoft.com/office/drawing/2014/main" val="4044745916"/>
                  </a:ext>
                </a:extLst>
              </a:tr>
              <a:tr h="125310">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lnSpc>
                          <a:spcPct val="100000"/>
                        </a:lnSpc>
                        <a:spcAft>
                          <a:spcPts val="800"/>
                        </a:spcAft>
                      </a:pPr>
                      <a:r>
                        <a:rPr lang="en-CA" sz="14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OR</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lnSpc>
                          <a:spcPct val="100000"/>
                        </a:lnSpc>
                        <a:spcAft>
                          <a:spcPts val="800"/>
                        </a:spcAft>
                      </a:pPr>
                      <a:r>
                        <a:rPr lang="en-CA" sz="1400" i="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 CI</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63222845"/>
                  </a:ext>
                </a:extLst>
              </a:tr>
              <a:tr h="125310">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Race</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White*</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6801665"/>
                  </a:ext>
                </a:extLst>
              </a:tr>
              <a:tr h="253669">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Asian</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0.56</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0.43, 0.71</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2585832865"/>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Black</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1" kern="0">
                          <a:effectLst/>
                          <a:latin typeface="Times New Roman" panose="02020603050405020304" pitchFamily="18" charset="0"/>
                          <a:ea typeface="Times New Roman" panose="02020603050405020304" pitchFamily="18" charset="0"/>
                          <a:cs typeface="Times New Roman" panose="02020603050405020304" pitchFamily="18" charset="0"/>
                        </a:rPr>
                        <a:t>1.28</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1" kern="0">
                          <a:effectLst/>
                          <a:latin typeface="Times New Roman" panose="02020603050405020304" pitchFamily="18" charset="0"/>
                          <a:ea typeface="Times New Roman" panose="02020603050405020304" pitchFamily="18" charset="0"/>
                          <a:cs typeface="Times New Roman" panose="02020603050405020304" pitchFamily="18" charset="0"/>
                        </a:rPr>
                        <a:t>1.04, 1.57</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3193527102"/>
                  </a:ext>
                </a:extLst>
              </a:tr>
              <a:tr h="125310">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Indian</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0.73</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0.57, 0.95</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188208185"/>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First Nations</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1.17</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0.78, 1.75</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4187885787"/>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Latin American</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0.52</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0.36, 0.75</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647807539"/>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Middle Eastern</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1" kern="0">
                          <a:effectLst/>
                          <a:latin typeface="Times New Roman" panose="02020603050405020304" pitchFamily="18" charset="0"/>
                          <a:ea typeface="Times New Roman" panose="02020603050405020304" pitchFamily="18" charset="0"/>
                          <a:cs typeface="Times New Roman" panose="02020603050405020304" pitchFamily="18" charset="0"/>
                        </a:rPr>
                        <a:t>1.64</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1" kern="0">
                          <a:effectLst/>
                          <a:latin typeface="Times New Roman" panose="02020603050405020304" pitchFamily="18" charset="0"/>
                          <a:ea typeface="Times New Roman" panose="02020603050405020304" pitchFamily="18" charset="0"/>
                          <a:cs typeface="Times New Roman" panose="02020603050405020304" pitchFamily="18" charset="0"/>
                        </a:rPr>
                        <a:t>1.20, 2.25</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69465332"/>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Mixed</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1.18</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0.83, 1.69</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665994460"/>
                  </a:ext>
                </a:extLst>
              </a:tr>
              <a:tr h="257105">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Admitted by</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Self*</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2165744154"/>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Case Worker/Nurse</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0" kern="0" dirty="0">
                          <a:effectLst/>
                          <a:latin typeface="Times New Roman" panose="02020603050405020304" pitchFamily="18" charset="0"/>
                          <a:ea typeface="Calibri" panose="020F0502020204030204" pitchFamily="34" charset="0"/>
                          <a:cs typeface="Times New Roman" panose="02020603050405020304" pitchFamily="18" charset="0"/>
                        </a:rPr>
                        <a:t>1.61</a:t>
                      </a:r>
                      <a:endParaRPr lang="en-CA" sz="14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tc>
                  <a:txBody>
                    <a:bodyPr/>
                    <a:lstStyle/>
                    <a:p>
                      <a:pPr algn="ctr">
                        <a:lnSpc>
                          <a:spcPct val="100000"/>
                        </a:lnSpc>
                        <a:spcAft>
                          <a:spcPts val="800"/>
                        </a:spcAft>
                      </a:pPr>
                      <a:r>
                        <a:rPr lang="en-CA" sz="1400" b="0" kern="0" dirty="0">
                          <a:effectLst/>
                          <a:latin typeface="Times New Roman" panose="02020603050405020304" pitchFamily="18" charset="0"/>
                          <a:ea typeface="Calibri" panose="020F0502020204030204" pitchFamily="34" charset="0"/>
                          <a:cs typeface="Times New Roman" panose="02020603050405020304" pitchFamily="18" charset="0"/>
                        </a:rPr>
                        <a:t>1.28, 2.03</a:t>
                      </a:r>
                      <a:endParaRPr lang="en-CA" sz="14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extLst>
                  <a:ext uri="{0D108BD9-81ED-4DB2-BD59-A6C34878D82A}">
                    <a16:rowId xmlns:a16="http://schemas.microsoft.com/office/drawing/2014/main" val="2811027546"/>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Friend/Family</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0" kern="0">
                          <a:effectLst/>
                          <a:latin typeface="Times New Roman" panose="02020603050405020304" pitchFamily="18" charset="0"/>
                          <a:ea typeface="Calibri" panose="020F0502020204030204" pitchFamily="34" charset="0"/>
                          <a:cs typeface="Times New Roman" panose="02020603050405020304" pitchFamily="18" charset="0"/>
                        </a:rPr>
                        <a:t>1.11</a:t>
                      </a:r>
                      <a:endParaRPr lang="en-CA" sz="1400" b="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tc>
                  <a:txBody>
                    <a:bodyPr/>
                    <a:lstStyle/>
                    <a:p>
                      <a:pPr algn="ctr">
                        <a:lnSpc>
                          <a:spcPct val="100000"/>
                        </a:lnSpc>
                        <a:spcAft>
                          <a:spcPts val="800"/>
                        </a:spcAft>
                      </a:pPr>
                      <a:r>
                        <a:rPr lang="en-CA" sz="1400" b="0" kern="0">
                          <a:effectLst/>
                          <a:latin typeface="Times New Roman" panose="02020603050405020304" pitchFamily="18" charset="0"/>
                          <a:ea typeface="Calibri" panose="020F0502020204030204" pitchFamily="34" charset="0"/>
                          <a:cs typeface="Times New Roman" panose="02020603050405020304" pitchFamily="18" charset="0"/>
                        </a:rPr>
                        <a:t>0.95, 1.3</a:t>
                      </a:r>
                      <a:endParaRPr lang="en-CA" sz="1400" b="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extLst>
                  <a:ext uri="{0D108BD9-81ED-4DB2-BD59-A6C34878D82A}">
                    <a16:rowId xmlns:a16="http://schemas.microsoft.com/office/drawing/2014/main" val="3792748629"/>
                  </a:ext>
                </a:extLst>
              </a:tr>
              <a:tr h="125310">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Other</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0" kern="0">
                          <a:effectLst/>
                          <a:latin typeface="Times New Roman" panose="02020603050405020304" pitchFamily="18" charset="0"/>
                          <a:ea typeface="Calibri" panose="020F0502020204030204" pitchFamily="34" charset="0"/>
                          <a:cs typeface="Times New Roman" panose="02020603050405020304" pitchFamily="18" charset="0"/>
                        </a:rPr>
                        <a:t>1.51</a:t>
                      </a:r>
                      <a:endParaRPr lang="en-CA" sz="1400" b="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tc>
                  <a:txBody>
                    <a:bodyPr/>
                    <a:lstStyle/>
                    <a:p>
                      <a:pPr algn="ctr">
                        <a:lnSpc>
                          <a:spcPct val="100000"/>
                        </a:lnSpc>
                        <a:spcAft>
                          <a:spcPts val="800"/>
                        </a:spcAft>
                      </a:pPr>
                      <a:r>
                        <a:rPr lang="en-CA" sz="1400" b="0" kern="0" dirty="0">
                          <a:effectLst/>
                          <a:latin typeface="Times New Roman" panose="02020603050405020304" pitchFamily="18" charset="0"/>
                          <a:ea typeface="Calibri" panose="020F0502020204030204" pitchFamily="34" charset="0"/>
                          <a:cs typeface="Times New Roman" panose="02020603050405020304" pitchFamily="18" charset="0"/>
                        </a:rPr>
                        <a:t>1.1, 2.08</a:t>
                      </a:r>
                      <a:endParaRPr lang="en-CA" sz="14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extLst>
                  <a:ext uri="{0D108BD9-81ED-4DB2-BD59-A6C34878D82A}">
                    <a16:rowId xmlns:a16="http://schemas.microsoft.com/office/drawing/2014/main" val="3525288103"/>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w="12700" cap="flat" cmpd="sng" algn="ctr">
                      <a:solidFill>
                        <a:schemeClr val="tx1"/>
                      </a:solidFill>
                      <a:prstDash val="solid"/>
                      <a:round/>
                      <a:headEnd type="none" w="med" len="med"/>
                      <a:tailEnd type="none" w="med" len="med"/>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Police</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800"/>
                        </a:spcAft>
                      </a:pPr>
                      <a:r>
                        <a:rPr lang="en-CA" sz="1400" b="1" kern="0">
                          <a:effectLst/>
                          <a:latin typeface="Times New Roman" panose="02020603050405020304" pitchFamily="18" charset="0"/>
                          <a:ea typeface="Calibri" panose="020F0502020204030204" pitchFamily="34" charset="0"/>
                          <a:cs typeface="Times New Roman" panose="02020603050405020304" pitchFamily="18" charset="0"/>
                        </a:rPr>
                        <a:t>3.93</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800"/>
                        </a:spcAft>
                      </a:pPr>
                      <a:r>
                        <a:rPr lang="en-CA" sz="1400" b="1" kern="0" dirty="0">
                          <a:effectLst/>
                          <a:latin typeface="Times New Roman" panose="02020603050405020304" pitchFamily="18" charset="0"/>
                          <a:ea typeface="Calibri" panose="020F0502020204030204" pitchFamily="34" charset="0"/>
                          <a:cs typeface="Times New Roman" panose="02020603050405020304" pitchFamily="18" charset="0"/>
                        </a:rPr>
                        <a:t>3.35, 4.6</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9958680"/>
                  </a:ext>
                </a:extLst>
              </a:tr>
            </a:tbl>
          </a:graphicData>
        </a:graphic>
      </p:graphicFrame>
      <p:sp>
        <p:nvSpPr>
          <p:cNvPr id="7" name="Rectangle 2">
            <a:extLst>
              <a:ext uri="{FF2B5EF4-FFF2-40B4-BE49-F238E27FC236}">
                <a16:creationId xmlns:a16="http://schemas.microsoft.com/office/drawing/2014/main" id="{5FD0E074-4D0D-EE98-C4CC-47702610F455}"/>
              </a:ext>
            </a:extLst>
          </p:cNvPr>
          <p:cNvSpPr>
            <a:spLocks noChangeArrowheads="1"/>
          </p:cNvSpPr>
          <p:nvPr/>
        </p:nvSpPr>
        <p:spPr bwMode="auto">
          <a:xfrm>
            <a:off x="1198371" y="1291473"/>
            <a:ext cx="674725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altLang="en-US" sz="200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Odds ratios (ORs) of high DASA risk by demographics</a:t>
            </a:r>
          </a:p>
        </p:txBody>
      </p:sp>
      <p:sp>
        <p:nvSpPr>
          <p:cNvPr id="11" name="TextBox 10">
            <a:extLst>
              <a:ext uri="{FF2B5EF4-FFF2-40B4-BE49-F238E27FC236}">
                <a16:creationId xmlns:a16="http://schemas.microsoft.com/office/drawing/2014/main" id="{0572A57E-1DBB-0C80-0F37-F6C0D086EE29}"/>
              </a:ext>
            </a:extLst>
          </p:cNvPr>
          <p:cNvSpPr txBox="1"/>
          <p:nvPr/>
        </p:nvSpPr>
        <p:spPr>
          <a:xfrm>
            <a:off x="1694627" y="5691609"/>
            <a:ext cx="6603211" cy="584775"/>
          </a:xfrm>
          <a:prstGeom prst="rect">
            <a:avLst/>
          </a:prstGeom>
          <a:noFill/>
        </p:spPr>
        <p:txBody>
          <a:bodyPr wrap="square">
            <a:spAutoFit/>
          </a:bodyPr>
          <a:lstStyle/>
          <a:p>
            <a:r>
              <a:rPr lang="en-CA" sz="1600" i="1" kern="0" dirty="0">
                <a:effectLst/>
                <a:latin typeface="Open Sans" panose="020B0606030504020204" pitchFamily="34" charset="0"/>
                <a:ea typeface="Open Sans" panose="020B0606030504020204" pitchFamily="34" charset="0"/>
                <a:cs typeface="Open Sans" panose="020B0606030504020204" pitchFamily="34" charset="0"/>
              </a:rPr>
              <a:t>Note.</a:t>
            </a:r>
            <a:r>
              <a:rPr lang="en-CA" sz="1600" kern="0" dirty="0">
                <a:effectLst/>
                <a:latin typeface="Open Sans" panose="020B0606030504020204" pitchFamily="34" charset="0"/>
                <a:ea typeface="Open Sans" panose="020B0606030504020204" pitchFamily="34" charset="0"/>
                <a:cs typeface="Open Sans" panose="020B0606030504020204" pitchFamily="34" charset="0"/>
              </a:rPr>
              <a:t> * denotes the reference category; ORs are additionally adjusted for age, gender, housing, and diagnosis.</a:t>
            </a:r>
            <a:endParaRPr lang="en-CA" sz="1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95467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15467"/>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a:t>POTENTIAL FOR BIAS</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8049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1282926" y="5262881"/>
            <a:ext cx="3818664" cy="4715136"/>
          </a:xfrm>
        </p:spPr>
        <p:txBody>
          <a:bodyPr/>
          <a:lstStyle/>
          <a:p>
            <a:pPr marL="85725" indent="0">
              <a:lnSpc>
                <a:spcPct val="107000"/>
              </a:lnSpc>
              <a:spcAft>
                <a:spcPts val="800"/>
              </a:spcAft>
              <a:buNone/>
            </a:pPr>
            <a:endParaRPr lang="en-CA" sz="4400" dirty="0"/>
          </a:p>
          <a:p>
            <a:pPr marL="85725" indent="0">
              <a:lnSpc>
                <a:spcPct val="107000"/>
              </a:lnSpc>
              <a:spcAft>
                <a:spcPts val="800"/>
              </a:spcAft>
              <a:buNone/>
            </a:pPr>
            <a:endParaRPr lang="en-CA" sz="4400" dirty="0"/>
          </a:p>
        </p:txBody>
      </p:sp>
      <p:sp>
        <p:nvSpPr>
          <p:cNvPr id="8" name="TextBox 7">
            <a:extLst>
              <a:ext uri="{FF2B5EF4-FFF2-40B4-BE49-F238E27FC236}">
                <a16:creationId xmlns:a16="http://schemas.microsoft.com/office/drawing/2014/main" id="{71241E2D-417B-E9FB-E4A6-AFBAF8BFD543}"/>
              </a:ext>
            </a:extLst>
          </p:cNvPr>
          <p:cNvSpPr txBox="1"/>
          <p:nvPr/>
        </p:nvSpPr>
        <p:spPr>
          <a:xfrm>
            <a:off x="1053617" y="1464786"/>
            <a:ext cx="6871182" cy="1061829"/>
          </a:xfrm>
          <a:prstGeom prst="rect">
            <a:avLst/>
          </a:prstGeom>
          <a:noFill/>
          <a:ln>
            <a:solidFill>
              <a:schemeClr val="bg1">
                <a:lumMod val="75000"/>
              </a:schemeClr>
            </a:solidFill>
          </a:ln>
        </p:spPr>
        <p:txBody>
          <a:bodyPr wrap="square">
            <a:spAutoFit/>
          </a:bodyPr>
          <a:lstStyle/>
          <a:p>
            <a:r>
              <a:rPr lang="en-CA" sz="2100" dirty="0">
                <a:latin typeface="Open Sans" panose="020B0606030504020204" pitchFamily="34" charset="0"/>
                <a:ea typeface="Open Sans" panose="020B0606030504020204" pitchFamily="34" charset="0"/>
                <a:cs typeface="Open Sans" panose="020B0606030504020204" pitchFamily="34" charset="0"/>
              </a:rPr>
              <a:t>Agitated and unwilling to follow directions</a:t>
            </a:r>
            <a:br>
              <a:rPr lang="en-CA" sz="2100" dirty="0">
                <a:latin typeface="Open Sans" panose="020B0606030504020204" pitchFamily="34" charset="0"/>
                <a:ea typeface="Open Sans" panose="020B0606030504020204" pitchFamily="34" charset="0"/>
                <a:cs typeface="Open Sans" panose="020B0606030504020204" pitchFamily="34" charset="0"/>
              </a:rPr>
            </a:br>
            <a:r>
              <a:rPr lang="en-CA" sz="2100" dirty="0">
                <a:solidFill>
                  <a:schemeClr val="accent2">
                    <a:lumMod val="50000"/>
                  </a:schemeClr>
                </a:solidFill>
                <a:latin typeface="Open Sans" panose="020B0606030504020204" pitchFamily="34" charset="0"/>
                <a:ea typeface="Open Sans" panose="020B0606030504020204" pitchFamily="34" charset="0"/>
                <a:cs typeface="Open Sans" panose="020B0606030504020204" pitchFamily="34" charset="0"/>
              </a:rPr>
              <a:t>…due to psychosis and an unstable housing situation</a:t>
            </a:r>
            <a:r>
              <a:rPr lang="en-CA" sz="2100" dirty="0">
                <a:latin typeface="Open Sans" panose="020B0606030504020204" pitchFamily="34" charset="0"/>
                <a:ea typeface="Open Sans" panose="020B0606030504020204" pitchFamily="34" charset="0"/>
                <a:cs typeface="Open Sans" panose="020B0606030504020204" pitchFamily="34" charset="0"/>
              </a:rPr>
              <a:t/>
            </a:r>
            <a:br>
              <a:rPr lang="en-CA" sz="2100" dirty="0">
                <a:latin typeface="Open Sans" panose="020B0606030504020204" pitchFamily="34" charset="0"/>
                <a:ea typeface="Open Sans" panose="020B0606030504020204" pitchFamily="34" charset="0"/>
                <a:cs typeface="Open Sans" panose="020B0606030504020204" pitchFamily="34" charset="0"/>
              </a:rPr>
            </a:br>
            <a:r>
              <a:rPr lang="en-CA" sz="2100" dirty="0">
                <a:solidFill>
                  <a:srgbClr val="C00000"/>
                </a:solidFill>
                <a:latin typeface="Open Sans" panose="020B0606030504020204" pitchFamily="34" charset="0"/>
                <a:ea typeface="Open Sans" panose="020B0606030504020204" pitchFamily="34" charset="0"/>
                <a:cs typeface="Open Sans" panose="020B0606030504020204" pitchFamily="34" charset="0"/>
              </a:rPr>
              <a:t>…which is typical of this patient</a:t>
            </a:r>
          </a:p>
        </p:txBody>
      </p:sp>
      <p:pic>
        <p:nvPicPr>
          <p:cNvPr id="10" name="Picture 9">
            <a:extLst>
              <a:ext uri="{FF2B5EF4-FFF2-40B4-BE49-F238E27FC236}">
                <a16:creationId xmlns:a16="http://schemas.microsoft.com/office/drawing/2014/main" id="{681BECC1-E8CC-D273-0D46-B95AE84A331C}"/>
              </a:ext>
            </a:extLst>
          </p:cNvPr>
          <p:cNvPicPr>
            <a:picLocks noChangeAspect="1"/>
          </p:cNvPicPr>
          <p:nvPr/>
        </p:nvPicPr>
        <p:blipFill>
          <a:blip r:embed="rId4"/>
          <a:stretch>
            <a:fillRect/>
          </a:stretch>
        </p:blipFill>
        <p:spPr>
          <a:xfrm>
            <a:off x="1028217" y="3048579"/>
            <a:ext cx="7087563" cy="2214302"/>
          </a:xfrm>
          <a:prstGeom prst="rect">
            <a:avLst/>
          </a:prstGeom>
        </p:spPr>
      </p:pic>
      <p:sp>
        <p:nvSpPr>
          <p:cNvPr id="12" name="TextBox 11">
            <a:extLst>
              <a:ext uri="{FF2B5EF4-FFF2-40B4-BE49-F238E27FC236}">
                <a16:creationId xmlns:a16="http://schemas.microsoft.com/office/drawing/2014/main" id="{918B0701-16EF-A2A5-B1CB-AC21324DC02A}"/>
              </a:ext>
            </a:extLst>
          </p:cNvPr>
          <p:cNvSpPr txBox="1"/>
          <p:nvPr/>
        </p:nvSpPr>
        <p:spPr>
          <a:xfrm>
            <a:off x="6425525" y="5262881"/>
            <a:ext cx="6073881" cy="307777"/>
          </a:xfrm>
          <a:prstGeom prst="rect">
            <a:avLst/>
          </a:prstGeom>
          <a:noFill/>
        </p:spPr>
        <p:txBody>
          <a:bodyPr wrap="square">
            <a:spAutoFit/>
          </a:bodyPr>
          <a:lstStyle/>
          <a:p>
            <a:r>
              <a:rPr lang="en-CA" sz="1400" dirty="0">
                <a:latin typeface="Open Sans" panose="020B0606030504020204" pitchFamily="34" charset="0"/>
                <a:ea typeface="Open Sans" panose="020B0606030504020204" pitchFamily="34" charset="0"/>
                <a:cs typeface="Open Sans" panose="020B0606030504020204" pitchFamily="34" charset="0"/>
              </a:rPr>
              <a:t>(McCoy et al., 2015)</a:t>
            </a:r>
          </a:p>
        </p:txBody>
      </p:sp>
    </p:spTree>
    <p:extLst>
      <p:ext uri="{BB962C8B-B14F-4D97-AF65-F5344CB8AC3E}">
        <p14:creationId xmlns:p14="http://schemas.microsoft.com/office/powerpoint/2010/main" val="1536993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15467"/>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a:t>POTENTIAL FOR BIAS</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8049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1282926" y="5262881"/>
            <a:ext cx="3818664" cy="4715136"/>
          </a:xfrm>
        </p:spPr>
        <p:txBody>
          <a:bodyPr/>
          <a:lstStyle/>
          <a:p>
            <a:pPr marL="85725" indent="0">
              <a:lnSpc>
                <a:spcPct val="107000"/>
              </a:lnSpc>
              <a:spcAft>
                <a:spcPts val="800"/>
              </a:spcAft>
              <a:buNone/>
            </a:pPr>
            <a:endParaRPr lang="en-CA" sz="4400" dirty="0"/>
          </a:p>
          <a:p>
            <a:pPr marL="85725" indent="0">
              <a:lnSpc>
                <a:spcPct val="107000"/>
              </a:lnSpc>
              <a:spcAft>
                <a:spcPts val="800"/>
              </a:spcAft>
              <a:buNone/>
            </a:pPr>
            <a:endParaRPr lang="en-CA" sz="4400" dirty="0"/>
          </a:p>
        </p:txBody>
      </p:sp>
      <p:pic>
        <p:nvPicPr>
          <p:cNvPr id="3" name="Picture 2">
            <a:extLst>
              <a:ext uri="{FF2B5EF4-FFF2-40B4-BE49-F238E27FC236}">
                <a16:creationId xmlns:a16="http://schemas.microsoft.com/office/drawing/2014/main" id="{21C3F42F-2582-138D-DF7F-E0729B84D20F}"/>
              </a:ext>
            </a:extLst>
          </p:cNvPr>
          <p:cNvPicPr>
            <a:picLocks noChangeAspect="1"/>
          </p:cNvPicPr>
          <p:nvPr/>
        </p:nvPicPr>
        <p:blipFill>
          <a:blip r:embed="rId4"/>
          <a:stretch>
            <a:fillRect/>
          </a:stretch>
        </p:blipFill>
        <p:spPr>
          <a:xfrm>
            <a:off x="4154448" y="1845558"/>
            <a:ext cx="4367661" cy="3557023"/>
          </a:xfrm>
          <a:prstGeom prst="rect">
            <a:avLst/>
          </a:prstGeom>
        </p:spPr>
      </p:pic>
      <p:sp>
        <p:nvSpPr>
          <p:cNvPr id="6" name="TextBox 5">
            <a:extLst>
              <a:ext uri="{FF2B5EF4-FFF2-40B4-BE49-F238E27FC236}">
                <a16:creationId xmlns:a16="http://schemas.microsoft.com/office/drawing/2014/main" id="{1ACB241C-880F-4B22-EBDB-6E4061161103}"/>
              </a:ext>
            </a:extLst>
          </p:cNvPr>
          <p:cNvSpPr txBox="1"/>
          <p:nvPr/>
        </p:nvSpPr>
        <p:spPr>
          <a:xfrm>
            <a:off x="6774312" y="5402581"/>
            <a:ext cx="6073881" cy="307777"/>
          </a:xfrm>
          <a:prstGeom prst="rect">
            <a:avLst/>
          </a:prstGeom>
          <a:noFill/>
        </p:spPr>
        <p:txBody>
          <a:bodyPr wrap="square">
            <a:spAutoFit/>
          </a:bodyPr>
          <a:lstStyle/>
          <a:p>
            <a:r>
              <a:rPr lang="en-CA" sz="1400" dirty="0">
                <a:latin typeface="Open Sans" panose="020B0606030504020204" pitchFamily="34" charset="0"/>
                <a:ea typeface="Open Sans" panose="020B0606030504020204" pitchFamily="34" charset="0"/>
                <a:cs typeface="Open Sans" panose="020B0606030504020204" pitchFamily="34" charset="0"/>
              </a:rPr>
              <a:t>(Zhang et al., 2020)</a:t>
            </a:r>
          </a:p>
        </p:txBody>
      </p:sp>
      <p:pic>
        <p:nvPicPr>
          <p:cNvPr id="3074" name="Picture 2" descr="ChatGPT - Wikipedia">
            <a:extLst>
              <a:ext uri="{FF2B5EF4-FFF2-40B4-BE49-F238E27FC236}">
                <a16:creationId xmlns:a16="http://schemas.microsoft.com/office/drawing/2014/main" id="{2D29FF28-2242-3565-EB50-0596F302E1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891" y="2014978"/>
            <a:ext cx="2570367" cy="2570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587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15467"/>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a:t>POTENTIAL FOR BIAS</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8049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1282926" y="5262881"/>
            <a:ext cx="3818664" cy="4715136"/>
          </a:xfrm>
        </p:spPr>
        <p:txBody>
          <a:bodyPr/>
          <a:lstStyle/>
          <a:p>
            <a:pPr marL="85725" indent="0">
              <a:lnSpc>
                <a:spcPct val="107000"/>
              </a:lnSpc>
              <a:spcAft>
                <a:spcPts val="800"/>
              </a:spcAft>
              <a:buNone/>
            </a:pPr>
            <a:endParaRPr lang="en-CA" sz="4400" dirty="0"/>
          </a:p>
          <a:p>
            <a:pPr marL="85725" indent="0">
              <a:lnSpc>
                <a:spcPct val="107000"/>
              </a:lnSpc>
              <a:spcAft>
                <a:spcPts val="800"/>
              </a:spcAft>
              <a:buNone/>
            </a:pPr>
            <a:endParaRPr lang="en-CA" sz="4400" dirty="0"/>
          </a:p>
        </p:txBody>
      </p:sp>
      <p:graphicFrame>
        <p:nvGraphicFramePr>
          <p:cNvPr id="5" name="Table 4">
            <a:extLst>
              <a:ext uri="{FF2B5EF4-FFF2-40B4-BE49-F238E27FC236}">
                <a16:creationId xmlns:a16="http://schemas.microsoft.com/office/drawing/2014/main" id="{99384DBC-DC82-4647-3E38-EAA1C0CB8F64}"/>
              </a:ext>
            </a:extLst>
          </p:cNvPr>
          <p:cNvGraphicFramePr>
            <a:graphicFrameLocks noGrp="1"/>
          </p:cNvGraphicFramePr>
          <p:nvPr>
            <p:extLst>
              <p:ext uri="{D42A27DB-BD31-4B8C-83A1-F6EECF244321}">
                <p14:modId xmlns:p14="http://schemas.microsoft.com/office/powerpoint/2010/main" val="398276905"/>
              </p:ext>
            </p:extLst>
          </p:nvPr>
        </p:nvGraphicFramePr>
        <p:xfrm>
          <a:off x="2089940" y="1965991"/>
          <a:ext cx="4964120" cy="3978200"/>
        </p:xfrm>
        <a:graphic>
          <a:graphicData uri="http://schemas.openxmlformats.org/drawingml/2006/table">
            <a:tbl>
              <a:tblPr bandRow="1"/>
              <a:tblGrid>
                <a:gridCol w="1151584">
                  <a:extLst>
                    <a:ext uri="{9D8B030D-6E8A-4147-A177-3AD203B41FA5}">
                      <a16:colId xmlns:a16="http://schemas.microsoft.com/office/drawing/2014/main" val="2533234343"/>
                    </a:ext>
                  </a:extLst>
                </a:gridCol>
                <a:gridCol w="1964132">
                  <a:extLst>
                    <a:ext uri="{9D8B030D-6E8A-4147-A177-3AD203B41FA5}">
                      <a16:colId xmlns:a16="http://schemas.microsoft.com/office/drawing/2014/main" val="681617646"/>
                    </a:ext>
                  </a:extLst>
                </a:gridCol>
                <a:gridCol w="692744">
                  <a:extLst>
                    <a:ext uri="{9D8B030D-6E8A-4147-A177-3AD203B41FA5}">
                      <a16:colId xmlns:a16="http://schemas.microsoft.com/office/drawing/2014/main" val="776743805"/>
                    </a:ext>
                  </a:extLst>
                </a:gridCol>
                <a:gridCol w="1155660">
                  <a:extLst>
                    <a:ext uri="{9D8B030D-6E8A-4147-A177-3AD203B41FA5}">
                      <a16:colId xmlns:a16="http://schemas.microsoft.com/office/drawing/2014/main" val="2024028590"/>
                    </a:ext>
                  </a:extLst>
                </a:gridCol>
              </a:tblGrid>
              <a:tr h="125310">
                <a:tc>
                  <a:txBody>
                    <a:bodyPr/>
                    <a:lstStyle/>
                    <a:p>
                      <a:pPr>
                        <a:lnSpc>
                          <a:spcPct val="100000"/>
                        </a:lnSpc>
                        <a:spcAft>
                          <a:spcPts val="800"/>
                        </a:spcAft>
                      </a:pPr>
                      <a:r>
                        <a:rPr lang="en-CA" sz="1400" b="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Category</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0000"/>
                        </a:lnSpc>
                        <a:spcAft>
                          <a:spcPts val="800"/>
                        </a:spcAft>
                      </a:pPr>
                      <a:r>
                        <a:rPr lang="en-CA" sz="1400" b="1"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Factor</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gridSpan="2">
                  <a:txBody>
                    <a:bodyPr/>
                    <a:lstStyle/>
                    <a:p>
                      <a:pPr algn="ctr">
                        <a:lnSpc>
                          <a:spcPct val="100000"/>
                        </a:lnSpc>
                        <a:spcAft>
                          <a:spcPts val="800"/>
                        </a:spcAft>
                      </a:pPr>
                      <a:r>
                        <a:rPr lang="en-CA" sz="1400" b="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DASA</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hMerge="1">
                  <a:txBody>
                    <a:bodyPr/>
                    <a:lstStyle/>
                    <a:p>
                      <a:endParaRPr lang="en-CA"/>
                    </a:p>
                  </a:txBody>
                  <a:tcPr/>
                </a:tc>
                <a:extLst>
                  <a:ext uri="{0D108BD9-81ED-4DB2-BD59-A6C34878D82A}">
                    <a16:rowId xmlns:a16="http://schemas.microsoft.com/office/drawing/2014/main" val="4044745916"/>
                  </a:ext>
                </a:extLst>
              </a:tr>
              <a:tr h="125310">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lnSpc>
                          <a:spcPct val="100000"/>
                        </a:lnSpc>
                        <a:spcAft>
                          <a:spcPts val="800"/>
                        </a:spcAft>
                      </a:pPr>
                      <a:r>
                        <a:rPr lang="en-CA" sz="1400"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OR</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lnSpc>
                          <a:spcPct val="100000"/>
                        </a:lnSpc>
                        <a:spcAft>
                          <a:spcPts val="800"/>
                        </a:spcAft>
                      </a:pPr>
                      <a:r>
                        <a:rPr lang="en-CA" sz="1400" i="1" ker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 CI</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63222845"/>
                  </a:ext>
                </a:extLst>
              </a:tr>
              <a:tr h="125310">
                <a:tc>
                  <a:txBody>
                    <a:bodyPr/>
                    <a:lstStyle/>
                    <a:p>
                      <a:pPr>
                        <a:lnSpc>
                          <a:spcPct val="100000"/>
                        </a:lnSpc>
                        <a:spcAft>
                          <a:spcPts val="800"/>
                        </a:spcAft>
                      </a:pPr>
                      <a:r>
                        <a:rPr lang="en-CA" sz="1400" kern="0" dirty="0" smtClean="0">
                          <a:effectLst/>
                          <a:latin typeface="Times New Roman" panose="02020603050405020304" pitchFamily="18" charset="0"/>
                          <a:ea typeface="Calibri" panose="020F0502020204030204" pitchFamily="34" charset="0"/>
                          <a:cs typeface="Times New Roman" panose="02020603050405020304" pitchFamily="18" charset="0"/>
                        </a:rPr>
                        <a:t>Race</a:t>
                      </a:r>
                      <a:r>
                        <a:rPr lang="en-CA" sz="1400" kern="0" baseline="0" dirty="0" smtClean="0">
                          <a:effectLst/>
                          <a:latin typeface="Times New Roman" panose="02020603050405020304" pitchFamily="18" charset="0"/>
                          <a:ea typeface="Calibri" panose="020F0502020204030204" pitchFamily="34" charset="0"/>
                          <a:cs typeface="Times New Roman" panose="02020603050405020304" pitchFamily="18" charset="0"/>
                        </a:rPr>
                        <a:t> and/or Ethnicity</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White*</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6801665"/>
                  </a:ext>
                </a:extLst>
              </a:tr>
              <a:tr h="253669">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Asian</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0.56</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0.43, 0.71</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2585832865"/>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Black</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1" kern="0">
                          <a:effectLst/>
                          <a:latin typeface="Times New Roman" panose="02020603050405020304" pitchFamily="18" charset="0"/>
                          <a:ea typeface="Times New Roman" panose="02020603050405020304" pitchFamily="18" charset="0"/>
                          <a:cs typeface="Times New Roman" panose="02020603050405020304" pitchFamily="18" charset="0"/>
                        </a:rPr>
                        <a:t>1.28</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1" kern="0">
                          <a:effectLst/>
                          <a:latin typeface="Times New Roman" panose="02020603050405020304" pitchFamily="18" charset="0"/>
                          <a:ea typeface="Times New Roman" panose="02020603050405020304" pitchFamily="18" charset="0"/>
                          <a:cs typeface="Times New Roman" panose="02020603050405020304" pitchFamily="18" charset="0"/>
                        </a:rPr>
                        <a:t>1.04, 1.57</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3193527102"/>
                  </a:ext>
                </a:extLst>
              </a:tr>
              <a:tr h="125310">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Indian</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0.73</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0.57, 0.95</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188208185"/>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First Nations</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1.17</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0.78, 1.75</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4187885787"/>
                  </a:ext>
                </a:extLst>
              </a:tr>
              <a:tr h="387531">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Latin American</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0.52</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0.36, 0.75</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647807539"/>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b="0" kern="0" dirty="0">
                          <a:solidFill>
                            <a:srgbClr val="CC66FF"/>
                          </a:solidFill>
                          <a:effectLst/>
                          <a:latin typeface="Times New Roman" panose="02020603050405020304" pitchFamily="18" charset="0"/>
                          <a:ea typeface="Times New Roman" panose="02020603050405020304" pitchFamily="18" charset="0"/>
                          <a:cs typeface="Times New Roman" panose="02020603050405020304" pitchFamily="18" charset="0"/>
                        </a:rPr>
                        <a:t>Middle Eastern</a:t>
                      </a:r>
                      <a:endParaRPr lang="en-CA" sz="1400" b="0" kern="100" dirty="0">
                        <a:solidFill>
                          <a:srgbClr val="CC66FF"/>
                        </a:solidFill>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0" kern="0">
                          <a:solidFill>
                            <a:srgbClr val="CC66FF"/>
                          </a:solidFill>
                          <a:effectLst/>
                          <a:latin typeface="Times New Roman" panose="02020603050405020304" pitchFamily="18" charset="0"/>
                          <a:ea typeface="Times New Roman" panose="02020603050405020304" pitchFamily="18" charset="0"/>
                          <a:cs typeface="Times New Roman" panose="02020603050405020304" pitchFamily="18" charset="0"/>
                        </a:rPr>
                        <a:t>1.64</a:t>
                      </a:r>
                      <a:endParaRPr lang="en-CA" sz="1400" b="0" kern="100">
                        <a:solidFill>
                          <a:srgbClr val="CC66FF"/>
                        </a:solidFill>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0" kern="0" dirty="0">
                          <a:solidFill>
                            <a:srgbClr val="CC66FF"/>
                          </a:solidFill>
                          <a:effectLst/>
                          <a:latin typeface="Times New Roman" panose="02020603050405020304" pitchFamily="18" charset="0"/>
                          <a:ea typeface="Times New Roman" panose="02020603050405020304" pitchFamily="18" charset="0"/>
                          <a:cs typeface="Times New Roman" panose="02020603050405020304" pitchFamily="18" charset="0"/>
                        </a:rPr>
                        <a:t>1.20, 2.25</a:t>
                      </a:r>
                      <a:endParaRPr lang="en-CA" sz="1400" b="0" kern="100" dirty="0">
                        <a:solidFill>
                          <a:srgbClr val="CC66FF"/>
                        </a:solidFill>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69465332"/>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Mixed</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1.18</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0.83, 1.69</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665994460"/>
                  </a:ext>
                </a:extLst>
              </a:tr>
              <a:tr h="257105">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Admitted by</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Self*</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extLst>
                  <a:ext uri="{0D108BD9-81ED-4DB2-BD59-A6C34878D82A}">
                    <a16:rowId xmlns:a16="http://schemas.microsoft.com/office/drawing/2014/main" val="2165744154"/>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Case Worker/Nurse</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0" kern="0" dirty="0">
                          <a:effectLst/>
                          <a:latin typeface="Times New Roman" panose="02020603050405020304" pitchFamily="18" charset="0"/>
                          <a:ea typeface="Calibri" panose="020F0502020204030204" pitchFamily="34" charset="0"/>
                          <a:cs typeface="Times New Roman" panose="02020603050405020304" pitchFamily="18" charset="0"/>
                        </a:rPr>
                        <a:t>1.61</a:t>
                      </a:r>
                      <a:endParaRPr lang="en-CA" sz="14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tc>
                  <a:txBody>
                    <a:bodyPr/>
                    <a:lstStyle/>
                    <a:p>
                      <a:pPr algn="ctr">
                        <a:lnSpc>
                          <a:spcPct val="100000"/>
                        </a:lnSpc>
                        <a:spcAft>
                          <a:spcPts val="800"/>
                        </a:spcAft>
                      </a:pPr>
                      <a:r>
                        <a:rPr lang="en-CA" sz="1400" b="0" kern="0" dirty="0">
                          <a:effectLst/>
                          <a:latin typeface="Times New Roman" panose="02020603050405020304" pitchFamily="18" charset="0"/>
                          <a:ea typeface="Calibri" panose="020F0502020204030204" pitchFamily="34" charset="0"/>
                          <a:cs typeface="Times New Roman" panose="02020603050405020304" pitchFamily="18" charset="0"/>
                        </a:rPr>
                        <a:t>1.28, 2.03</a:t>
                      </a:r>
                      <a:endParaRPr lang="en-CA" sz="14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extLst>
                  <a:ext uri="{0D108BD9-81ED-4DB2-BD59-A6C34878D82A}">
                    <a16:rowId xmlns:a16="http://schemas.microsoft.com/office/drawing/2014/main" val="2811027546"/>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Friend/Family</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0" kern="0">
                          <a:effectLst/>
                          <a:latin typeface="Times New Roman" panose="02020603050405020304" pitchFamily="18" charset="0"/>
                          <a:ea typeface="Calibri" panose="020F0502020204030204" pitchFamily="34" charset="0"/>
                          <a:cs typeface="Times New Roman" panose="02020603050405020304" pitchFamily="18" charset="0"/>
                        </a:rPr>
                        <a:t>1.11</a:t>
                      </a:r>
                      <a:endParaRPr lang="en-CA" sz="1400" b="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tc>
                  <a:txBody>
                    <a:bodyPr/>
                    <a:lstStyle/>
                    <a:p>
                      <a:pPr algn="ctr">
                        <a:lnSpc>
                          <a:spcPct val="100000"/>
                        </a:lnSpc>
                        <a:spcAft>
                          <a:spcPts val="800"/>
                        </a:spcAft>
                      </a:pPr>
                      <a:r>
                        <a:rPr lang="en-CA" sz="1400" b="0" kern="0">
                          <a:effectLst/>
                          <a:latin typeface="Times New Roman" panose="02020603050405020304" pitchFamily="18" charset="0"/>
                          <a:ea typeface="Calibri" panose="020F0502020204030204" pitchFamily="34" charset="0"/>
                          <a:cs typeface="Times New Roman" panose="02020603050405020304" pitchFamily="18" charset="0"/>
                        </a:rPr>
                        <a:t>0.95, 1.3</a:t>
                      </a:r>
                      <a:endParaRPr lang="en-CA" sz="1400" b="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extLst>
                  <a:ext uri="{0D108BD9-81ED-4DB2-BD59-A6C34878D82A}">
                    <a16:rowId xmlns:a16="http://schemas.microsoft.com/office/drawing/2014/main" val="3792748629"/>
                  </a:ext>
                </a:extLst>
              </a:tr>
              <a:tr h="125310">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nSpc>
                          <a:spcPct val="100000"/>
                        </a:lnSpc>
                        <a:spcAft>
                          <a:spcPts val="800"/>
                        </a:spcAft>
                      </a:pPr>
                      <a:r>
                        <a:rPr lang="en-CA" sz="1400" kern="0" dirty="0">
                          <a:effectLst/>
                          <a:latin typeface="Times New Roman" panose="02020603050405020304" pitchFamily="18" charset="0"/>
                          <a:ea typeface="Times New Roman" panose="02020603050405020304" pitchFamily="18" charset="0"/>
                          <a:cs typeface="Times New Roman" panose="02020603050405020304" pitchFamily="18" charset="0"/>
                        </a:rPr>
                        <a:t>Other</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a:noFill/>
                    </a:lnB>
                  </a:tcPr>
                </a:tc>
                <a:tc>
                  <a:txBody>
                    <a:bodyPr/>
                    <a:lstStyle/>
                    <a:p>
                      <a:pPr algn="ctr">
                        <a:lnSpc>
                          <a:spcPct val="100000"/>
                        </a:lnSpc>
                        <a:spcAft>
                          <a:spcPts val="800"/>
                        </a:spcAft>
                      </a:pPr>
                      <a:r>
                        <a:rPr lang="en-CA" sz="1400" b="0" kern="0">
                          <a:effectLst/>
                          <a:latin typeface="Times New Roman" panose="02020603050405020304" pitchFamily="18" charset="0"/>
                          <a:ea typeface="Calibri" panose="020F0502020204030204" pitchFamily="34" charset="0"/>
                          <a:cs typeface="Times New Roman" panose="02020603050405020304" pitchFamily="18" charset="0"/>
                        </a:rPr>
                        <a:t>1.51</a:t>
                      </a:r>
                      <a:endParaRPr lang="en-CA" sz="1400" b="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tc>
                  <a:txBody>
                    <a:bodyPr/>
                    <a:lstStyle/>
                    <a:p>
                      <a:pPr algn="ctr">
                        <a:lnSpc>
                          <a:spcPct val="100000"/>
                        </a:lnSpc>
                        <a:spcAft>
                          <a:spcPts val="800"/>
                        </a:spcAft>
                      </a:pPr>
                      <a:r>
                        <a:rPr lang="en-CA" sz="1400" b="0" kern="0" dirty="0">
                          <a:effectLst/>
                          <a:latin typeface="Times New Roman" panose="02020603050405020304" pitchFamily="18" charset="0"/>
                          <a:ea typeface="Calibri" panose="020F0502020204030204" pitchFamily="34" charset="0"/>
                          <a:cs typeface="Times New Roman" panose="02020603050405020304" pitchFamily="18" charset="0"/>
                        </a:rPr>
                        <a:t>1.1, 2.08</a:t>
                      </a:r>
                      <a:endParaRPr lang="en-CA" sz="14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a:noFill/>
                    </a:lnB>
                  </a:tcPr>
                </a:tc>
                <a:extLst>
                  <a:ext uri="{0D108BD9-81ED-4DB2-BD59-A6C34878D82A}">
                    <a16:rowId xmlns:a16="http://schemas.microsoft.com/office/drawing/2014/main" val="3525288103"/>
                  </a:ext>
                </a:extLst>
              </a:tr>
              <a:tr h="257105">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w="12700" cap="flat" cmpd="sng" algn="ctr">
                      <a:solidFill>
                        <a:schemeClr val="tx1"/>
                      </a:solidFill>
                      <a:prstDash val="solid"/>
                      <a:round/>
                      <a:headEnd type="none" w="med" len="med"/>
                      <a:tailEnd type="none" w="med" len="med"/>
                    </a:lnB>
                  </a:tcPr>
                </a:tc>
                <a:tc>
                  <a:txBody>
                    <a:bodyPr/>
                    <a:lstStyle/>
                    <a:p>
                      <a:pPr>
                        <a:lnSpc>
                          <a:spcPct val="100000"/>
                        </a:lnSpc>
                        <a:spcAft>
                          <a:spcPts val="800"/>
                        </a:spcAft>
                      </a:pPr>
                      <a:r>
                        <a:rPr lang="en-CA" sz="1400" kern="0">
                          <a:effectLst/>
                          <a:latin typeface="Times New Roman" panose="02020603050405020304" pitchFamily="18" charset="0"/>
                          <a:ea typeface="Times New Roman" panose="02020603050405020304" pitchFamily="18" charset="0"/>
                          <a:cs typeface="Times New Roman" panose="02020603050405020304" pitchFamily="18" charset="0"/>
                        </a:rPr>
                        <a:t>Police</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800"/>
                        </a:spcAft>
                      </a:pPr>
                      <a:r>
                        <a:rPr lang="en-CA" sz="1400" b="1" kern="0">
                          <a:effectLst/>
                          <a:latin typeface="Times New Roman" panose="02020603050405020304" pitchFamily="18" charset="0"/>
                          <a:ea typeface="Calibri" panose="020F0502020204030204" pitchFamily="34" charset="0"/>
                          <a:cs typeface="Times New Roman" panose="02020603050405020304" pitchFamily="18" charset="0"/>
                        </a:rPr>
                        <a:t>3.93</a:t>
                      </a:r>
                      <a:endParaRPr lang="en-CA"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800"/>
                        </a:spcAft>
                      </a:pPr>
                      <a:r>
                        <a:rPr lang="en-CA" sz="1400" b="1" kern="0" dirty="0">
                          <a:effectLst/>
                          <a:latin typeface="Times New Roman" panose="02020603050405020304" pitchFamily="18" charset="0"/>
                          <a:ea typeface="Calibri" panose="020F0502020204030204" pitchFamily="34" charset="0"/>
                          <a:cs typeface="Times New Roman" panose="02020603050405020304" pitchFamily="18" charset="0"/>
                        </a:rPr>
                        <a:t>3.35, 4.6</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50385" marR="50385" marT="0" marB="0" anchor="b">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9958680"/>
                  </a:ext>
                </a:extLst>
              </a:tr>
            </a:tbl>
          </a:graphicData>
        </a:graphic>
      </p:graphicFrame>
      <p:sp>
        <p:nvSpPr>
          <p:cNvPr id="7" name="Rectangle 2">
            <a:extLst>
              <a:ext uri="{FF2B5EF4-FFF2-40B4-BE49-F238E27FC236}">
                <a16:creationId xmlns:a16="http://schemas.microsoft.com/office/drawing/2014/main" id="{5FD0E074-4D0D-EE98-C4CC-47702610F455}"/>
              </a:ext>
            </a:extLst>
          </p:cNvPr>
          <p:cNvSpPr>
            <a:spLocks noChangeArrowheads="1"/>
          </p:cNvSpPr>
          <p:nvPr/>
        </p:nvSpPr>
        <p:spPr bwMode="auto">
          <a:xfrm>
            <a:off x="1198371" y="1291473"/>
            <a:ext cx="674725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altLang="en-US" sz="200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Odds ratios (ORs) of high DASA risk by demographics</a:t>
            </a:r>
          </a:p>
        </p:txBody>
      </p:sp>
      <p:sp>
        <p:nvSpPr>
          <p:cNvPr id="11" name="TextBox 10">
            <a:extLst>
              <a:ext uri="{FF2B5EF4-FFF2-40B4-BE49-F238E27FC236}">
                <a16:creationId xmlns:a16="http://schemas.microsoft.com/office/drawing/2014/main" id="{0572A57E-1DBB-0C80-0F37-F6C0D086EE29}"/>
              </a:ext>
            </a:extLst>
          </p:cNvPr>
          <p:cNvSpPr txBox="1"/>
          <p:nvPr/>
        </p:nvSpPr>
        <p:spPr>
          <a:xfrm>
            <a:off x="2089940" y="6044306"/>
            <a:ext cx="6603211" cy="584775"/>
          </a:xfrm>
          <a:prstGeom prst="rect">
            <a:avLst/>
          </a:prstGeom>
          <a:noFill/>
        </p:spPr>
        <p:txBody>
          <a:bodyPr wrap="square">
            <a:spAutoFit/>
          </a:bodyPr>
          <a:lstStyle/>
          <a:p>
            <a:r>
              <a:rPr lang="en-CA" sz="1600" i="1" kern="0" dirty="0">
                <a:effectLst/>
                <a:latin typeface="Open Sans" panose="020B0606030504020204" pitchFamily="34" charset="0"/>
                <a:ea typeface="Open Sans" panose="020B0606030504020204" pitchFamily="34" charset="0"/>
                <a:cs typeface="Open Sans" panose="020B0606030504020204" pitchFamily="34" charset="0"/>
              </a:rPr>
              <a:t>Note.</a:t>
            </a:r>
            <a:r>
              <a:rPr lang="en-CA" sz="1600" kern="0" dirty="0">
                <a:effectLst/>
                <a:latin typeface="Open Sans" panose="020B0606030504020204" pitchFamily="34" charset="0"/>
                <a:ea typeface="Open Sans" panose="020B0606030504020204" pitchFamily="34" charset="0"/>
                <a:cs typeface="Open Sans" panose="020B0606030504020204" pitchFamily="34" charset="0"/>
              </a:rPr>
              <a:t> * denotes the reference category; ORs are additionally adjusted for age, gender, housing, and diagnosis.</a:t>
            </a:r>
            <a:endParaRPr lang="en-CA" sz="1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0267799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324BD-F1B7-0CB4-E0EC-D24AC271D7FA}"/>
              </a:ext>
            </a:extLst>
          </p:cNvPr>
          <p:cNvSpPr>
            <a:spLocks noGrp="1"/>
          </p:cNvSpPr>
          <p:nvPr>
            <p:ph type="title"/>
          </p:nvPr>
        </p:nvSpPr>
        <p:spPr/>
        <p:txBody>
          <a:bodyPr/>
          <a:lstStyle/>
          <a:p>
            <a:r>
              <a:rPr lang="en-CA" dirty="0"/>
              <a:t>Qualitative recruitment</a:t>
            </a:r>
          </a:p>
        </p:txBody>
      </p:sp>
      <p:graphicFrame>
        <p:nvGraphicFramePr>
          <p:cNvPr id="4" name="Content Placeholder 3">
            <a:extLst>
              <a:ext uri="{FF2B5EF4-FFF2-40B4-BE49-F238E27FC236}">
                <a16:creationId xmlns:a16="http://schemas.microsoft.com/office/drawing/2014/main" id="{C2778404-641F-6AA6-030D-55DFAD9EA87F}"/>
              </a:ext>
            </a:extLst>
          </p:cNvPr>
          <p:cNvGraphicFramePr>
            <a:graphicFrameLocks noGrp="1"/>
          </p:cNvGraphicFramePr>
          <p:nvPr>
            <p:ph idx="1"/>
            <p:extLst/>
          </p:nvPr>
        </p:nvGraphicFramePr>
        <p:xfrm>
          <a:off x="1179869" y="2077815"/>
          <a:ext cx="3060292" cy="2811780"/>
        </p:xfrm>
        <a:graphic>
          <a:graphicData uri="http://schemas.openxmlformats.org/drawingml/2006/table">
            <a:tbl>
              <a:tblPr>
                <a:tableStyleId>{5C22544A-7EE6-4342-B048-85BDC9FD1C3A}</a:tableStyleId>
              </a:tblPr>
              <a:tblGrid>
                <a:gridCol w="1961727">
                  <a:extLst>
                    <a:ext uri="{9D8B030D-6E8A-4147-A177-3AD203B41FA5}">
                      <a16:colId xmlns:a16="http://schemas.microsoft.com/office/drawing/2014/main" val="3953247939"/>
                    </a:ext>
                  </a:extLst>
                </a:gridCol>
                <a:gridCol w="1098565">
                  <a:extLst>
                    <a:ext uri="{9D8B030D-6E8A-4147-A177-3AD203B41FA5}">
                      <a16:colId xmlns:a16="http://schemas.microsoft.com/office/drawing/2014/main" val="2034650734"/>
                    </a:ext>
                  </a:extLst>
                </a:gridCol>
              </a:tblGrid>
              <a:tr h="234315">
                <a:tc>
                  <a:txBody>
                    <a:bodyPr/>
                    <a:lstStyle/>
                    <a:p>
                      <a:pPr algn="l" fontAlgn="b"/>
                      <a:r>
                        <a:rPr lang="en-CA" sz="1500" b="1" u="none" strike="noStrike" dirty="0">
                          <a:effectLst/>
                        </a:rPr>
                        <a:t>COUNTRY</a:t>
                      </a:r>
                      <a:endParaRPr lang="en-CA" sz="1500" b="1" i="0" u="none" strike="noStrike" dirty="0">
                        <a:solidFill>
                          <a:srgbClr val="000000"/>
                        </a:solidFill>
                        <a:effectLst/>
                        <a:latin typeface="Calibri" panose="020F0502020204030204" pitchFamily="34" charset="0"/>
                      </a:endParaRPr>
                    </a:p>
                  </a:txBody>
                  <a:tcPr marL="5715" marR="5715" marT="5715" marB="0" anchor="b">
                    <a:solidFill>
                      <a:schemeClr val="bg1">
                        <a:lumMod val="85000"/>
                      </a:schemeClr>
                    </a:solidFill>
                  </a:tcPr>
                </a:tc>
                <a:tc>
                  <a:txBody>
                    <a:bodyPr/>
                    <a:lstStyle/>
                    <a:p>
                      <a:pPr algn="l" fontAlgn="b"/>
                      <a:r>
                        <a:rPr lang="en-CA" sz="1500" b="1" u="none" strike="noStrike" dirty="0">
                          <a:effectLst/>
                        </a:rPr>
                        <a:t>N visit</a:t>
                      </a:r>
                      <a:endParaRPr lang="en-CA" sz="1500" b="1" i="0" u="none" strike="noStrike" dirty="0">
                        <a:solidFill>
                          <a:srgbClr val="000000"/>
                        </a:solidFill>
                        <a:effectLst/>
                        <a:latin typeface="Calibri" panose="020F0502020204030204" pitchFamily="34" charset="0"/>
                      </a:endParaRPr>
                    </a:p>
                  </a:txBody>
                  <a:tcPr marL="5715" marR="5715" marT="5715" marB="0" anchor="b">
                    <a:solidFill>
                      <a:schemeClr val="bg1">
                        <a:lumMod val="85000"/>
                      </a:schemeClr>
                    </a:solidFill>
                  </a:tcPr>
                </a:tc>
                <a:extLst>
                  <a:ext uri="{0D108BD9-81ED-4DB2-BD59-A6C34878D82A}">
                    <a16:rowId xmlns:a16="http://schemas.microsoft.com/office/drawing/2014/main" val="931914141"/>
                  </a:ext>
                </a:extLst>
              </a:tr>
              <a:tr h="234315">
                <a:tc>
                  <a:txBody>
                    <a:bodyPr/>
                    <a:lstStyle/>
                    <a:p>
                      <a:pPr algn="l" fontAlgn="b"/>
                      <a:r>
                        <a:rPr lang="en-CA" sz="1500" u="none" strike="noStrike" dirty="0">
                          <a:effectLst/>
                        </a:rPr>
                        <a:t>Canada</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107</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2272156448"/>
                  </a:ext>
                </a:extLst>
              </a:tr>
              <a:tr h="234315">
                <a:tc>
                  <a:txBody>
                    <a:bodyPr/>
                    <a:lstStyle/>
                    <a:p>
                      <a:pPr algn="l" fontAlgn="b"/>
                      <a:r>
                        <a:rPr lang="en-CA" sz="1500" u="none" strike="noStrike" dirty="0">
                          <a:effectLst/>
                        </a:rPr>
                        <a:t>Iran</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91</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160905850"/>
                  </a:ext>
                </a:extLst>
              </a:tr>
              <a:tr h="234315">
                <a:tc>
                  <a:txBody>
                    <a:bodyPr/>
                    <a:lstStyle/>
                    <a:p>
                      <a:pPr algn="l" fontAlgn="b"/>
                      <a:r>
                        <a:rPr lang="en-CA" sz="1500" u="none" strike="noStrike">
                          <a:effectLst/>
                        </a:rPr>
                        <a:t>Egypt</a:t>
                      </a:r>
                      <a:endParaRPr lang="en-CA" sz="1500" b="0" i="0" u="none" strike="noStrike">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22</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1832721431"/>
                  </a:ext>
                </a:extLst>
              </a:tr>
              <a:tr h="234315">
                <a:tc>
                  <a:txBody>
                    <a:bodyPr/>
                    <a:lstStyle/>
                    <a:p>
                      <a:pPr algn="l" fontAlgn="b"/>
                      <a:r>
                        <a:rPr lang="en-CA" sz="1500" u="none" strike="noStrike">
                          <a:effectLst/>
                        </a:rPr>
                        <a:t>Saudi Arabia</a:t>
                      </a:r>
                      <a:endParaRPr lang="en-CA" sz="1500" b="0" i="0" u="none" strike="noStrike">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21</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111705084"/>
                  </a:ext>
                </a:extLst>
              </a:tr>
              <a:tr h="234315">
                <a:tc>
                  <a:txBody>
                    <a:bodyPr/>
                    <a:lstStyle/>
                    <a:p>
                      <a:pPr algn="l" fontAlgn="b"/>
                      <a:r>
                        <a:rPr lang="en-CA" sz="1500" u="none" strike="noStrike">
                          <a:effectLst/>
                        </a:rPr>
                        <a:t>Israel</a:t>
                      </a:r>
                      <a:endParaRPr lang="en-CA" sz="1500" b="0" i="0" u="none" strike="noStrike">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17</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3908002074"/>
                  </a:ext>
                </a:extLst>
              </a:tr>
              <a:tr h="234315">
                <a:tc>
                  <a:txBody>
                    <a:bodyPr/>
                    <a:lstStyle/>
                    <a:p>
                      <a:pPr algn="l" fontAlgn="b"/>
                      <a:r>
                        <a:rPr lang="en-CA" sz="1500" u="none" strike="noStrike">
                          <a:effectLst/>
                        </a:rPr>
                        <a:t>Turkey</a:t>
                      </a:r>
                      <a:endParaRPr lang="en-CA" sz="1500" b="0" i="0" u="none" strike="noStrike">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16</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2294461455"/>
                  </a:ext>
                </a:extLst>
              </a:tr>
              <a:tr h="234315">
                <a:tc>
                  <a:txBody>
                    <a:bodyPr/>
                    <a:lstStyle/>
                    <a:p>
                      <a:pPr algn="l" fontAlgn="b"/>
                      <a:r>
                        <a:rPr lang="en-CA" sz="1500" u="none" strike="noStrike">
                          <a:effectLst/>
                        </a:rPr>
                        <a:t>Iraq</a:t>
                      </a:r>
                      <a:endParaRPr lang="en-CA" sz="1500" b="0" i="0" u="none" strike="noStrike">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15</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2287502207"/>
                  </a:ext>
                </a:extLst>
              </a:tr>
              <a:tr h="234315">
                <a:tc>
                  <a:txBody>
                    <a:bodyPr/>
                    <a:lstStyle/>
                    <a:p>
                      <a:pPr algn="l" fontAlgn="b"/>
                      <a:r>
                        <a:rPr lang="en-CA" sz="1500" u="none" strike="noStrike">
                          <a:effectLst/>
                        </a:rPr>
                        <a:t>United Arab Emirates</a:t>
                      </a:r>
                      <a:endParaRPr lang="en-CA" sz="1500" b="0" i="0" u="none" strike="noStrike">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14</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3858962576"/>
                  </a:ext>
                </a:extLst>
              </a:tr>
              <a:tr h="234315">
                <a:tc>
                  <a:txBody>
                    <a:bodyPr/>
                    <a:lstStyle/>
                    <a:p>
                      <a:pPr algn="l" fontAlgn="b"/>
                      <a:r>
                        <a:rPr lang="en-CA" sz="1500" u="none" strike="noStrike">
                          <a:effectLst/>
                        </a:rPr>
                        <a:t>Afghanistan</a:t>
                      </a:r>
                      <a:endParaRPr lang="en-CA" sz="1500" b="0" i="0" u="none" strike="noStrike">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13</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741449390"/>
                  </a:ext>
                </a:extLst>
              </a:tr>
              <a:tr h="234315">
                <a:tc>
                  <a:txBody>
                    <a:bodyPr/>
                    <a:lstStyle/>
                    <a:p>
                      <a:pPr algn="l" fontAlgn="b"/>
                      <a:r>
                        <a:rPr lang="en-CA" sz="1500" u="none" strike="noStrike">
                          <a:effectLst/>
                        </a:rPr>
                        <a:t>Lebanon</a:t>
                      </a:r>
                      <a:endParaRPr lang="en-CA" sz="1500" b="0" i="0" u="none" strike="noStrike">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11</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2004291829"/>
                  </a:ext>
                </a:extLst>
              </a:tr>
              <a:tr h="234315">
                <a:tc>
                  <a:txBody>
                    <a:bodyPr/>
                    <a:lstStyle/>
                    <a:p>
                      <a:pPr algn="l" fontAlgn="b"/>
                      <a:r>
                        <a:rPr lang="en-CA" sz="1500" u="none" strike="noStrike">
                          <a:effectLst/>
                        </a:rPr>
                        <a:t>Syria</a:t>
                      </a:r>
                      <a:endParaRPr lang="en-CA" sz="1500" b="0" i="0" u="none" strike="noStrike">
                        <a:solidFill>
                          <a:srgbClr val="000000"/>
                        </a:solidFill>
                        <a:effectLst/>
                        <a:latin typeface="Calibri" panose="020F0502020204030204" pitchFamily="34" charset="0"/>
                      </a:endParaRPr>
                    </a:p>
                  </a:txBody>
                  <a:tcPr marL="5715" marR="5715" marT="5715" marB="0" anchor="b">
                    <a:solidFill>
                      <a:schemeClr val="bg1">
                        <a:lumMod val="95000"/>
                      </a:schemeClr>
                    </a:solidFill>
                  </a:tcPr>
                </a:tc>
                <a:tc>
                  <a:txBody>
                    <a:bodyPr/>
                    <a:lstStyle/>
                    <a:p>
                      <a:pPr algn="r" fontAlgn="b"/>
                      <a:r>
                        <a:rPr lang="en-CA" sz="1500" u="none" strike="noStrike" dirty="0">
                          <a:effectLst/>
                        </a:rPr>
                        <a:t>10</a:t>
                      </a:r>
                      <a:endParaRPr lang="en-CA" sz="1500" b="0" i="0" u="none" strike="noStrike" dirty="0">
                        <a:solidFill>
                          <a:srgbClr val="000000"/>
                        </a:solidFill>
                        <a:effectLst/>
                        <a:latin typeface="Calibri" panose="020F0502020204030204" pitchFamily="34" charset="0"/>
                      </a:endParaRPr>
                    </a:p>
                  </a:txBody>
                  <a:tcPr marL="5715" marR="5715" marT="5715" marB="0" anchor="b">
                    <a:solidFill>
                      <a:schemeClr val="bg1">
                        <a:lumMod val="95000"/>
                      </a:schemeClr>
                    </a:solidFill>
                  </a:tcPr>
                </a:tc>
                <a:extLst>
                  <a:ext uri="{0D108BD9-81ED-4DB2-BD59-A6C34878D82A}">
                    <a16:rowId xmlns:a16="http://schemas.microsoft.com/office/drawing/2014/main" val="4212787582"/>
                  </a:ext>
                </a:extLst>
              </a:tr>
            </a:tbl>
          </a:graphicData>
        </a:graphic>
      </p:graphicFrame>
      <p:sp>
        <p:nvSpPr>
          <p:cNvPr id="5" name="TextBox 4">
            <a:extLst>
              <a:ext uri="{FF2B5EF4-FFF2-40B4-BE49-F238E27FC236}">
                <a16:creationId xmlns:a16="http://schemas.microsoft.com/office/drawing/2014/main" id="{560E8F10-C456-9866-05B3-5A684BF98DE5}"/>
              </a:ext>
            </a:extLst>
          </p:cNvPr>
          <p:cNvSpPr txBox="1"/>
          <p:nvPr/>
        </p:nvSpPr>
        <p:spPr>
          <a:xfrm>
            <a:off x="5085035" y="2606542"/>
            <a:ext cx="3327445" cy="1754326"/>
          </a:xfrm>
          <a:prstGeom prst="rect">
            <a:avLst/>
          </a:prstGeom>
          <a:noFill/>
        </p:spPr>
        <p:txBody>
          <a:bodyPr wrap="square" rtlCol="0">
            <a:spAutoFit/>
          </a:bodyPr>
          <a:lstStyle/>
          <a:p>
            <a:r>
              <a:rPr lang="en-CA" sz="1350" b="1" dirty="0"/>
              <a:t>Other countries with fewer than 10 include</a:t>
            </a:r>
            <a:r>
              <a:rPr lang="en-CA" sz="1350" dirty="0"/>
              <a:t>: Jordan, China, Pakistan, Bangladesh, Kuwait, </a:t>
            </a:r>
            <a:r>
              <a:rPr lang="en-CA" sz="1350" b="1" dirty="0"/>
              <a:t>Libya, Morocco</a:t>
            </a:r>
            <a:r>
              <a:rPr lang="en-CA" sz="1350" dirty="0"/>
              <a:t>, </a:t>
            </a:r>
            <a:r>
              <a:rPr lang="en-CA" sz="1350" b="1" dirty="0"/>
              <a:t>Sudan</a:t>
            </a:r>
            <a:r>
              <a:rPr lang="en-CA" sz="1350" dirty="0"/>
              <a:t>, USA, Bulgaria, Qatar, Russia, Uzbekistan, Azerbaijan, England, Eritrea, Europe, Georgia, Hungary, Palestine, </a:t>
            </a:r>
            <a:r>
              <a:rPr lang="en-CA" sz="1350" b="1" dirty="0"/>
              <a:t>South Africa</a:t>
            </a:r>
            <a:r>
              <a:rPr lang="en-CA" sz="1350" dirty="0"/>
              <a:t>, Yemen</a:t>
            </a:r>
          </a:p>
          <a:p>
            <a:endParaRPr lang="en-CA" sz="1350" dirty="0"/>
          </a:p>
        </p:txBody>
      </p:sp>
      <p:sp>
        <p:nvSpPr>
          <p:cNvPr id="3" name="TextBox 2"/>
          <p:cNvSpPr txBox="1"/>
          <p:nvPr/>
        </p:nvSpPr>
        <p:spPr>
          <a:xfrm>
            <a:off x="1776549" y="5538651"/>
            <a:ext cx="6309360" cy="923330"/>
          </a:xfrm>
          <a:prstGeom prst="rect">
            <a:avLst/>
          </a:prstGeom>
          <a:noFill/>
        </p:spPr>
        <p:txBody>
          <a:bodyPr wrap="square" rtlCol="0">
            <a:spAutoFit/>
          </a:bodyPr>
          <a:lstStyle/>
          <a:p>
            <a:r>
              <a:rPr lang="en-US" dirty="0" smtClean="0"/>
              <a:t>=     cultural and linguistic diversity</a:t>
            </a:r>
          </a:p>
          <a:p>
            <a:r>
              <a:rPr lang="en-US" dirty="0" smtClean="0"/>
              <a:t>= complex intersectional biases (e.g., race &amp; ethnicity &amp; religion &amp; gender)</a:t>
            </a:r>
            <a:endParaRPr lang="en-US" dirty="0"/>
          </a:p>
        </p:txBody>
      </p:sp>
      <p:sp>
        <p:nvSpPr>
          <p:cNvPr id="6" name="Up Arrow 5"/>
          <p:cNvSpPr/>
          <p:nvPr/>
        </p:nvSpPr>
        <p:spPr>
          <a:xfrm>
            <a:off x="2116182" y="5623560"/>
            <a:ext cx="117566" cy="19951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03861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29115"/>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smtClean="0"/>
              <a:t> Qualitative Follow-Up</a:t>
            </a:r>
            <a:endParaRPr lang="en-CA" sz="4000" dirty="0"/>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8049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3853542" y="812415"/>
            <a:ext cx="5290458" cy="5242832"/>
          </a:xfrm>
        </p:spPr>
        <p:txBody>
          <a:bodyPr/>
          <a:lstStyle/>
          <a:p>
            <a:pPr marL="85725" indent="0">
              <a:lnSpc>
                <a:spcPct val="107000"/>
              </a:lnSpc>
              <a:spcAft>
                <a:spcPts val="800"/>
              </a:spcAft>
              <a:buNone/>
            </a:pPr>
            <a:r>
              <a:rPr lang="en-CA" sz="4400" dirty="0" smtClean="0"/>
              <a:t>New Hypotheses:</a:t>
            </a:r>
            <a:endParaRPr lang="en-CA" sz="4400" dirty="0"/>
          </a:p>
          <a:p>
            <a:pPr marL="371475" indent="-285750">
              <a:lnSpc>
                <a:spcPct val="107000"/>
              </a:lnSpc>
              <a:spcAft>
                <a:spcPts val="800"/>
              </a:spcAft>
            </a:pPr>
            <a:r>
              <a:rPr lang="en-CA" sz="1800" dirty="0" smtClean="0">
                <a:latin typeface="Verdana" panose="020B0604030504040204" pitchFamily="34" charset="0"/>
                <a:ea typeface="Verdana" panose="020B0604030504040204" pitchFamily="34" charset="0"/>
              </a:rPr>
              <a:t>Problematic and inadequate translation services;</a:t>
            </a:r>
          </a:p>
          <a:p>
            <a:pPr marL="371475" indent="-285750">
              <a:lnSpc>
                <a:spcPct val="107000"/>
              </a:lnSpc>
              <a:spcAft>
                <a:spcPts val="800"/>
              </a:spcAft>
            </a:pPr>
            <a:r>
              <a:rPr lang="en-CA" sz="1800" dirty="0" smtClean="0">
                <a:latin typeface="Verdana" panose="020B0604030504040204" pitchFamily="34" charset="0"/>
                <a:ea typeface="Verdana" panose="020B0604030504040204" pitchFamily="34" charset="0"/>
              </a:rPr>
              <a:t>Fear </a:t>
            </a:r>
            <a:r>
              <a:rPr lang="en-CA" sz="1800" dirty="0" smtClean="0">
                <a:latin typeface="Verdana" panose="020B0604030504040204" pitchFamily="34" charset="0"/>
                <a:ea typeface="Verdana" panose="020B0604030504040204" pitchFamily="34" charset="0"/>
              </a:rPr>
              <a:t>of </a:t>
            </a:r>
            <a:r>
              <a:rPr lang="en-CA" sz="1800" dirty="0" smtClean="0">
                <a:latin typeface="Verdana" panose="020B0604030504040204" pitchFamily="34" charset="0"/>
                <a:ea typeface="Verdana" panose="020B0604030504040204" pitchFamily="34" charset="0"/>
              </a:rPr>
              <a:t>criminalization (e.g., drug use and suicidality);</a:t>
            </a:r>
          </a:p>
          <a:p>
            <a:pPr marL="371475" indent="-285750">
              <a:lnSpc>
                <a:spcPct val="107000"/>
              </a:lnSpc>
              <a:spcAft>
                <a:spcPts val="800"/>
              </a:spcAft>
            </a:pPr>
            <a:r>
              <a:rPr lang="en-CA" sz="1800" dirty="0" smtClean="0">
                <a:latin typeface="Verdana" panose="020B0604030504040204" pitchFamily="34" charset="0"/>
                <a:ea typeface="Verdana" panose="020B0604030504040204" pitchFamily="34" charset="0"/>
              </a:rPr>
              <a:t>Extreme social isolation (LGBTQ+)</a:t>
            </a:r>
          </a:p>
          <a:p>
            <a:pPr marL="371475" indent="-285750">
              <a:lnSpc>
                <a:spcPct val="107000"/>
              </a:lnSpc>
              <a:spcAft>
                <a:spcPts val="800"/>
              </a:spcAft>
            </a:pPr>
            <a:r>
              <a:rPr lang="en-CA" sz="1800" dirty="0" smtClean="0">
                <a:latin typeface="Verdana" panose="020B0604030504040204" pitchFamily="34" charset="0"/>
                <a:ea typeface="Verdana" panose="020B0604030504040204" pitchFamily="34" charset="0"/>
              </a:rPr>
              <a:t>Culturally inappropriate </a:t>
            </a:r>
            <a:r>
              <a:rPr lang="en-CA" sz="1800" dirty="0" smtClean="0">
                <a:latin typeface="Verdana" panose="020B0604030504040204" pitchFamily="34" charset="0"/>
                <a:ea typeface="Verdana" panose="020B0604030504040204" pitchFamily="34" charset="0"/>
              </a:rPr>
              <a:t>care; </a:t>
            </a:r>
            <a:r>
              <a:rPr lang="en-CA" sz="1800" dirty="0" smtClean="0">
                <a:latin typeface="Verdana" panose="020B0604030504040204" pitchFamily="34" charset="0"/>
                <a:ea typeface="Verdana" panose="020B0604030504040204" pitchFamily="34" charset="0"/>
              </a:rPr>
              <a:t>(e.g. fear that there will be no Halal </a:t>
            </a:r>
            <a:r>
              <a:rPr lang="en-CA" sz="1800" dirty="0" smtClean="0">
                <a:latin typeface="Verdana" panose="020B0604030504040204" pitchFamily="34" charset="0"/>
                <a:ea typeface="Verdana" panose="020B0604030504040204" pitchFamily="34" charset="0"/>
              </a:rPr>
              <a:t>food</a:t>
            </a:r>
            <a:r>
              <a:rPr lang="en-CA" sz="1800" dirty="0" smtClean="0">
                <a:latin typeface="Verdana" panose="020B0604030504040204" pitchFamily="34" charset="0"/>
                <a:ea typeface="Verdana" panose="020B0604030504040204" pitchFamily="34" charset="0"/>
              </a:rPr>
              <a:t>);</a:t>
            </a:r>
          </a:p>
          <a:p>
            <a:pPr marL="371475" indent="-285750">
              <a:lnSpc>
                <a:spcPct val="107000"/>
              </a:lnSpc>
              <a:spcAft>
                <a:spcPts val="800"/>
              </a:spcAft>
            </a:pPr>
            <a:r>
              <a:rPr lang="en-CA" sz="1800" dirty="0" smtClean="0">
                <a:latin typeface="Verdana" panose="020B0604030504040204" pitchFamily="34" charset="0"/>
                <a:ea typeface="Verdana" panose="020B0604030504040204" pitchFamily="34" charset="0"/>
              </a:rPr>
              <a:t>Non-compliance with antipsychotic meds</a:t>
            </a:r>
            <a:endParaRPr lang="en-CA" sz="1800" dirty="0" smtClean="0">
              <a:latin typeface="Verdana" panose="020B0604030504040204" pitchFamily="34" charset="0"/>
              <a:ea typeface="Verdana" panose="020B0604030504040204" pitchFamily="34" charset="0"/>
            </a:endParaRPr>
          </a:p>
          <a:p>
            <a:pPr marL="371475" indent="-285750">
              <a:lnSpc>
                <a:spcPct val="107000"/>
              </a:lnSpc>
              <a:spcAft>
                <a:spcPts val="800"/>
              </a:spcAft>
            </a:pPr>
            <a:r>
              <a:rPr lang="en-CA" sz="1800" dirty="0" smtClean="0">
                <a:latin typeface="Verdana" panose="020B0604030504040204" pitchFamily="34" charset="0"/>
                <a:ea typeface="Verdana" panose="020B0604030504040204" pitchFamily="34" charset="0"/>
              </a:rPr>
              <a:t>Trauma (forced migration);</a:t>
            </a:r>
          </a:p>
          <a:p>
            <a:pPr marL="371475" indent="-285750">
              <a:lnSpc>
                <a:spcPct val="107000"/>
              </a:lnSpc>
              <a:spcAft>
                <a:spcPts val="800"/>
              </a:spcAft>
            </a:pPr>
            <a:r>
              <a:rPr lang="en-CA" sz="1800" dirty="0" smtClean="0">
                <a:latin typeface="Verdana" panose="020B0604030504040204" pitchFamily="34" charset="0"/>
                <a:ea typeface="Verdana" panose="020B0604030504040204" pitchFamily="34" charset="0"/>
              </a:rPr>
              <a:t>Islamophobia &amp; Discrimination;</a:t>
            </a:r>
          </a:p>
          <a:p>
            <a:pPr marL="371475" indent="-285750">
              <a:lnSpc>
                <a:spcPct val="107000"/>
              </a:lnSpc>
              <a:spcAft>
                <a:spcPts val="800"/>
              </a:spcAft>
            </a:pPr>
            <a:r>
              <a:rPr lang="en-CA" sz="1800" dirty="0" smtClean="0">
                <a:latin typeface="Verdana" panose="020B0604030504040204" pitchFamily="34" charset="0"/>
                <a:ea typeface="Verdana" panose="020B0604030504040204" pitchFamily="34" charset="0"/>
              </a:rPr>
              <a:t>Stigma &amp; mental health;</a:t>
            </a:r>
            <a:endParaRPr lang="en-CA" sz="1800" dirty="0" smtClean="0">
              <a:latin typeface="Verdana" panose="020B0604030504040204" pitchFamily="34" charset="0"/>
              <a:ea typeface="Verdana" panose="020B0604030504040204" pitchFamily="34" charset="0"/>
            </a:endParaRPr>
          </a:p>
          <a:p>
            <a:pPr marL="657225" indent="-571500">
              <a:lnSpc>
                <a:spcPct val="107000"/>
              </a:lnSpc>
              <a:spcAft>
                <a:spcPts val="800"/>
              </a:spcAft>
              <a:buFontTx/>
              <a:buChar char="-"/>
            </a:pPr>
            <a:endParaRPr lang="en-CA" sz="1400" dirty="0" smtClean="0"/>
          </a:p>
          <a:p>
            <a:pPr marL="657225" indent="-571500">
              <a:lnSpc>
                <a:spcPct val="107000"/>
              </a:lnSpc>
              <a:spcAft>
                <a:spcPts val="800"/>
              </a:spcAft>
              <a:buFontTx/>
              <a:buChar char="-"/>
            </a:pPr>
            <a:endParaRPr lang="en-CA" sz="4400" dirty="0"/>
          </a:p>
        </p:txBody>
      </p:sp>
      <p:graphicFrame>
        <p:nvGraphicFramePr>
          <p:cNvPr id="3" name="Diagram 2"/>
          <p:cNvGraphicFramePr/>
          <p:nvPr>
            <p:extLst>
              <p:ext uri="{D42A27DB-BD31-4B8C-83A1-F6EECF244321}">
                <p14:modId xmlns:p14="http://schemas.microsoft.com/office/powerpoint/2010/main" val="3991918884"/>
              </p:ext>
            </p:extLst>
          </p:nvPr>
        </p:nvGraphicFramePr>
        <p:xfrm>
          <a:off x="-827314" y="865826"/>
          <a:ext cx="6096000" cy="56917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1426819" y="5316583"/>
            <a:ext cx="1371600" cy="738664"/>
          </a:xfrm>
          <a:prstGeom prst="rect">
            <a:avLst/>
          </a:prstGeom>
          <a:noFill/>
        </p:spPr>
        <p:txBody>
          <a:bodyPr wrap="square" rtlCol="0">
            <a:spAutoFit/>
          </a:bodyPr>
          <a:lstStyle/>
          <a:p>
            <a:r>
              <a:rPr lang="en-US" sz="1400" dirty="0" smtClean="0"/>
              <a:t>Revise recruitment plans</a:t>
            </a:r>
            <a:endParaRPr lang="en-US" sz="1400" dirty="0"/>
          </a:p>
        </p:txBody>
      </p:sp>
      <p:sp>
        <p:nvSpPr>
          <p:cNvPr id="10" name="Text Placeholder 9"/>
          <p:cNvSpPr>
            <a:spLocks noGrp="1"/>
          </p:cNvSpPr>
          <p:nvPr>
            <p:ph type="body" idx="2"/>
          </p:nvPr>
        </p:nvSpPr>
        <p:spPr/>
        <p:txBody>
          <a:bodyPr/>
          <a:lstStyle/>
          <a:p>
            <a:endParaRPr lang="en-US" dirty="0"/>
          </a:p>
        </p:txBody>
      </p:sp>
      <p:sp>
        <p:nvSpPr>
          <p:cNvPr id="11" name="Title 4"/>
          <p:cNvSpPr>
            <a:spLocks noGrp="1"/>
          </p:cNvSpPr>
          <p:nvPr>
            <p:ph type="title"/>
          </p:nvPr>
        </p:nvSpPr>
        <p:spPr>
          <a:xfrm>
            <a:off x="629841" y="457200"/>
            <a:ext cx="2949075" cy="1600200"/>
          </a:xfrm>
        </p:spPr>
        <p:txBody>
          <a:bodyPr/>
          <a:lstStyle/>
          <a:p>
            <a:endParaRPr lang="en-US" dirty="0"/>
          </a:p>
        </p:txBody>
      </p:sp>
    </p:spTree>
    <p:extLst>
      <p:ext uri="{BB962C8B-B14F-4D97-AF65-F5344CB8AC3E}">
        <p14:creationId xmlns:p14="http://schemas.microsoft.com/office/powerpoint/2010/main" val="61062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29115"/>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smtClean="0"/>
              <a:t>Ethnographic Anecdote</a:t>
            </a:r>
            <a:endParaRPr lang="en-CA" sz="4000" dirty="0"/>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8049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1282926" y="5262881"/>
            <a:ext cx="3818664" cy="4715136"/>
          </a:xfrm>
        </p:spPr>
        <p:txBody>
          <a:bodyPr/>
          <a:lstStyle/>
          <a:p>
            <a:pPr marL="85725" indent="0">
              <a:lnSpc>
                <a:spcPct val="107000"/>
              </a:lnSpc>
              <a:spcAft>
                <a:spcPts val="800"/>
              </a:spcAft>
              <a:buNone/>
            </a:pPr>
            <a:endParaRPr lang="en-CA" sz="4400" dirty="0"/>
          </a:p>
          <a:p>
            <a:pPr marL="85725" indent="0">
              <a:lnSpc>
                <a:spcPct val="107000"/>
              </a:lnSpc>
              <a:spcAft>
                <a:spcPts val="800"/>
              </a:spcAft>
              <a:buNone/>
            </a:pPr>
            <a:endParaRPr lang="en-CA" sz="4400" dirty="0"/>
          </a:p>
        </p:txBody>
      </p:sp>
      <p:pic>
        <p:nvPicPr>
          <p:cNvPr id="1026" name="Picture 2" descr="17 Knock Knock Illustrations &amp; Clip Art - iSto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3154" y="1095628"/>
            <a:ext cx="3562350" cy="562461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933663" y="1778956"/>
            <a:ext cx="4517190" cy="1936428"/>
          </a:xfrm>
          <a:prstGeom prst="rect">
            <a:avLst/>
          </a:prstGeom>
        </p:spPr>
        <p:txBody>
          <a:bodyPr wrap="square">
            <a:spAutoFit/>
          </a:bodyPr>
          <a:lstStyle/>
          <a:p>
            <a:pPr marL="85725" indent="0">
              <a:lnSpc>
                <a:spcPct val="107000"/>
              </a:lnSpc>
              <a:spcAft>
                <a:spcPts val="800"/>
              </a:spcAft>
              <a:buNone/>
            </a:pPr>
            <a:r>
              <a:rPr lang="en-CA" sz="2800" dirty="0" smtClean="0"/>
              <a:t>“Sir</a:t>
            </a:r>
            <a:r>
              <a:rPr lang="en-CA" sz="2800" dirty="0" smtClean="0"/>
              <a:t>, I’m a patient advocate to tell you that </a:t>
            </a:r>
            <a:r>
              <a:rPr lang="en-CA" sz="2800" dirty="0" smtClean="0"/>
              <a:t>you’ve been put on a Form 3</a:t>
            </a:r>
            <a:r>
              <a:rPr lang="en-CA" sz="2800" dirty="0" smtClean="0"/>
              <a:t>. You may challenge this decision.”</a:t>
            </a:r>
            <a:endParaRPr lang="en-CA" sz="2800" dirty="0"/>
          </a:p>
        </p:txBody>
      </p:sp>
      <p:sp>
        <p:nvSpPr>
          <p:cNvPr id="3" name="TextBox 2"/>
          <p:cNvSpPr txBox="1"/>
          <p:nvPr/>
        </p:nvSpPr>
        <p:spPr>
          <a:xfrm>
            <a:off x="1050239" y="4321297"/>
            <a:ext cx="3881534" cy="1569660"/>
          </a:xfrm>
          <a:prstGeom prst="rect">
            <a:avLst/>
          </a:prstGeom>
          <a:noFill/>
        </p:spPr>
        <p:txBody>
          <a:bodyPr wrap="square" rtlCol="0">
            <a:spAutoFit/>
          </a:bodyPr>
          <a:lstStyle/>
          <a:p>
            <a:r>
              <a:rPr lang="en-US" sz="3200" dirty="0" smtClean="0"/>
              <a:t>“What? What did you just say? Who are you?</a:t>
            </a:r>
            <a:endParaRPr lang="en-US" sz="3200" dirty="0"/>
          </a:p>
        </p:txBody>
      </p:sp>
    </p:spTree>
    <p:extLst>
      <p:ext uri="{BB962C8B-B14F-4D97-AF65-F5344CB8AC3E}">
        <p14:creationId xmlns:p14="http://schemas.microsoft.com/office/powerpoint/2010/main" val="3750879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0"/>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r>
              <a:rPr lang="en-CA" sz="4000" dirty="0"/>
              <a:t>ABOUT US</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5356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p:txBody>
          <a:bodyPr/>
          <a:lstStyle/>
          <a:p>
            <a:pPr marL="85725" indent="0"/>
            <a:r>
              <a:rPr lang="en-US" sz="3200" dirty="0"/>
              <a:t> </a:t>
            </a:r>
            <a:endParaRPr lang="en-CA" sz="3200" dirty="0">
              <a:cs typeface="Times New Roman"/>
            </a:endParaRPr>
          </a:p>
        </p:txBody>
      </p:sp>
      <p:sp>
        <p:nvSpPr>
          <p:cNvPr id="3" name="TextBox 2">
            <a:extLst>
              <a:ext uri="{FF2B5EF4-FFF2-40B4-BE49-F238E27FC236}">
                <a16:creationId xmlns:a16="http://schemas.microsoft.com/office/drawing/2014/main" id="{23CA1FBF-55C8-8950-9F2C-3B2466B2C45D}"/>
              </a:ext>
            </a:extLst>
          </p:cNvPr>
          <p:cNvSpPr txBox="1"/>
          <p:nvPr/>
        </p:nvSpPr>
        <p:spPr>
          <a:xfrm>
            <a:off x="3200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Arial"/>
            </a:endParaRPr>
          </a:p>
        </p:txBody>
      </p:sp>
      <p:pic>
        <p:nvPicPr>
          <p:cNvPr id="1026" name="Picture 2" descr="Image preview">
            <a:extLst>
              <a:ext uri="{FF2B5EF4-FFF2-40B4-BE49-F238E27FC236}">
                <a16:creationId xmlns:a16="http://schemas.microsoft.com/office/drawing/2014/main" id="{697C5D1F-60F9-7FEF-40ED-212B4C75E78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265" y="1150809"/>
            <a:ext cx="1752039" cy="24189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preview">
            <a:extLst>
              <a:ext uri="{FF2B5EF4-FFF2-40B4-BE49-F238E27FC236}">
                <a16:creationId xmlns:a16="http://schemas.microsoft.com/office/drawing/2014/main" id="{6FD26D43-37BA-0D1A-FDA1-5BA064BF61D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3265" y="3883829"/>
            <a:ext cx="1791794" cy="2418923"/>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3">
            <a:extLst>
              <a:ext uri="{FF2B5EF4-FFF2-40B4-BE49-F238E27FC236}">
                <a16:creationId xmlns:a16="http://schemas.microsoft.com/office/drawing/2014/main" id="{831CA2C6-E56E-A29E-98E9-FDFB5F9D362C}"/>
              </a:ext>
            </a:extLst>
          </p:cNvPr>
          <p:cNvSpPr txBox="1">
            <a:spLocks/>
          </p:cNvSpPr>
          <p:nvPr/>
        </p:nvSpPr>
        <p:spPr>
          <a:xfrm>
            <a:off x="2589586" y="1200721"/>
            <a:ext cx="5263641" cy="39881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342900" marR="0" lvl="0" indent="-171450" algn="l" rtl="0">
              <a:lnSpc>
                <a:spcPct val="90000"/>
              </a:lnSpc>
              <a:spcBef>
                <a:spcPts val="750"/>
              </a:spcBef>
              <a:spcAft>
                <a:spcPts val="0"/>
              </a:spcAft>
              <a:buClr>
                <a:schemeClr val="dk1"/>
              </a:buClr>
              <a:buSzPts val="1600"/>
              <a:buFont typeface="Arial"/>
              <a:buNone/>
              <a:defRPr sz="1200" b="0" i="0" u="none" strike="noStrike" cap="none">
                <a:solidFill>
                  <a:schemeClr val="dk1"/>
                </a:solidFill>
                <a:latin typeface="Calibri"/>
                <a:ea typeface="Calibri"/>
                <a:cs typeface="Calibri"/>
                <a:sym typeface="Calibri"/>
              </a:defRPr>
            </a:lvl1pPr>
            <a:lvl2pPr marL="685800" marR="0" lvl="1" indent="-171450" algn="l" rtl="0">
              <a:lnSpc>
                <a:spcPct val="90000"/>
              </a:lnSpc>
              <a:spcBef>
                <a:spcPts val="375"/>
              </a:spcBef>
              <a:spcAft>
                <a:spcPts val="0"/>
              </a:spcAft>
              <a:buClr>
                <a:schemeClr val="dk1"/>
              </a:buClr>
              <a:buSzPts val="1400"/>
              <a:buFont typeface="Arial"/>
              <a:buNone/>
              <a:defRPr sz="1050" b="0" i="0" u="none" strike="noStrike" cap="none">
                <a:solidFill>
                  <a:schemeClr val="dk1"/>
                </a:solidFill>
                <a:latin typeface="Calibri"/>
                <a:ea typeface="Calibri"/>
                <a:cs typeface="Calibri"/>
                <a:sym typeface="Calibri"/>
              </a:defRPr>
            </a:lvl2pPr>
            <a:lvl3pPr marL="1028700" marR="0" lvl="2" indent="-171450" algn="l" rtl="0">
              <a:lnSpc>
                <a:spcPct val="90000"/>
              </a:lnSpc>
              <a:spcBef>
                <a:spcPts val="375"/>
              </a:spcBef>
              <a:spcAft>
                <a:spcPts val="0"/>
              </a:spcAft>
              <a:buClr>
                <a:schemeClr val="dk1"/>
              </a:buClr>
              <a:buSzPts val="1200"/>
              <a:buFont typeface="Arial"/>
              <a:buNone/>
              <a:defRPr sz="900" b="0" i="0" u="none" strike="noStrike" cap="none">
                <a:solidFill>
                  <a:schemeClr val="dk1"/>
                </a:solidFill>
                <a:latin typeface="Calibri"/>
                <a:ea typeface="Calibri"/>
                <a:cs typeface="Calibri"/>
                <a:sym typeface="Calibri"/>
              </a:defRPr>
            </a:lvl3pPr>
            <a:lvl4pPr marL="1371600" marR="0" lvl="3"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4pPr>
            <a:lvl5pPr marL="1714500" marR="0" lvl="4"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5pPr>
            <a:lvl6pPr marL="2057400" marR="0" lvl="5"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6pPr>
            <a:lvl7pPr marL="2400300" marR="0" lvl="6"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7pPr>
            <a:lvl8pPr marL="2743200" marR="0" lvl="7"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8pPr>
            <a:lvl9pPr marL="3086100" marR="0" lvl="8"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9pPr>
          </a:lstStyle>
          <a:p>
            <a:pPr marL="85725" indent="0"/>
            <a:r>
              <a:rPr lang="en-US" sz="3000" kern="0" dirty="0">
                <a:solidFill>
                  <a:srgbClr val="7030A0"/>
                </a:solidFill>
              </a:rPr>
              <a:t>Marta Maslej</a:t>
            </a:r>
            <a:br>
              <a:rPr lang="en-US" sz="3000" kern="0" dirty="0">
                <a:solidFill>
                  <a:srgbClr val="7030A0"/>
                </a:solidFill>
              </a:rPr>
            </a:br>
            <a:r>
              <a:rPr lang="en-US" sz="2400" kern="0" dirty="0">
                <a:cs typeface="Times New Roman"/>
              </a:rPr>
              <a:t>Project Scientist</a:t>
            </a:r>
            <a:r>
              <a:rPr lang="en-US" sz="3000" kern="0" dirty="0">
                <a:cs typeface="Times New Roman"/>
              </a:rPr>
              <a:t/>
            </a:r>
            <a:br>
              <a:rPr lang="en-US" sz="3000" kern="0" dirty="0">
                <a:cs typeface="Times New Roman"/>
              </a:rPr>
            </a:br>
            <a:r>
              <a:rPr lang="en-US" sz="2400" kern="0" dirty="0">
                <a:cs typeface="Times New Roman"/>
              </a:rPr>
              <a:t>Krembil Centre for Neuroinformatics </a:t>
            </a:r>
            <a:br>
              <a:rPr lang="en-US" sz="2400" kern="0" dirty="0">
                <a:cs typeface="Times New Roman"/>
              </a:rPr>
            </a:br>
            <a:r>
              <a:rPr lang="en-US" sz="2400" kern="0" dirty="0">
                <a:cs typeface="Times New Roman"/>
              </a:rPr>
              <a:t>Centre for Addiction and Mental Health </a:t>
            </a:r>
            <a:r>
              <a:rPr lang="en-US" sz="2400" kern="0" dirty="0">
                <a:cs typeface="Times New Roman"/>
                <a:hlinkClick r:id="rId6"/>
              </a:rPr>
              <a:t>marta.maslej@camh.ca</a:t>
            </a:r>
            <a:endParaRPr lang="en-US" sz="2400" kern="0" dirty="0">
              <a:cs typeface="Times New Roman"/>
            </a:endParaRPr>
          </a:p>
          <a:p>
            <a:pPr marL="85725" indent="0"/>
            <a:endParaRPr lang="en-CA" sz="2400" kern="0" dirty="0">
              <a:cs typeface="Times New Roman"/>
            </a:endParaRPr>
          </a:p>
        </p:txBody>
      </p:sp>
      <p:sp>
        <p:nvSpPr>
          <p:cNvPr id="8" name="Text Placeholder 3">
            <a:extLst>
              <a:ext uri="{FF2B5EF4-FFF2-40B4-BE49-F238E27FC236}">
                <a16:creationId xmlns:a16="http://schemas.microsoft.com/office/drawing/2014/main" id="{2A79A195-0164-B6FD-0E84-2E7DA3A9EAB3}"/>
              </a:ext>
            </a:extLst>
          </p:cNvPr>
          <p:cNvSpPr txBox="1">
            <a:spLocks/>
          </p:cNvSpPr>
          <p:nvPr/>
        </p:nvSpPr>
        <p:spPr>
          <a:xfrm>
            <a:off x="2589586" y="3646671"/>
            <a:ext cx="6527484" cy="39881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342900" marR="0" lvl="0" indent="-171450" algn="l" rtl="0">
              <a:lnSpc>
                <a:spcPct val="90000"/>
              </a:lnSpc>
              <a:spcBef>
                <a:spcPts val="750"/>
              </a:spcBef>
              <a:spcAft>
                <a:spcPts val="0"/>
              </a:spcAft>
              <a:buClr>
                <a:schemeClr val="dk1"/>
              </a:buClr>
              <a:buSzPts val="1600"/>
              <a:buFont typeface="Arial"/>
              <a:buNone/>
              <a:defRPr sz="1200" b="0" i="0" u="none" strike="noStrike" cap="none">
                <a:solidFill>
                  <a:schemeClr val="dk1"/>
                </a:solidFill>
                <a:latin typeface="Calibri"/>
                <a:ea typeface="Calibri"/>
                <a:cs typeface="Calibri"/>
                <a:sym typeface="Calibri"/>
              </a:defRPr>
            </a:lvl1pPr>
            <a:lvl2pPr marL="685800" marR="0" lvl="1" indent="-171450" algn="l" rtl="0">
              <a:lnSpc>
                <a:spcPct val="90000"/>
              </a:lnSpc>
              <a:spcBef>
                <a:spcPts val="375"/>
              </a:spcBef>
              <a:spcAft>
                <a:spcPts val="0"/>
              </a:spcAft>
              <a:buClr>
                <a:schemeClr val="dk1"/>
              </a:buClr>
              <a:buSzPts val="1400"/>
              <a:buFont typeface="Arial"/>
              <a:buNone/>
              <a:defRPr sz="1050" b="0" i="0" u="none" strike="noStrike" cap="none">
                <a:solidFill>
                  <a:schemeClr val="dk1"/>
                </a:solidFill>
                <a:latin typeface="Calibri"/>
                <a:ea typeface="Calibri"/>
                <a:cs typeface="Calibri"/>
                <a:sym typeface="Calibri"/>
              </a:defRPr>
            </a:lvl2pPr>
            <a:lvl3pPr marL="1028700" marR="0" lvl="2" indent="-171450" algn="l" rtl="0">
              <a:lnSpc>
                <a:spcPct val="90000"/>
              </a:lnSpc>
              <a:spcBef>
                <a:spcPts val="375"/>
              </a:spcBef>
              <a:spcAft>
                <a:spcPts val="0"/>
              </a:spcAft>
              <a:buClr>
                <a:schemeClr val="dk1"/>
              </a:buClr>
              <a:buSzPts val="1200"/>
              <a:buFont typeface="Arial"/>
              <a:buNone/>
              <a:defRPr sz="900" b="0" i="0" u="none" strike="noStrike" cap="none">
                <a:solidFill>
                  <a:schemeClr val="dk1"/>
                </a:solidFill>
                <a:latin typeface="Calibri"/>
                <a:ea typeface="Calibri"/>
                <a:cs typeface="Calibri"/>
                <a:sym typeface="Calibri"/>
              </a:defRPr>
            </a:lvl3pPr>
            <a:lvl4pPr marL="1371600" marR="0" lvl="3"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4pPr>
            <a:lvl5pPr marL="1714500" marR="0" lvl="4"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5pPr>
            <a:lvl6pPr marL="2057400" marR="0" lvl="5"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6pPr>
            <a:lvl7pPr marL="2400300" marR="0" lvl="6"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7pPr>
            <a:lvl8pPr marL="2743200" marR="0" lvl="7"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8pPr>
            <a:lvl9pPr marL="3086100" marR="0" lvl="8" indent="-171450" algn="l" rtl="0">
              <a:lnSpc>
                <a:spcPct val="90000"/>
              </a:lnSpc>
              <a:spcBef>
                <a:spcPts val="375"/>
              </a:spcBef>
              <a:spcAft>
                <a:spcPts val="0"/>
              </a:spcAft>
              <a:buClr>
                <a:schemeClr val="dk1"/>
              </a:buClr>
              <a:buSzPts val="1000"/>
              <a:buFont typeface="Arial"/>
              <a:buNone/>
              <a:defRPr sz="750" b="0" i="0" u="none" strike="noStrike" cap="none">
                <a:solidFill>
                  <a:schemeClr val="dk1"/>
                </a:solidFill>
                <a:latin typeface="Calibri"/>
                <a:ea typeface="Calibri"/>
                <a:cs typeface="Calibri"/>
                <a:sym typeface="Calibri"/>
              </a:defRPr>
            </a:lvl9pPr>
          </a:lstStyle>
          <a:p>
            <a:pPr marL="85725" indent="0">
              <a:lnSpc>
                <a:spcPct val="100000"/>
              </a:lnSpc>
              <a:spcBef>
                <a:spcPts val="0"/>
              </a:spcBef>
            </a:pPr>
            <a:r>
              <a:rPr lang="en-US" sz="3000" kern="0" dirty="0">
                <a:solidFill>
                  <a:srgbClr val="7030A0"/>
                </a:solidFill>
              </a:rPr>
              <a:t>Laura Sikstrom</a:t>
            </a:r>
            <a:br>
              <a:rPr lang="en-US" sz="3000" kern="0" dirty="0">
                <a:solidFill>
                  <a:srgbClr val="7030A0"/>
                </a:solidFill>
              </a:rPr>
            </a:br>
            <a:r>
              <a:rPr lang="en-US" sz="2400" kern="0" dirty="0">
                <a:cs typeface="Times New Roman"/>
              </a:rPr>
              <a:t>Project </a:t>
            </a:r>
            <a:r>
              <a:rPr lang="en-US" sz="2400" kern="0" dirty="0" smtClean="0">
                <a:cs typeface="Times New Roman"/>
              </a:rPr>
              <a:t>Scientist </a:t>
            </a:r>
          </a:p>
          <a:p>
            <a:pPr marL="85725" indent="0">
              <a:lnSpc>
                <a:spcPct val="100000"/>
              </a:lnSpc>
              <a:spcBef>
                <a:spcPts val="0"/>
              </a:spcBef>
            </a:pPr>
            <a:r>
              <a:rPr lang="en-US" sz="2400" kern="0" dirty="0" err="1" smtClean="0">
                <a:cs typeface="Times New Roman"/>
              </a:rPr>
              <a:t>Krembil</a:t>
            </a:r>
            <a:r>
              <a:rPr lang="en-US" sz="2400" kern="0" dirty="0" smtClean="0">
                <a:cs typeface="Times New Roman"/>
              </a:rPr>
              <a:t> </a:t>
            </a:r>
            <a:r>
              <a:rPr lang="en-US" sz="2400" kern="0" dirty="0">
                <a:cs typeface="Times New Roman"/>
              </a:rPr>
              <a:t>Centre for Neuroinformatics </a:t>
            </a:r>
            <a:br>
              <a:rPr lang="en-US" sz="2400" kern="0" dirty="0">
                <a:cs typeface="Times New Roman"/>
              </a:rPr>
            </a:br>
            <a:r>
              <a:rPr lang="en-US" sz="2400" kern="0" dirty="0">
                <a:cs typeface="Times New Roman"/>
              </a:rPr>
              <a:t>Centre for Addiction and Mental </a:t>
            </a:r>
            <a:r>
              <a:rPr lang="en-US" sz="2400" kern="0" dirty="0" smtClean="0">
                <a:cs typeface="Times New Roman"/>
              </a:rPr>
              <a:t>Health</a:t>
            </a:r>
            <a:r>
              <a:rPr lang="en-US" sz="2400" kern="0" dirty="0">
                <a:cs typeface="Times New Roman"/>
              </a:rPr>
              <a:t/>
            </a:r>
            <a:br>
              <a:rPr lang="en-US" sz="2400" kern="0" dirty="0">
                <a:cs typeface="Times New Roman"/>
              </a:rPr>
            </a:br>
            <a:r>
              <a:rPr lang="en-US" sz="2400" kern="0" dirty="0" smtClean="0">
                <a:cs typeface="Times New Roman"/>
              </a:rPr>
              <a:t>AMS Fellow in Compassion and AI</a:t>
            </a:r>
          </a:p>
          <a:p>
            <a:pPr marL="85725" indent="0">
              <a:lnSpc>
                <a:spcPct val="100000"/>
              </a:lnSpc>
              <a:spcBef>
                <a:spcPts val="0"/>
              </a:spcBef>
            </a:pPr>
            <a:r>
              <a:rPr lang="en-US" sz="2400" kern="0" dirty="0">
                <a:cs typeface="Times New Roman"/>
              </a:rPr>
              <a:t>Assistant Professor (Status), Department of </a:t>
            </a:r>
            <a:r>
              <a:rPr lang="en-US" sz="2400" kern="0" dirty="0" smtClean="0">
                <a:cs typeface="Times New Roman"/>
              </a:rPr>
              <a:t>Anthropology, University of Toronto</a:t>
            </a:r>
          </a:p>
          <a:p>
            <a:pPr marL="85725" indent="0">
              <a:lnSpc>
                <a:spcPct val="100000"/>
              </a:lnSpc>
              <a:spcBef>
                <a:spcPts val="0"/>
              </a:spcBef>
            </a:pPr>
            <a:r>
              <a:rPr lang="en-US" sz="2400" kern="0" dirty="0" smtClean="0">
                <a:cs typeface="Times New Roman"/>
                <a:hlinkClick r:id="rId7"/>
              </a:rPr>
              <a:t>Laura.Sikstrom@camh.ca</a:t>
            </a:r>
            <a:endParaRPr lang="en-US" sz="2400" kern="0" dirty="0" smtClean="0">
              <a:cs typeface="Times New Roman"/>
            </a:endParaRPr>
          </a:p>
          <a:p>
            <a:pPr marL="85725" indent="0">
              <a:lnSpc>
                <a:spcPct val="100000"/>
              </a:lnSpc>
              <a:spcBef>
                <a:spcPts val="0"/>
              </a:spcBef>
            </a:pPr>
            <a:endParaRPr lang="en-US" sz="2400" kern="0" dirty="0">
              <a:cs typeface="Times New Roman"/>
            </a:endParaRPr>
          </a:p>
          <a:p>
            <a:pPr marL="85725" indent="0"/>
            <a:endParaRPr lang="en-CA" sz="2400" kern="0" dirty="0">
              <a:cs typeface="Times New Roman"/>
            </a:endParaRPr>
          </a:p>
        </p:txBody>
      </p:sp>
    </p:spTree>
    <p:extLst>
      <p:ext uri="{BB962C8B-B14F-4D97-AF65-F5344CB8AC3E}">
        <p14:creationId xmlns:p14="http://schemas.microsoft.com/office/powerpoint/2010/main" val="10919442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0"/>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CA" sz="4000" dirty="0"/>
              <a:t>KEY OUTCOMES</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53565" y="168739"/>
            <a:ext cx="3263505" cy="499233"/>
          </a:xfrm>
          <a:prstGeom prst="rect">
            <a:avLst/>
          </a:prstGeom>
        </p:spPr>
      </p:pic>
      <p:sp>
        <p:nvSpPr>
          <p:cNvPr id="16" name="TextBox 15">
            <a:extLst>
              <a:ext uri="{FF2B5EF4-FFF2-40B4-BE49-F238E27FC236}">
                <a16:creationId xmlns:a16="http://schemas.microsoft.com/office/drawing/2014/main" id="{3DA1D0AB-DC2E-46B7-B130-B2859FF7F85D}"/>
              </a:ext>
            </a:extLst>
          </p:cNvPr>
          <p:cNvSpPr txBox="1"/>
          <p:nvPr/>
        </p:nvSpPr>
        <p:spPr>
          <a:xfrm>
            <a:off x="662865" y="1264518"/>
            <a:ext cx="862166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Arial"/>
              </a:rPr>
              <a:t/>
            </a:r>
            <a:br>
              <a:rPr lang="en-GB" dirty="0">
                <a:cs typeface="Arial"/>
              </a:rPr>
            </a:br>
            <a:endParaRPr lang="en-GB" dirty="0">
              <a:cs typeface="Arial"/>
            </a:endParaRPr>
          </a:p>
        </p:txBody>
      </p:sp>
      <p:sp>
        <p:nvSpPr>
          <p:cNvPr id="4" name="Text Placeholder 3"/>
          <p:cNvSpPr>
            <a:spLocks noGrp="1"/>
          </p:cNvSpPr>
          <p:nvPr>
            <p:ph type="body" idx="1"/>
          </p:nvPr>
        </p:nvSpPr>
        <p:spPr>
          <a:xfrm>
            <a:off x="445145" y="1428477"/>
            <a:ext cx="7886700" cy="5030700"/>
          </a:xfrm>
        </p:spPr>
        <p:txBody>
          <a:bodyPr/>
          <a:lstStyle/>
          <a:p>
            <a:r>
              <a:rPr lang="en-US" b="1" dirty="0"/>
              <a:t>Enriched data;</a:t>
            </a:r>
          </a:p>
          <a:p>
            <a:pPr lvl="2"/>
            <a:r>
              <a:rPr lang="en-US" dirty="0" smtClean="0"/>
              <a:t>An </a:t>
            </a:r>
            <a:r>
              <a:rPr lang="en-US" dirty="0"/>
              <a:t>understanding of systemic biases that may impact the use of these tools;</a:t>
            </a:r>
          </a:p>
          <a:p>
            <a:pPr lvl="2"/>
            <a:r>
              <a:rPr lang="en-US" dirty="0" smtClean="0"/>
              <a:t>Evidence about specific care gaps in services;</a:t>
            </a:r>
            <a:endParaRPr lang="en-US" dirty="0" smtClean="0"/>
          </a:p>
          <a:p>
            <a:pPr lvl="2"/>
            <a:r>
              <a:rPr lang="en-US" dirty="0" smtClean="0"/>
              <a:t>Overturning </a:t>
            </a:r>
            <a:r>
              <a:rPr lang="en-US" dirty="0" smtClean="0"/>
              <a:t>the bias where it’s happening and not within the model (e.g., adversarial learning);</a:t>
            </a:r>
          </a:p>
          <a:p>
            <a:pPr marL="771525" lvl="2" indent="0">
              <a:buNone/>
            </a:pPr>
            <a:endParaRPr lang="en-US" dirty="0"/>
          </a:p>
          <a:p>
            <a:r>
              <a:rPr lang="en-US" b="1" dirty="0" smtClean="0"/>
              <a:t>Technology </a:t>
            </a:r>
            <a:r>
              <a:rPr lang="en-US" b="1" dirty="0"/>
              <a:t>targeted for the setting</a:t>
            </a:r>
            <a:r>
              <a:rPr lang="en-US" dirty="0" smtClean="0"/>
              <a:t>;</a:t>
            </a:r>
          </a:p>
          <a:p>
            <a:pPr lvl="2"/>
            <a:r>
              <a:rPr lang="en-US" dirty="0" err="1" smtClean="0"/>
              <a:t>Interprofessional</a:t>
            </a:r>
            <a:r>
              <a:rPr lang="en-US" dirty="0" smtClean="0"/>
              <a:t> teaming with AI</a:t>
            </a:r>
            <a:r>
              <a:rPr lang="en-US" dirty="0" smtClean="0"/>
              <a:t>;</a:t>
            </a:r>
          </a:p>
          <a:p>
            <a:pPr marL="771525" lvl="2" indent="0">
              <a:buNone/>
            </a:pPr>
            <a:endParaRPr lang="en-US" dirty="0"/>
          </a:p>
          <a:p>
            <a:r>
              <a:rPr lang="en-US" b="1" dirty="0"/>
              <a:t>Offering an approach that can support </a:t>
            </a:r>
            <a:r>
              <a:rPr lang="en-US" b="1" i="1" dirty="0" smtClean="0"/>
              <a:t>fair</a:t>
            </a:r>
            <a:r>
              <a:rPr lang="en-US" b="1" dirty="0" smtClean="0"/>
              <a:t> AI </a:t>
            </a:r>
            <a:r>
              <a:rPr lang="en-US" b="1" dirty="0"/>
              <a:t>applications in a range of </a:t>
            </a:r>
            <a:r>
              <a:rPr lang="en-US" b="1" dirty="0" smtClean="0"/>
              <a:t>mental health contexts;</a:t>
            </a:r>
            <a:endParaRPr lang="en-US" b="1" dirty="0"/>
          </a:p>
          <a:p>
            <a:pPr lvl="2"/>
            <a:endParaRPr lang="en-US" dirty="0"/>
          </a:p>
        </p:txBody>
      </p:sp>
    </p:spTree>
    <p:extLst>
      <p:ext uri="{BB962C8B-B14F-4D97-AF65-F5344CB8AC3E}">
        <p14:creationId xmlns:p14="http://schemas.microsoft.com/office/powerpoint/2010/main" val="27290978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a:stretch>
            <a:fillRect/>
          </a:stretch>
        </p:blipFill>
        <p:spPr>
          <a:xfrm>
            <a:off x="4541813" y="5146502"/>
            <a:ext cx="867392" cy="867392"/>
          </a:xfrm>
          <a:prstGeom prst="rect">
            <a:avLst/>
          </a:prstGeom>
        </p:spPr>
      </p:pic>
      <p:sp>
        <p:nvSpPr>
          <p:cNvPr id="2" name="Rectangle 1">
            <a:extLst>
              <a:ext uri="{FF2B5EF4-FFF2-40B4-BE49-F238E27FC236}">
                <a16:creationId xmlns:a16="http://schemas.microsoft.com/office/drawing/2014/main" id="{0AFDEFB8-26D1-42B7-B7F8-1F6F3CD3ACAB}"/>
              </a:ext>
            </a:extLst>
          </p:cNvPr>
          <p:cNvSpPr/>
          <p:nvPr/>
        </p:nvSpPr>
        <p:spPr>
          <a:xfrm>
            <a:off x="75822" y="186133"/>
            <a:ext cx="9144000" cy="627534"/>
          </a:xfrm>
          <a:prstGeom prst="rect">
            <a:avLst/>
          </a:prstGeom>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r>
              <a:rPr lang="en-CA" sz="3000" dirty="0">
                <a:cs typeface="Arial"/>
              </a:rPr>
              <a:t>The Predictive Care Team</a:t>
            </a:r>
            <a:endParaRPr lang="en-CA" sz="3000" dirty="0"/>
          </a:p>
        </p:txBody>
      </p:sp>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6731360" y="927683"/>
            <a:ext cx="6312435" cy="2694198"/>
          </a:xfrm>
        </p:spPr>
        <p:txBody>
          <a:bodyPr>
            <a:normAutofit/>
          </a:bodyPr>
          <a:lstStyle/>
          <a:p>
            <a:pPr marL="64294" indent="0">
              <a:buNone/>
            </a:pPr>
            <a:endParaRPr lang="en-CA" sz="1350" dirty="0">
              <a:cs typeface="Times New Roman"/>
            </a:endParaRPr>
          </a:p>
          <a:p>
            <a:pPr marL="64294" indent="0">
              <a:buNone/>
            </a:pPr>
            <a:endParaRPr lang="en-CA" sz="1350" dirty="0">
              <a:cs typeface="Times New Roman"/>
            </a:endParaRPr>
          </a:p>
          <a:p>
            <a:pPr marL="64294" indent="0">
              <a:buNone/>
            </a:pPr>
            <a:endParaRPr lang="en-CA" sz="3375" dirty="0">
              <a:cs typeface="Times New Roman"/>
            </a:endParaRPr>
          </a:p>
          <a:p>
            <a:pPr marL="64294" indent="0">
              <a:buNone/>
            </a:pPr>
            <a:endParaRPr lang="en-CA" sz="3375" dirty="0">
              <a:cs typeface="Times New Roman"/>
            </a:endParaRPr>
          </a:p>
          <a:p>
            <a:pPr marL="64294" indent="0">
              <a:buNone/>
            </a:pPr>
            <a:endParaRPr lang="en-CA" sz="1350" dirty="0">
              <a:cs typeface="Times New Roman"/>
            </a:endParaRPr>
          </a:p>
          <a:p>
            <a:pPr marL="64294" indent="0">
              <a:buNone/>
            </a:pPr>
            <a:endParaRPr lang="en-CA" sz="1350" dirty="0">
              <a:cs typeface="Times New Roman"/>
            </a:endParaRPr>
          </a:p>
          <a:p>
            <a:pPr marL="64294" indent="0">
              <a:buNone/>
            </a:pPr>
            <a:endParaRPr lang="en-CA" sz="1350" dirty="0">
              <a:cs typeface="Times New Roman"/>
            </a:endParaRPr>
          </a:p>
          <a:p>
            <a:pPr marL="64294" indent="0">
              <a:buNone/>
            </a:pPr>
            <a:endParaRPr lang="en-CA" sz="1350" dirty="0">
              <a:cs typeface="Times New Roman"/>
            </a:endParaRPr>
          </a:p>
          <a:p>
            <a:pPr marL="64294" indent="0">
              <a:buNone/>
            </a:pPr>
            <a:endParaRPr lang="en-CA" sz="1350" dirty="0">
              <a:cs typeface="Times New Roman"/>
            </a:endParaRPr>
          </a:p>
          <a:p>
            <a:pPr marL="64294" indent="0">
              <a:buNone/>
            </a:pPr>
            <a:endParaRPr lang="en-CA" sz="1350" dirty="0">
              <a:cs typeface="Times New Roman"/>
            </a:endParaRPr>
          </a:p>
        </p:txBody>
      </p:sp>
      <p:sp>
        <p:nvSpPr>
          <p:cNvPr id="6" name="Text Placeholder 5">
            <a:extLst>
              <a:ext uri="{FF2B5EF4-FFF2-40B4-BE49-F238E27FC236}">
                <a16:creationId xmlns:a16="http://schemas.microsoft.com/office/drawing/2014/main" id="{981B233D-AD65-506D-616C-E9D02ECE01D7}"/>
              </a:ext>
            </a:extLst>
          </p:cNvPr>
          <p:cNvSpPr>
            <a:spLocks noGrp="1"/>
          </p:cNvSpPr>
          <p:nvPr>
            <p:ph type="body" idx="2"/>
          </p:nvPr>
        </p:nvSpPr>
        <p:spPr>
          <a:xfrm>
            <a:off x="5824576" y="5041947"/>
            <a:ext cx="3266258" cy="2401536"/>
          </a:xfrm>
        </p:spPr>
        <p:txBody>
          <a:bodyPr>
            <a:normAutofit/>
          </a:bodyPr>
          <a:lstStyle/>
          <a:p>
            <a:endParaRPr lang="en-US" sz="1800" dirty="0"/>
          </a:p>
        </p:txBody>
      </p:sp>
      <p:pic>
        <p:nvPicPr>
          <p:cNvPr id="11" name="Picture 2" descr="University of Toronto and DHN logo"/>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1268" t="14992" r="-1" b="8968"/>
          <a:stretch/>
        </p:blipFill>
        <p:spPr bwMode="auto">
          <a:xfrm>
            <a:off x="2785144" y="6026501"/>
            <a:ext cx="2709912" cy="656156"/>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1"/>
          <p:cNvSpPr>
            <a:spLocks noGrp="1"/>
          </p:cNvSpPr>
          <p:nvPr>
            <p:ph type="title"/>
          </p:nvPr>
        </p:nvSpPr>
        <p:spPr>
          <a:xfrm>
            <a:off x="3663677" y="7054117"/>
            <a:ext cx="2949075" cy="3406113"/>
          </a:xfrm>
        </p:spPr>
        <p:txBody>
          <a:bodyPr/>
          <a:lstStyle/>
          <a:p>
            <a:endParaRPr lang="en-US" dirty="0"/>
          </a:p>
        </p:txBody>
      </p:sp>
      <p:pic>
        <p:nvPicPr>
          <p:cNvPr id="14" name="Picture 13">
            <a:extLst>
              <a:ext uri="{FF2B5EF4-FFF2-40B4-BE49-F238E27FC236}">
                <a16:creationId xmlns:a16="http://schemas.microsoft.com/office/drawing/2014/main" id="{AFED4D7B-5536-47DD-9898-C4B6DC675F0D}"/>
              </a:ext>
            </a:extLst>
          </p:cNvPr>
          <p:cNvPicPr>
            <a:picLocks noChangeAspect="1"/>
          </p:cNvPicPr>
          <p:nvPr/>
        </p:nvPicPr>
        <p:blipFill>
          <a:blip r:embed="rId5"/>
          <a:stretch>
            <a:fillRect/>
          </a:stretch>
        </p:blipFill>
        <p:spPr>
          <a:xfrm>
            <a:off x="5327915" y="11859306"/>
            <a:ext cx="220100" cy="56540"/>
          </a:xfrm>
          <a:prstGeom prst="rect">
            <a:avLst/>
          </a:prstGeom>
        </p:spPr>
      </p:pic>
      <p:pic>
        <p:nvPicPr>
          <p:cNvPr id="15" name="Picture 14">
            <a:extLst>
              <a:ext uri="{FF2B5EF4-FFF2-40B4-BE49-F238E27FC236}">
                <a16:creationId xmlns:a16="http://schemas.microsoft.com/office/drawing/2014/main" id="{F40057E1-6844-4734-99B3-E6173125133F}"/>
              </a:ext>
            </a:extLst>
          </p:cNvPr>
          <p:cNvPicPr>
            <a:picLocks noChangeAspect="1"/>
          </p:cNvPicPr>
          <p:nvPr/>
        </p:nvPicPr>
        <p:blipFill>
          <a:blip r:embed="rId6"/>
          <a:stretch>
            <a:fillRect/>
          </a:stretch>
        </p:blipFill>
        <p:spPr>
          <a:xfrm>
            <a:off x="1429043" y="2551783"/>
            <a:ext cx="652755" cy="662630"/>
          </a:xfrm>
          <a:prstGeom prst="rect">
            <a:avLst/>
          </a:prstGeom>
          <a:ln>
            <a:noFill/>
          </a:ln>
          <a:effectLst>
            <a:softEdge rad="112500"/>
          </a:effectLst>
        </p:spPr>
      </p:pic>
      <p:sp>
        <p:nvSpPr>
          <p:cNvPr id="13" name="TextBox 12"/>
          <p:cNvSpPr txBox="1"/>
          <p:nvPr/>
        </p:nvSpPr>
        <p:spPr>
          <a:xfrm>
            <a:off x="1420599" y="3187210"/>
            <a:ext cx="679994" cy="207749"/>
          </a:xfrm>
          <a:prstGeom prst="rect">
            <a:avLst/>
          </a:prstGeom>
          <a:noFill/>
        </p:spPr>
        <p:txBody>
          <a:bodyPr wrap="none" rtlCol="0">
            <a:spAutoFit/>
          </a:bodyPr>
          <a:lstStyle/>
          <a:p>
            <a:r>
              <a:rPr lang="en-US" sz="750" dirty="0" err="1"/>
              <a:t>Yifan</a:t>
            </a:r>
            <a:r>
              <a:rPr lang="en-US" sz="750" dirty="0"/>
              <a:t> Wang</a:t>
            </a:r>
          </a:p>
        </p:txBody>
      </p:sp>
      <p:sp>
        <p:nvSpPr>
          <p:cNvPr id="16" name="TextBox 15"/>
          <p:cNvSpPr txBox="1"/>
          <p:nvPr/>
        </p:nvSpPr>
        <p:spPr>
          <a:xfrm>
            <a:off x="710362" y="3164174"/>
            <a:ext cx="774571" cy="207749"/>
          </a:xfrm>
          <a:prstGeom prst="rect">
            <a:avLst/>
          </a:prstGeom>
          <a:noFill/>
        </p:spPr>
        <p:txBody>
          <a:bodyPr wrap="none" rtlCol="0">
            <a:spAutoFit/>
          </a:bodyPr>
          <a:lstStyle/>
          <a:p>
            <a:r>
              <a:rPr lang="en-US" sz="750" dirty="0"/>
              <a:t>Chris Dharma</a:t>
            </a:r>
          </a:p>
        </p:txBody>
      </p:sp>
      <p:sp>
        <p:nvSpPr>
          <p:cNvPr id="18" name="TextBox 17"/>
          <p:cNvSpPr txBox="1"/>
          <p:nvPr/>
        </p:nvSpPr>
        <p:spPr>
          <a:xfrm>
            <a:off x="33787" y="3153228"/>
            <a:ext cx="755738" cy="323165"/>
          </a:xfrm>
          <a:prstGeom prst="rect">
            <a:avLst/>
          </a:prstGeom>
          <a:noFill/>
        </p:spPr>
        <p:txBody>
          <a:bodyPr wrap="square" rtlCol="0">
            <a:spAutoFit/>
          </a:bodyPr>
          <a:lstStyle/>
          <a:p>
            <a:r>
              <a:rPr lang="en-US" sz="750" dirty="0"/>
              <a:t>V </a:t>
            </a:r>
            <a:r>
              <a:rPr lang="en-US" sz="750" dirty="0" err="1"/>
              <a:t>Khudiakova</a:t>
            </a:r>
            <a:endParaRPr lang="en-US" sz="750" dirty="0"/>
          </a:p>
        </p:txBody>
      </p:sp>
      <p:pic>
        <p:nvPicPr>
          <p:cNvPr id="21" name="Picture 20">
            <a:extLst>
              <a:ext uri="{FF2B5EF4-FFF2-40B4-BE49-F238E27FC236}">
                <a16:creationId xmlns:a16="http://schemas.microsoft.com/office/drawing/2014/main" id="{4EBCA834-A7D3-448C-837A-7E057334D1F8}"/>
              </a:ext>
            </a:extLst>
          </p:cNvPr>
          <p:cNvPicPr>
            <a:picLocks noChangeAspect="1"/>
          </p:cNvPicPr>
          <p:nvPr/>
        </p:nvPicPr>
        <p:blipFill>
          <a:blip r:embed="rId7"/>
          <a:stretch>
            <a:fillRect/>
          </a:stretch>
        </p:blipFill>
        <p:spPr>
          <a:xfrm>
            <a:off x="1067424" y="1174597"/>
            <a:ext cx="1033169" cy="1091212"/>
          </a:xfrm>
          <a:prstGeom prst="rect">
            <a:avLst/>
          </a:prstGeom>
          <a:ln>
            <a:noFill/>
          </a:ln>
          <a:effectLst>
            <a:softEdge rad="112500"/>
          </a:effectLst>
        </p:spPr>
      </p:pic>
      <p:sp>
        <p:nvSpPr>
          <p:cNvPr id="20" name="TextBox 19"/>
          <p:cNvSpPr txBox="1"/>
          <p:nvPr/>
        </p:nvSpPr>
        <p:spPr>
          <a:xfrm>
            <a:off x="1113887" y="2228642"/>
            <a:ext cx="888385" cy="207749"/>
          </a:xfrm>
          <a:prstGeom prst="rect">
            <a:avLst/>
          </a:prstGeom>
          <a:noFill/>
        </p:spPr>
        <p:txBody>
          <a:bodyPr wrap="none" rtlCol="0">
            <a:spAutoFit/>
          </a:bodyPr>
          <a:lstStyle/>
          <a:p>
            <a:r>
              <a:rPr lang="en-US" sz="750" dirty="0"/>
              <a:t>Dr. Marta </a:t>
            </a:r>
            <a:r>
              <a:rPr lang="en-US" sz="750" dirty="0" err="1"/>
              <a:t>Maslej</a:t>
            </a:r>
            <a:endParaRPr lang="en-US" sz="750" dirty="0"/>
          </a:p>
        </p:txBody>
      </p:sp>
      <p:sp>
        <p:nvSpPr>
          <p:cNvPr id="22" name="AutoShape 4" descr="Communications &amp; Branding Resources - Dalla Lana School of Public Health"/>
          <p:cNvSpPr>
            <a:spLocks noChangeAspect="1" noChangeArrowheads="1"/>
          </p:cNvSpPr>
          <p:nvPr/>
        </p:nvSpPr>
        <p:spPr bwMode="auto">
          <a:xfrm>
            <a:off x="110794" y="748903"/>
            <a:ext cx="234488" cy="23448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3" name="AutoShape 6" descr="Communications &amp; Branding Resources - Dalla Lana School of Public Health"/>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4" name="AutoShape 8" descr="Dalla Lana School of Public Health - Photos | Facebook"/>
          <p:cNvSpPr>
            <a:spLocks noChangeAspect="1" noChangeArrowheads="1"/>
          </p:cNvSpPr>
          <p:nvPr/>
        </p:nvSpPr>
        <p:spPr bwMode="auto">
          <a:xfrm>
            <a:off x="345281" y="9775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0" name="TextBox 29"/>
          <p:cNvSpPr txBox="1"/>
          <p:nvPr/>
        </p:nvSpPr>
        <p:spPr>
          <a:xfrm>
            <a:off x="2249381" y="3225648"/>
            <a:ext cx="1115989" cy="207749"/>
          </a:xfrm>
          <a:prstGeom prst="rect">
            <a:avLst/>
          </a:prstGeom>
          <a:noFill/>
        </p:spPr>
        <p:txBody>
          <a:bodyPr wrap="square" rtlCol="0">
            <a:spAutoFit/>
          </a:bodyPr>
          <a:lstStyle/>
          <a:p>
            <a:r>
              <a:rPr lang="en-US" sz="750" dirty="0"/>
              <a:t>Renee </a:t>
            </a:r>
            <a:r>
              <a:rPr lang="en-US" sz="750" dirty="0" err="1"/>
              <a:t>Rosenmann</a:t>
            </a:r>
            <a:endParaRPr lang="en-US" sz="750" dirty="0"/>
          </a:p>
        </p:txBody>
      </p:sp>
      <p:sp>
        <p:nvSpPr>
          <p:cNvPr id="31" name="AutoShape 10" descr="FAccT.jpeg"/>
          <p:cNvSpPr>
            <a:spLocks noChangeAspect="1" noChangeArrowheads="1"/>
          </p:cNvSpPr>
          <p:nvPr/>
        </p:nvSpPr>
        <p:spPr bwMode="auto">
          <a:xfrm>
            <a:off x="459581" y="10918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1024" name="Picture 1023"/>
          <p:cNvPicPr>
            <a:picLocks noChangeAspect="1"/>
          </p:cNvPicPr>
          <p:nvPr/>
        </p:nvPicPr>
        <p:blipFill rotWithShape="1">
          <a:blip r:embed="rId8"/>
          <a:srcRect l="17273" t="16876" r="12312"/>
          <a:stretch/>
        </p:blipFill>
        <p:spPr>
          <a:xfrm>
            <a:off x="3514158" y="2421203"/>
            <a:ext cx="2055309" cy="1819716"/>
          </a:xfrm>
          <a:prstGeom prst="rect">
            <a:avLst/>
          </a:prstGeom>
        </p:spPr>
      </p:pic>
      <p:sp>
        <p:nvSpPr>
          <p:cNvPr id="1027" name="TextBox 1026"/>
          <p:cNvSpPr txBox="1"/>
          <p:nvPr/>
        </p:nvSpPr>
        <p:spPr>
          <a:xfrm>
            <a:off x="3493437" y="4381283"/>
            <a:ext cx="1482072" cy="323165"/>
          </a:xfrm>
          <a:prstGeom prst="rect">
            <a:avLst/>
          </a:prstGeom>
          <a:noFill/>
        </p:spPr>
        <p:txBody>
          <a:bodyPr wrap="square" rtlCol="0">
            <a:spAutoFit/>
          </a:bodyPr>
          <a:lstStyle/>
          <a:p>
            <a:r>
              <a:rPr lang="en-US" sz="750" dirty="0"/>
              <a:t>The team presenting at </a:t>
            </a:r>
            <a:r>
              <a:rPr lang="en-US" sz="750" dirty="0" err="1"/>
              <a:t>FAccT</a:t>
            </a:r>
            <a:r>
              <a:rPr lang="en-US" sz="750" dirty="0"/>
              <a:t> ’22</a:t>
            </a:r>
          </a:p>
        </p:txBody>
      </p:sp>
      <p:sp>
        <p:nvSpPr>
          <p:cNvPr id="1029" name="TextBox 1028"/>
          <p:cNvSpPr txBox="1"/>
          <p:nvPr/>
        </p:nvSpPr>
        <p:spPr>
          <a:xfrm>
            <a:off x="75822" y="4335391"/>
            <a:ext cx="673582" cy="207749"/>
          </a:xfrm>
          <a:prstGeom prst="rect">
            <a:avLst/>
          </a:prstGeom>
          <a:noFill/>
        </p:spPr>
        <p:txBody>
          <a:bodyPr wrap="none" rtlCol="0">
            <a:spAutoFit/>
          </a:bodyPr>
          <a:lstStyle/>
          <a:p>
            <a:r>
              <a:rPr lang="en-US" sz="750" dirty="0"/>
              <a:t>P </a:t>
            </a:r>
            <a:r>
              <a:rPr lang="en-US" sz="750" dirty="0" err="1"/>
              <a:t>Muirhead</a:t>
            </a:r>
            <a:endParaRPr lang="en-US" sz="750" dirty="0"/>
          </a:p>
        </p:txBody>
      </p:sp>
      <p:pic>
        <p:nvPicPr>
          <p:cNvPr id="33" name="Content Placeholder 1"/>
          <p:cNvPicPr>
            <a:picLocks noChangeAspect="1"/>
          </p:cNvPicPr>
          <p:nvPr/>
        </p:nvPicPr>
        <p:blipFill rotWithShape="1">
          <a:blip r:embed="rId9" cstate="print">
            <a:extLst>
              <a:ext uri="{28A0092B-C50C-407E-A947-70E740481C1C}">
                <a14:useLocalDpi xmlns:a14="http://schemas.microsoft.com/office/drawing/2010/main" val="0"/>
              </a:ext>
            </a:extLst>
          </a:blip>
          <a:srcRect l="9468" r="12246" b="31965"/>
          <a:stretch/>
        </p:blipFill>
        <p:spPr>
          <a:xfrm flipH="1">
            <a:off x="2275780" y="2360755"/>
            <a:ext cx="851568" cy="984690"/>
          </a:xfrm>
          <a:prstGeom prst="rect">
            <a:avLst/>
          </a:prstGeom>
          <a:ln>
            <a:noFill/>
          </a:ln>
          <a:effectLst>
            <a:softEdge rad="112500"/>
          </a:effectLst>
        </p:spPr>
      </p:pic>
      <p:pic>
        <p:nvPicPr>
          <p:cNvPr id="2052" name="Picture 4" descr="Google Research"/>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28038" y="6118448"/>
            <a:ext cx="2357820" cy="5613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3CA1FBF-55C8-8950-9F2C-3B2466B2C45D}"/>
              </a:ext>
            </a:extLst>
          </p:cNvPr>
          <p:cNvSpPr txBox="1"/>
          <p:nvPr/>
        </p:nvSpPr>
        <p:spPr>
          <a:xfrm>
            <a:off x="-835879" y="13142984"/>
            <a:ext cx="193170" cy="27699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endParaRPr lang="en-US" sz="1350">
              <a:cs typeface="Arial"/>
            </a:endParaRPr>
          </a:p>
        </p:txBody>
      </p:sp>
      <p:pic>
        <p:nvPicPr>
          <p:cNvPr id="2054" name="Picture 6" descr="SSHRC on Twitter: &quot;Today we will be broadcasting important funding news for  social sciences and humanities research. Join us live on Facebook on July  17 at 2 p.m. (atlantic). @CDNScience #SSHRC #CanadaSupportsResearch"/>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966983" y="5226540"/>
            <a:ext cx="2566073" cy="835279"/>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711589" y="4335117"/>
            <a:ext cx="716863" cy="207749"/>
          </a:xfrm>
          <a:prstGeom prst="rect">
            <a:avLst/>
          </a:prstGeom>
          <a:noFill/>
        </p:spPr>
        <p:txBody>
          <a:bodyPr wrap="none" rtlCol="0">
            <a:spAutoFit/>
          </a:bodyPr>
          <a:lstStyle/>
          <a:p>
            <a:r>
              <a:rPr lang="en-US" sz="750" dirty="0"/>
              <a:t>Igor </a:t>
            </a:r>
            <a:r>
              <a:rPr lang="en-US" sz="750" dirty="0" err="1"/>
              <a:t>Sokolov</a:t>
            </a:r>
            <a:endParaRPr lang="en-US" sz="750" dirty="0"/>
          </a:p>
        </p:txBody>
      </p:sp>
      <p:pic>
        <p:nvPicPr>
          <p:cNvPr id="2060" name="Picture 12" descr="https://www.anthropology.utoronto.ca/sites/www.anthropology.utoronto.ca/files/IgorS.jpe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84655" y="3633419"/>
            <a:ext cx="536334" cy="6846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0537" y="3601892"/>
            <a:ext cx="539249" cy="716189"/>
          </a:xfrm>
          <a:prstGeom prst="rect">
            <a:avLst/>
          </a:prstGeom>
          <a:ln>
            <a:noFill/>
          </a:ln>
          <a:effectLst>
            <a:softEdge rad="112500"/>
          </a:effectLst>
        </p:spPr>
      </p:pic>
      <p:pic>
        <p:nvPicPr>
          <p:cNvPr id="2062" name="Picture 14" descr="Chris Dharma, MSc - Epidemiology and Biostatistics - Western University"/>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84654" y="2533630"/>
            <a:ext cx="565541" cy="7037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6" name="Picture 2" descr="Valeria Khudiakova - Research Trainee - CAMH | LinkedIn"/>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6740" y="2566753"/>
            <a:ext cx="637481" cy="6374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Patrycja Szkudlarek"/>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417331" y="3662832"/>
            <a:ext cx="639161" cy="6391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1401632" y="4386922"/>
            <a:ext cx="700833" cy="207749"/>
          </a:xfrm>
          <a:prstGeom prst="rect">
            <a:avLst/>
          </a:prstGeom>
          <a:noFill/>
        </p:spPr>
        <p:txBody>
          <a:bodyPr wrap="none" rtlCol="0">
            <a:spAutoFit/>
          </a:bodyPr>
          <a:lstStyle/>
          <a:p>
            <a:r>
              <a:rPr lang="en-US" sz="750" dirty="0"/>
              <a:t>P </a:t>
            </a:r>
            <a:r>
              <a:rPr lang="en-US" sz="750" dirty="0" err="1"/>
              <a:t>Skudlarek</a:t>
            </a:r>
            <a:endParaRPr lang="en-US" sz="750" dirty="0"/>
          </a:p>
        </p:txBody>
      </p:sp>
      <p:pic>
        <p:nvPicPr>
          <p:cNvPr id="8" name="Picture 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74792" y="1153647"/>
            <a:ext cx="789887" cy="1066462"/>
          </a:xfrm>
          <a:prstGeom prst="rect">
            <a:avLst/>
          </a:prstGeom>
          <a:ln>
            <a:noFill/>
          </a:ln>
          <a:effectLst>
            <a:softEdge rad="112500"/>
          </a:effectLst>
        </p:spPr>
      </p:pic>
      <p:sp>
        <p:nvSpPr>
          <p:cNvPr id="43" name="TextBox 42"/>
          <p:cNvSpPr txBox="1"/>
          <p:nvPr/>
        </p:nvSpPr>
        <p:spPr>
          <a:xfrm>
            <a:off x="92698" y="2176196"/>
            <a:ext cx="984565" cy="207749"/>
          </a:xfrm>
          <a:prstGeom prst="rect">
            <a:avLst/>
          </a:prstGeom>
          <a:noFill/>
        </p:spPr>
        <p:txBody>
          <a:bodyPr wrap="none" rtlCol="0">
            <a:spAutoFit/>
          </a:bodyPr>
          <a:lstStyle/>
          <a:p>
            <a:r>
              <a:rPr lang="en-US" sz="750" dirty="0"/>
              <a:t>Dr. Laura Sikstrom</a:t>
            </a:r>
          </a:p>
        </p:txBody>
      </p:sp>
      <p:sp>
        <p:nvSpPr>
          <p:cNvPr id="10" name="TextBox 9"/>
          <p:cNvSpPr txBox="1"/>
          <p:nvPr/>
        </p:nvSpPr>
        <p:spPr>
          <a:xfrm>
            <a:off x="2162333" y="1274530"/>
            <a:ext cx="6583827" cy="715581"/>
          </a:xfrm>
          <a:prstGeom prst="rect">
            <a:avLst/>
          </a:prstGeom>
          <a:noFill/>
        </p:spPr>
        <p:txBody>
          <a:bodyPr wrap="square" rtlCol="0">
            <a:spAutoFit/>
          </a:bodyPr>
          <a:lstStyle/>
          <a:p>
            <a:r>
              <a:rPr lang="en-US" sz="1350" dirty="0"/>
              <a:t>We are an interdisciplinary research team that develops novel methodological approaches designed to transform predictive analytics into compassionate and equitable health care experiences and outcomes. </a:t>
            </a:r>
          </a:p>
        </p:txBody>
      </p:sp>
      <p:sp>
        <p:nvSpPr>
          <p:cNvPr id="47" name="TextBox 46"/>
          <p:cNvSpPr txBox="1"/>
          <p:nvPr/>
        </p:nvSpPr>
        <p:spPr>
          <a:xfrm>
            <a:off x="2159720" y="4365559"/>
            <a:ext cx="1120820" cy="207749"/>
          </a:xfrm>
          <a:prstGeom prst="rect">
            <a:avLst/>
          </a:prstGeom>
          <a:noFill/>
        </p:spPr>
        <p:txBody>
          <a:bodyPr wrap="none" rtlCol="0">
            <a:spAutoFit/>
          </a:bodyPr>
          <a:lstStyle/>
          <a:p>
            <a:r>
              <a:rPr lang="en-US" sz="750" dirty="0" err="1"/>
              <a:t>Sitra</a:t>
            </a:r>
            <a:r>
              <a:rPr lang="en-US" sz="750" dirty="0"/>
              <a:t> </a:t>
            </a:r>
            <a:r>
              <a:rPr lang="en-US" sz="750" dirty="0" err="1"/>
              <a:t>Adill</a:t>
            </a:r>
            <a:r>
              <a:rPr lang="en-US" sz="750" dirty="0"/>
              <a:t> Mohammed</a:t>
            </a:r>
          </a:p>
        </p:txBody>
      </p:sp>
      <p:pic>
        <p:nvPicPr>
          <p:cNvPr id="29" name="Picture 2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186303" y="3586732"/>
            <a:ext cx="673486" cy="703562"/>
          </a:xfrm>
          <a:prstGeom prst="rect">
            <a:avLst/>
          </a:prstGeom>
          <a:ln>
            <a:noFill/>
          </a:ln>
          <a:effectLst>
            <a:softEdge rad="112500"/>
          </a:effectLst>
        </p:spPr>
      </p:pic>
      <p:sp>
        <p:nvSpPr>
          <p:cNvPr id="19" name="TextBox 18"/>
          <p:cNvSpPr txBox="1"/>
          <p:nvPr/>
        </p:nvSpPr>
        <p:spPr>
          <a:xfrm>
            <a:off x="6343087" y="2821309"/>
            <a:ext cx="2388200" cy="1338828"/>
          </a:xfrm>
          <a:prstGeom prst="rect">
            <a:avLst/>
          </a:prstGeom>
          <a:noFill/>
        </p:spPr>
        <p:txBody>
          <a:bodyPr wrap="square" rtlCol="0">
            <a:spAutoFit/>
          </a:bodyPr>
          <a:lstStyle/>
          <a:p>
            <a:r>
              <a:rPr lang="en-US" sz="1350" b="1" dirty="0"/>
              <a:t>Collaborators (CAMH):</a:t>
            </a:r>
          </a:p>
          <a:p>
            <a:r>
              <a:rPr lang="en-US" sz="1350" dirty="0"/>
              <a:t>Dr. Sean Hill</a:t>
            </a:r>
          </a:p>
          <a:p>
            <a:r>
              <a:rPr lang="en-US" sz="1350" dirty="0" smtClean="0"/>
              <a:t>Dr</a:t>
            </a:r>
            <a:r>
              <a:rPr lang="en-US" sz="1350" dirty="0"/>
              <a:t>. Gillian </a:t>
            </a:r>
            <a:r>
              <a:rPr lang="en-US" sz="1350" dirty="0" err="1"/>
              <a:t>Strudwick</a:t>
            </a:r>
            <a:endParaRPr lang="en-US" sz="1350" dirty="0"/>
          </a:p>
          <a:p>
            <a:r>
              <a:rPr lang="en-US" sz="1350" dirty="0" smtClean="0"/>
              <a:t>Dr</a:t>
            </a:r>
            <a:r>
              <a:rPr lang="en-US" sz="1350" dirty="0"/>
              <a:t>. Sara Ling</a:t>
            </a:r>
          </a:p>
          <a:p>
            <a:r>
              <a:rPr lang="en-US" sz="1350" dirty="0"/>
              <a:t>Dr. Daniel Buchman</a:t>
            </a:r>
          </a:p>
          <a:p>
            <a:r>
              <a:rPr lang="en-US" sz="1350" dirty="0"/>
              <a:t>Dr. </a:t>
            </a:r>
            <a:r>
              <a:rPr lang="en-US" sz="1350" dirty="0" err="1"/>
              <a:t>Juveria</a:t>
            </a:r>
            <a:r>
              <a:rPr lang="en-US" sz="1350" dirty="0"/>
              <a:t> </a:t>
            </a:r>
            <a:r>
              <a:rPr lang="en-US" sz="1350" dirty="0" err="1" smtClean="0"/>
              <a:t>Zaheer</a:t>
            </a:r>
            <a:endParaRPr lang="en-US" sz="1350" dirty="0"/>
          </a:p>
        </p:txBody>
      </p:sp>
      <p:pic>
        <p:nvPicPr>
          <p:cNvPr id="52" name="Picture 2" descr="Image preview"/>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62322" y="5339767"/>
            <a:ext cx="2445222" cy="45100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p:cNvPicPr>
            <a:picLocks noChangeAspect="1"/>
          </p:cNvPicPr>
          <p:nvPr/>
        </p:nvPicPr>
        <p:blipFill>
          <a:blip r:embed="rId20"/>
          <a:stretch>
            <a:fillRect/>
          </a:stretch>
        </p:blipFill>
        <p:spPr>
          <a:xfrm>
            <a:off x="6003544" y="6104906"/>
            <a:ext cx="2492953" cy="580178"/>
          </a:xfrm>
          <a:prstGeom prst="rect">
            <a:avLst/>
          </a:prstGeom>
        </p:spPr>
      </p:pic>
      <p:pic>
        <p:nvPicPr>
          <p:cNvPr id="49" name="Picture 48">
            <a:extLst>
              <a:ext uri="{FF2B5EF4-FFF2-40B4-BE49-F238E27FC236}">
                <a16:creationId xmlns:a16="http://schemas.microsoft.com/office/drawing/2014/main" id="{5EFC11FD-6C47-44DA-ACE4-D656155BC405}"/>
              </a:ext>
            </a:extLst>
          </p:cNvPr>
          <p:cNvPicPr>
            <a:picLocks noChangeAspect="1"/>
          </p:cNvPicPr>
          <p:nvPr/>
        </p:nvPicPr>
        <p:blipFill>
          <a:blip r:embed="rId21"/>
          <a:stretch>
            <a:fillRect/>
          </a:stretch>
        </p:blipFill>
        <p:spPr>
          <a:xfrm>
            <a:off x="5853565" y="168739"/>
            <a:ext cx="3263505" cy="499233"/>
          </a:xfrm>
          <a:prstGeom prst="rect">
            <a:avLst/>
          </a:prstGeom>
        </p:spPr>
      </p:pic>
    </p:spTree>
    <p:extLst>
      <p:ext uri="{BB962C8B-B14F-4D97-AF65-F5344CB8AC3E}">
        <p14:creationId xmlns:p14="http://schemas.microsoft.com/office/powerpoint/2010/main" val="1320625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0"/>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r>
              <a:rPr lang="en-CA" sz="4000" dirty="0"/>
              <a:t>PREDICTIVE CARE</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53565" y="168739"/>
            <a:ext cx="3263505" cy="499233"/>
          </a:xfrm>
          <a:prstGeom prst="rect">
            <a:avLst/>
          </a:prstGeom>
        </p:spPr>
      </p:pic>
      <p:sp>
        <p:nvSpPr>
          <p:cNvPr id="6" name="Title 5">
            <a:extLst>
              <a:ext uri="{FF2B5EF4-FFF2-40B4-BE49-F238E27FC236}">
                <a16:creationId xmlns:a16="http://schemas.microsoft.com/office/drawing/2014/main" id="{A8860C1D-05D0-725D-7228-84A4121E5A1D}"/>
              </a:ext>
            </a:extLst>
          </p:cNvPr>
          <p:cNvSpPr>
            <a:spLocks noGrp="1"/>
          </p:cNvSpPr>
          <p:nvPr>
            <p:ph type="title"/>
          </p:nvPr>
        </p:nvSpPr>
        <p:spPr>
          <a:xfrm>
            <a:off x="6413157" y="-2874"/>
            <a:ext cx="1795268" cy="171613"/>
          </a:xfrm>
        </p:spPr>
        <p:txBody>
          <a:bodyPr/>
          <a:lstStyle/>
          <a:p>
            <a:endParaRPr lang="en-US" sz="3600" b="1" dirty="0"/>
          </a:p>
        </p:txBody>
      </p:sp>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172995" y="1651935"/>
            <a:ext cx="4051151" cy="3988169"/>
          </a:xfrm>
        </p:spPr>
        <p:txBody>
          <a:bodyPr/>
          <a:lstStyle/>
          <a:p>
            <a:pPr marL="85725" indent="0"/>
            <a:r>
              <a:rPr lang="en-US" sz="3600" i="1" dirty="0">
                <a:solidFill>
                  <a:srgbClr val="7030A0"/>
                </a:solidFill>
              </a:rPr>
              <a:t>Predictive  </a:t>
            </a:r>
            <a:r>
              <a:rPr lang="en-US" sz="4800" b="1" i="1" dirty="0">
                <a:solidFill>
                  <a:srgbClr val="7030A0"/>
                </a:solidFill>
              </a:rPr>
              <a:t>+  </a:t>
            </a:r>
            <a:r>
              <a:rPr lang="en-US" sz="3600" i="1" dirty="0">
                <a:solidFill>
                  <a:srgbClr val="7030A0"/>
                </a:solidFill>
              </a:rPr>
              <a:t>Care</a:t>
            </a:r>
            <a:r>
              <a:rPr lang="en-US" sz="3600" dirty="0"/>
              <a:t>:</a:t>
            </a:r>
          </a:p>
          <a:p>
            <a:pPr marL="85725" indent="0"/>
            <a:r>
              <a:rPr lang="en-US" sz="3200" dirty="0"/>
              <a:t>A data-driven approach to </a:t>
            </a:r>
            <a:r>
              <a:rPr lang="en-US" sz="3200" dirty="0">
                <a:solidFill>
                  <a:srgbClr val="7030A0"/>
                </a:solidFill>
              </a:rPr>
              <a:t>care</a:t>
            </a:r>
            <a:r>
              <a:rPr lang="en-US" sz="3200" dirty="0"/>
              <a:t> designed to facilitate more proactive, precise and personalized care. </a:t>
            </a:r>
            <a:endParaRPr lang="en-CA" sz="3200" dirty="0">
              <a:cs typeface="Times New Roman"/>
            </a:endParaRPr>
          </a:p>
        </p:txBody>
      </p:sp>
      <p:sp>
        <p:nvSpPr>
          <p:cNvPr id="3" name="TextBox 2">
            <a:extLst>
              <a:ext uri="{FF2B5EF4-FFF2-40B4-BE49-F238E27FC236}">
                <a16:creationId xmlns:a16="http://schemas.microsoft.com/office/drawing/2014/main" id="{23CA1FBF-55C8-8950-9F2C-3B2466B2C45D}"/>
              </a:ext>
            </a:extLst>
          </p:cNvPr>
          <p:cNvSpPr txBox="1"/>
          <p:nvPr/>
        </p:nvSpPr>
        <p:spPr>
          <a:xfrm>
            <a:off x="3200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Arial"/>
            </a:endParaRPr>
          </a:p>
        </p:txBody>
      </p:sp>
      <p:sp>
        <p:nvSpPr>
          <p:cNvPr id="8" name="TextBox 7">
            <a:extLst>
              <a:ext uri="{FF2B5EF4-FFF2-40B4-BE49-F238E27FC236}">
                <a16:creationId xmlns:a16="http://schemas.microsoft.com/office/drawing/2014/main" id="{EAA28EAA-06C9-E79E-F6B2-65F8B8DC0CE2}"/>
              </a:ext>
            </a:extLst>
          </p:cNvPr>
          <p:cNvSpPr txBox="1"/>
          <p:nvPr/>
        </p:nvSpPr>
        <p:spPr>
          <a:xfrm>
            <a:off x="6679721" y="6119004"/>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t>Sikstrom, </a:t>
            </a:r>
            <a:r>
              <a:rPr lang="en-US" sz="1200" dirty="0" err="1"/>
              <a:t>Maslej</a:t>
            </a:r>
            <a:r>
              <a:rPr lang="en-US" sz="1200" dirty="0"/>
              <a:t> et al. 2022</a:t>
            </a:r>
          </a:p>
        </p:txBody>
      </p:sp>
      <p:sp>
        <p:nvSpPr>
          <p:cNvPr id="10" name="TextBox 9">
            <a:extLst>
              <a:ext uri="{FF2B5EF4-FFF2-40B4-BE49-F238E27FC236}">
                <a16:creationId xmlns:a16="http://schemas.microsoft.com/office/drawing/2014/main" id="{21F7B891-1C69-A4CD-7123-789D0FF8FDDF}"/>
              </a:ext>
            </a:extLst>
          </p:cNvPr>
          <p:cNvSpPr txBox="1"/>
          <p:nvPr/>
        </p:nvSpPr>
        <p:spPr>
          <a:xfrm>
            <a:off x="6679721" y="6300720"/>
            <a:ext cx="8617116"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err="1"/>
              <a:t>doi</a:t>
            </a:r>
            <a:r>
              <a:rPr lang="en-US" sz="1000" dirty="0"/>
              <a:t>: 10.1136/bmjhci-2021-100459</a:t>
            </a:r>
            <a:endParaRPr lang="en-US" sz="1000" dirty="0">
              <a:cs typeface="Arial"/>
            </a:endParaRPr>
          </a:p>
        </p:txBody>
      </p:sp>
      <p:pic>
        <p:nvPicPr>
          <p:cNvPr id="12"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4146" y="1406911"/>
            <a:ext cx="4478215" cy="4478215"/>
          </a:xfrm>
          <a:prstGeom prst="rect">
            <a:avLst/>
          </a:prstGeom>
          <a:noFill/>
          <a:ln>
            <a:noFill/>
          </a:ln>
        </p:spPr>
      </p:pic>
    </p:spTree>
    <p:extLst>
      <p:ext uri="{BB962C8B-B14F-4D97-AF65-F5344CB8AC3E}">
        <p14:creationId xmlns:p14="http://schemas.microsoft.com/office/powerpoint/2010/main" val="2108983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79"/>
        <p:cNvGrpSpPr/>
        <p:nvPr/>
      </p:nvGrpSpPr>
      <p:grpSpPr>
        <a:xfrm>
          <a:off x="0" y="0"/>
          <a:ext cx="0" cy="0"/>
          <a:chOff x="0" y="0"/>
          <a:chExt cx="0" cy="0"/>
        </a:xfrm>
      </p:grpSpPr>
      <p:sp>
        <p:nvSpPr>
          <p:cNvPr id="183" name="Google Shape;183;p34"/>
          <p:cNvSpPr txBox="1"/>
          <p:nvPr/>
        </p:nvSpPr>
        <p:spPr>
          <a:xfrm>
            <a:off x="678693" y="1412876"/>
            <a:ext cx="8148825" cy="1269675"/>
          </a:xfrm>
          <a:prstGeom prst="rect">
            <a:avLst/>
          </a:prstGeom>
          <a:noFill/>
          <a:ln>
            <a:noFill/>
          </a:ln>
        </p:spPr>
        <p:txBody>
          <a:bodyPr spcFirstLastPara="1" wrap="square" lIns="68569" tIns="34275" rIns="68569" bIns="34275" anchor="t" anchorCtr="0">
            <a:noAutofit/>
          </a:bodyPr>
          <a:lstStyle/>
          <a:p>
            <a:pPr defTabSz="685800">
              <a:buClr>
                <a:srgbClr val="000000"/>
              </a:buClr>
            </a:pPr>
            <a:r>
              <a:rPr lang="en-US" sz="2800" b="1" kern="0" dirty="0">
                <a:solidFill>
                  <a:schemeClr val="bg1"/>
                </a:solidFill>
                <a:latin typeface="Calibri"/>
                <a:ea typeface="Calibri"/>
                <a:cs typeface="Calibri"/>
                <a:sym typeface="Calibri"/>
              </a:rPr>
              <a:t>Presentation Overview</a:t>
            </a:r>
            <a:endParaRPr lang="en-US" sz="2400" kern="0" dirty="0">
              <a:solidFill>
                <a:schemeClr val="bg1"/>
              </a:solidFill>
              <a:latin typeface="Calibri"/>
              <a:ea typeface="Calibri"/>
              <a:cs typeface="Calibri"/>
            </a:endParaRPr>
          </a:p>
          <a:p>
            <a:pPr marL="342900" indent="-342900" defTabSz="685800">
              <a:buClr>
                <a:schemeClr val="bg1"/>
              </a:buClr>
              <a:buFont typeface="Arial" panose="020B0604020202020204" pitchFamily="34" charset="0"/>
              <a:buChar char="•"/>
            </a:pPr>
            <a:r>
              <a:rPr lang="en-US" sz="2400" kern="0" dirty="0">
                <a:solidFill>
                  <a:schemeClr val="bg1"/>
                </a:solidFill>
                <a:latin typeface="Calibri"/>
                <a:ea typeface="Calibri"/>
                <a:cs typeface="Calibri"/>
              </a:rPr>
              <a:t>Context: </a:t>
            </a:r>
          </a:p>
          <a:p>
            <a:pPr marL="800100" lvl="1" indent="-342900" defTabSz="685800">
              <a:buClr>
                <a:schemeClr val="bg1"/>
              </a:buClr>
              <a:buFont typeface="Arial" panose="020B0604020202020204" pitchFamily="34" charset="0"/>
              <a:buChar char="•"/>
            </a:pPr>
            <a:r>
              <a:rPr lang="en-US" sz="2400" kern="0" dirty="0">
                <a:solidFill>
                  <a:schemeClr val="bg1"/>
                </a:solidFill>
                <a:latin typeface="Calibri"/>
                <a:ea typeface="Calibri"/>
                <a:cs typeface="Calibri"/>
              </a:rPr>
              <a:t>Violence and Aggression in Acute Psychiatry</a:t>
            </a:r>
          </a:p>
          <a:p>
            <a:pPr marL="800100" lvl="1" indent="-342900" defTabSz="685800">
              <a:buClr>
                <a:schemeClr val="bg1"/>
              </a:buClr>
              <a:buFont typeface="Arial" panose="020B0604020202020204" pitchFamily="34" charset="0"/>
              <a:buChar char="•"/>
            </a:pPr>
            <a:r>
              <a:rPr lang="en-US" sz="2400" kern="0" dirty="0">
                <a:solidFill>
                  <a:schemeClr val="bg1"/>
                </a:solidFill>
                <a:latin typeface="Calibri"/>
                <a:ea typeface="Calibri"/>
                <a:cs typeface="Calibri"/>
              </a:rPr>
              <a:t>A role for AI</a:t>
            </a:r>
          </a:p>
          <a:p>
            <a:pPr marL="800100" lvl="1" indent="-342900" defTabSz="685800">
              <a:buClr>
                <a:schemeClr val="bg1"/>
              </a:buClr>
              <a:buFont typeface="Arial" panose="020B0604020202020204" pitchFamily="34" charset="0"/>
              <a:buChar char="•"/>
            </a:pPr>
            <a:r>
              <a:rPr lang="en-US" sz="2400" kern="0" dirty="0">
                <a:solidFill>
                  <a:schemeClr val="bg1"/>
                </a:solidFill>
                <a:latin typeface="Calibri"/>
                <a:ea typeface="Calibri"/>
                <a:cs typeface="Calibri"/>
              </a:rPr>
              <a:t>AI and Fairness</a:t>
            </a:r>
          </a:p>
          <a:p>
            <a:pPr marL="342900" indent="-342900" defTabSz="685800">
              <a:buClr>
                <a:schemeClr val="bg1"/>
              </a:buClr>
              <a:buFont typeface="Arial" panose="020B0604020202020204" pitchFamily="34" charset="0"/>
              <a:buChar char="•"/>
            </a:pPr>
            <a:r>
              <a:rPr lang="en-US" sz="2400" kern="0" dirty="0">
                <a:solidFill>
                  <a:schemeClr val="bg1"/>
                </a:solidFill>
                <a:latin typeface="Calibri"/>
                <a:ea typeface="Calibri"/>
                <a:cs typeface="Calibri"/>
              </a:rPr>
              <a:t>Approach (Computational-Ethnography)</a:t>
            </a:r>
          </a:p>
          <a:p>
            <a:pPr marL="342900" indent="-342900" defTabSz="685800">
              <a:buClr>
                <a:schemeClr val="bg1"/>
              </a:buClr>
              <a:buFont typeface="Arial" panose="020B0604020202020204" pitchFamily="34" charset="0"/>
              <a:buChar char="•"/>
            </a:pPr>
            <a:r>
              <a:rPr lang="en-US" sz="2400" kern="0" dirty="0">
                <a:solidFill>
                  <a:schemeClr val="bg1"/>
                </a:solidFill>
                <a:latin typeface="Calibri"/>
                <a:ea typeface="Calibri"/>
                <a:cs typeface="Calibri"/>
              </a:rPr>
              <a:t>Data Collection and Analysis</a:t>
            </a:r>
          </a:p>
          <a:p>
            <a:pPr marL="800100" lvl="1" indent="-342900" defTabSz="685800">
              <a:buClr>
                <a:schemeClr val="bg1"/>
              </a:buClr>
              <a:buFont typeface="Arial" panose="020B0604020202020204" pitchFamily="34" charset="0"/>
              <a:buChar char="•"/>
            </a:pPr>
            <a:r>
              <a:rPr lang="en-US" sz="2400" kern="0" dirty="0">
                <a:solidFill>
                  <a:schemeClr val="bg1"/>
                </a:solidFill>
                <a:latin typeface="Calibri"/>
                <a:ea typeface="Calibri"/>
                <a:cs typeface="Calibri"/>
              </a:rPr>
              <a:t>Quantitative (Computational)</a:t>
            </a:r>
          </a:p>
          <a:p>
            <a:pPr marL="800100" lvl="1" indent="-342900" defTabSz="685800">
              <a:buClr>
                <a:schemeClr val="bg1"/>
              </a:buClr>
              <a:buFont typeface="Arial" panose="020B0604020202020204" pitchFamily="34" charset="0"/>
              <a:buChar char="•"/>
            </a:pPr>
            <a:r>
              <a:rPr lang="en-US" sz="2400" kern="0" dirty="0">
                <a:solidFill>
                  <a:schemeClr val="bg1"/>
                </a:solidFill>
                <a:latin typeface="Calibri"/>
                <a:ea typeface="Calibri"/>
                <a:cs typeface="Calibri"/>
              </a:rPr>
              <a:t>Qualitative (Ethnography)</a:t>
            </a:r>
          </a:p>
          <a:p>
            <a:pPr marL="342900" indent="-342900" defTabSz="685800">
              <a:buClr>
                <a:schemeClr val="bg1"/>
              </a:buClr>
              <a:buFont typeface="Arial" panose="020B0604020202020204" pitchFamily="34" charset="0"/>
              <a:buChar char="•"/>
            </a:pPr>
            <a:r>
              <a:rPr lang="en-US" sz="2400" kern="0" dirty="0">
                <a:solidFill>
                  <a:schemeClr val="bg1"/>
                </a:solidFill>
                <a:latin typeface="Calibri"/>
                <a:ea typeface="Calibri"/>
                <a:cs typeface="Calibri"/>
              </a:rPr>
              <a:t>Key Outcomes</a:t>
            </a:r>
          </a:p>
          <a:p>
            <a:pPr defTabSz="685800">
              <a:buClr>
                <a:schemeClr val="bg1"/>
              </a:buClr>
            </a:pPr>
            <a:r>
              <a:rPr lang="en-US" sz="2400" b="1" kern="0" dirty="0">
                <a:solidFill>
                  <a:schemeClr val="bg1"/>
                </a:solidFill>
                <a:latin typeface="Calibri"/>
                <a:ea typeface="Calibri"/>
                <a:cs typeface="Calibri"/>
              </a:rPr>
              <a:t/>
            </a:r>
            <a:br>
              <a:rPr lang="en-US" sz="2400" b="1" kern="0" dirty="0">
                <a:solidFill>
                  <a:schemeClr val="bg1"/>
                </a:solidFill>
                <a:latin typeface="Calibri"/>
                <a:ea typeface="Calibri"/>
                <a:cs typeface="Calibri"/>
              </a:rPr>
            </a:br>
            <a:endParaRPr lang="en-US" kern="0" dirty="0">
              <a:solidFill>
                <a:schemeClr val="bg1"/>
              </a:solidFill>
              <a:latin typeface="Calibri"/>
              <a:cs typeface="Calibri"/>
            </a:endParaRPr>
          </a:p>
        </p:txBody>
      </p:sp>
      <p:pic>
        <p:nvPicPr>
          <p:cNvPr id="8" name="Picture 7">
            <a:extLst>
              <a:ext uri="{FF2B5EF4-FFF2-40B4-BE49-F238E27FC236}">
                <a16:creationId xmlns:a16="http://schemas.microsoft.com/office/drawing/2014/main" id="{AA031F4D-B5EB-4303-9A83-706B6EB42F49}"/>
              </a:ext>
            </a:extLst>
          </p:cNvPr>
          <p:cNvPicPr>
            <a:picLocks noChangeAspect="1"/>
          </p:cNvPicPr>
          <p:nvPr/>
        </p:nvPicPr>
        <p:blipFill>
          <a:blip r:embed="rId3"/>
          <a:stretch>
            <a:fillRect/>
          </a:stretch>
        </p:blipFill>
        <p:spPr>
          <a:xfrm>
            <a:off x="4949887" y="190470"/>
            <a:ext cx="4052146" cy="619875"/>
          </a:xfrm>
          <a:prstGeom prst="rect">
            <a:avLst/>
          </a:prstGeom>
        </p:spPr>
      </p:pic>
    </p:spTree>
    <p:extLst>
      <p:ext uri="{BB962C8B-B14F-4D97-AF65-F5344CB8AC3E}">
        <p14:creationId xmlns:p14="http://schemas.microsoft.com/office/powerpoint/2010/main" val="1007775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0"/>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r>
              <a:rPr lang="en-CA" sz="4000" dirty="0"/>
              <a:t>CONTEXT</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53565" y="168739"/>
            <a:ext cx="3263505" cy="499233"/>
          </a:xfrm>
          <a:prstGeom prst="rect">
            <a:avLst/>
          </a:prstGeom>
        </p:spPr>
      </p:pic>
      <p:sp>
        <p:nvSpPr>
          <p:cNvPr id="6" name="Title 5">
            <a:extLst>
              <a:ext uri="{FF2B5EF4-FFF2-40B4-BE49-F238E27FC236}">
                <a16:creationId xmlns:a16="http://schemas.microsoft.com/office/drawing/2014/main" id="{A8860C1D-05D0-725D-7228-84A4121E5A1D}"/>
              </a:ext>
            </a:extLst>
          </p:cNvPr>
          <p:cNvSpPr>
            <a:spLocks noGrp="1"/>
          </p:cNvSpPr>
          <p:nvPr>
            <p:ph type="title"/>
          </p:nvPr>
        </p:nvSpPr>
        <p:spPr>
          <a:xfrm>
            <a:off x="6413157" y="-2874"/>
            <a:ext cx="1795268" cy="171613"/>
          </a:xfrm>
        </p:spPr>
        <p:txBody>
          <a:bodyPr/>
          <a:lstStyle/>
          <a:p>
            <a:endParaRPr lang="en-US" sz="3600" b="1" dirty="0"/>
          </a:p>
        </p:txBody>
      </p:sp>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450728" y="2418366"/>
            <a:ext cx="3093168" cy="4439634"/>
          </a:xfrm>
        </p:spPr>
        <p:txBody>
          <a:bodyPr/>
          <a:lstStyle/>
          <a:p>
            <a:pPr marL="85725" indent="0"/>
            <a:r>
              <a:rPr lang="en-US" sz="3200" i="1" dirty="0">
                <a:solidFill>
                  <a:srgbClr val="7030A0"/>
                </a:solidFill>
              </a:rPr>
              <a:t>Why Risk Assessments? Why Emergency Psychiatry?</a:t>
            </a:r>
            <a:endParaRPr lang="en-US" sz="3200" dirty="0"/>
          </a:p>
        </p:txBody>
      </p:sp>
      <p:sp>
        <p:nvSpPr>
          <p:cNvPr id="3" name="TextBox 2">
            <a:extLst>
              <a:ext uri="{FF2B5EF4-FFF2-40B4-BE49-F238E27FC236}">
                <a16:creationId xmlns:a16="http://schemas.microsoft.com/office/drawing/2014/main" id="{23CA1FBF-55C8-8950-9F2C-3B2466B2C45D}"/>
              </a:ext>
            </a:extLst>
          </p:cNvPr>
          <p:cNvSpPr txBox="1"/>
          <p:nvPr/>
        </p:nvSpPr>
        <p:spPr>
          <a:xfrm>
            <a:off x="3200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Arial"/>
            </a:endParaRPr>
          </a:p>
        </p:txBody>
      </p:sp>
      <p:sp>
        <p:nvSpPr>
          <p:cNvPr id="14" name="TextBox 13"/>
          <p:cNvSpPr txBox="1"/>
          <p:nvPr/>
        </p:nvSpPr>
        <p:spPr>
          <a:xfrm>
            <a:off x="4104422" y="5933420"/>
            <a:ext cx="4588850" cy="646331"/>
          </a:xfrm>
          <a:prstGeom prst="rect">
            <a:avLst/>
          </a:prstGeom>
          <a:noFill/>
        </p:spPr>
        <p:txBody>
          <a:bodyPr wrap="square" rtlCol="0">
            <a:spAutoFit/>
          </a:bodyPr>
          <a:lstStyle/>
          <a:p>
            <a:r>
              <a:rPr lang="en-US" dirty="0"/>
              <a:t>Team member, Zoe Findlay, RN, walks us through a mock ED triage. </a:t>
            </a:r>
            <a:r>
              <a:rPr lang="en-US" i="1" dirty="0"/>
              <a:t>(pictured above)</a:t>
            </a:r>
          </a:p>
        </p:txBody>
      </p:sp>
      <p:pic>
        <p:nvPicPr>
          <p:cNvPr id="7" name="Picture Placeholder 6"/>
          <p:cNvPicPr>
            <a:picLocks noGrp="1" noChangeAspect="1"/>
          </p:cNvPicPr>
          <p:nvPr>
            <p:ph type="pic" idx="2"/>
          </p:nvPr>
        </p:nvPicPr>
        <p:blipFill>
          <a:blip r:embed="rId4" cstate="print">
            <a:extLst>
              <a:ext uri="{28A0092B-C50C-407E-A947-70E740481C1C}">
                <a14:useLocalDpi xmlns:a14="http://schemas.microsoft.com/office/drawing/2010/main" val="0"/>
              </a:ext>
            </a:extLst>
          </a:blip>
          <a:srcRect t="10520" b="10520"/>
          <a:stretch>
            <a:fillRect/>
          </a:stretch>
        </p:blipFill>
        <p:spPr/>
      </p:pic>
    </p:spTree>
    <p:extLst>
      <p:ext uri="{BB962C8B-B14F-4D97-AF65-F5344CB8AC3E}">
        <p14:creationId xmlns:p14="http://schemas.microsoft.com/office/powerpoint/2010/main" val="1139961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0"/>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r>
              <a:rPr lang="en-CA" sz="4000" dirty="0"/>
              <a:t>A ROLE FOR AI</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53565" y="168739"/>
            <a:ext cx="3263505" cy="499233"/>
          </a:xfrm>
          <a:prstGeom prst="rect">
            <a:avLst/>
          </a:prstGeom>
        </p:spPr>
      </p:pic>
      <p:sp>
        <p:nvSpPr>
          <p:cNvPr id="3" name="TextBox 2">
            <a:extLst>
              <a:ext uri="{FF2B5EF4-FFF2-40B4-BE49-F238E27FC236}">
                <a16:creationId xmlns:a16="http://schemas.microsoft.com/office/drawing/2014/main" id="{23CA1FBF-55C8-8950-9F2C-3B2466B2C45D}"/>
              </a:ext>
            </a:extLst>
          </p:cNvPr>
          <p:cNvSpPr txBox="1"/>
          <p:nvPr/>
        </p:nvSpPr>
        <p:spPr>
          <a:xfrm>
            <a:off x="3200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Arial"/>
            </a:endParaRPr>
          </a:p>
        </p:txBody>
      </p:sp>
      <p:sp>
        <p:nvSpPr>
          <p:cNvPr id="12" name="TextBox 11">
            <a:extLst>
              <a:ext uri="{FF2B5EF4-FFF2-40B4-BE49-F238E27FC236}">
                <a16:creationId xmlns:a16="http://schemas.microsoft.com/office/drawing/2014/main" id="{626C17A2-679F-DB5B-F9D1-E85951819838}"/>
              </a:ext>
            </a:extLst>
          </p:cNvPr>
          <p:cNvSpPr txBox="1"/>
          <p:nvPr/>
        </p:nvSpPr>
        <p:spPr>
          <a:xfrm>
            <a:off x="259002" y="1262450"/>
            <a:ext cx="8448270" cy="1846659"/>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Enhance risk assessment by training m</a:t>
            </a:r>
            <a:r>
              <a:rPr kumimoji="0" lang="en-CA" altLang="en-US" sz="2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achine learning models on EHRs to predict inpatient violence </a:t>
            </a:r>
            <a:r>
              <a:rPr kumimoji="0" lang="en-CA"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a:t>
            </a:r>
            <a:r>
              <a:rPr kumimoji="0" lang="en-CA" altLang="en-US" sz="1400" b="0" i="0" u="none" strike="noStrike" cap="none" normalizeH="0" baseline="0" dirty="0" err="1">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Suchting</a:t>
            </a:r>
            <a:r>
              <a:rPr kumimoji="0" lang="en-CA"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 et al., 2018; </a:t>
            </a:r>
            <a:r>
              <a:rPr kumimoji="0" lang="en-CA" altLang="en-US" sz="1400" b="0" i="0" u="none" strike="noStrike" cap="none" normalizeH="0" baseline="0" dirty="0" err="1">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Menger</a:t>
            </a:r>
            <a:r>
              <a:rPr kumimoji="0" lang="en-CA"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 et al., 2019)</a:t>
            </a:r>
            <a:br>
              <a:rPr kumimoji="0" lang="en-CA"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br>
            <a:r>
              <a:rPr kumimoji="0" lang="en-CA"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
            </a:r>
            <a:br>
              <a:rPr kumimoji="0" lang="en-CA"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br>
            <a:endParaRPr kumimoji="0" lang="en-CA" altLang="en-US" sz="1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Why EHRs?</a:t>
            </a:r>
            <a:endParaRPr kumimoji="0" lang="en-CA" altLang="en-US" sz="2400" b="0" i="0" u="none" strike="noStrike" cap="none" normalizeH="0" baseline="0" dirty="0">
              <a:ln>
                <a:noFill/>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9710B46B-EFD0-FCE9-D4A5-9FBAFBFB0C12}"/>
              </a:ext>
            </a:extLst>
          </p:cNvPr>
          <p:cNvSpPr txBox="1"/>
          <p:nvPr/>
        </p:nvSpPr>
        <p:spPr>
          <a:xfrm>
            <a:off x="101759" y="3349330"/>
            <a:ext cx="4954760" cy="1200329"/>
          </a:xfrm>
          <a:prstGeom prst="rect">
            <a:avLst/>
          </a:prstGeom>
          <a:noFill/>
        </p:spPr>
        <p:txBody>
          <a:bodyPr wrap="square">
            <a:spAutoFit/>
          </a:bodyPr>
          <a:lstStyle/>
          <a:p>
            <a:pPr marL="800100" lvl="1" indent="-342900">
              <a:buFont typeface="Wingdings" panose="05000000000000000000" pitchFamily="2" charset="2"/>
              <a:buChar char="ü"/>
            </a:pPr>
            <a:r>
              <a:rPr lang="en-CA" sz="2400" dirty="0"/>
              <a:t>Convenient source </a:t>
            </a:r>
          </a:p>
          <a:p>
            <a:pPr marL="800100" lvl="1" indent="-342900">
              <a:buFont typeface="Wingdings" panose="05000000000000000000" pitchFamily="2" charset="2"/>
              <a:buChar char="ü"/>
            </a:pPr>
            <a:r>
              <a:rPr lang="en-CA" sz="2400" dirty="0"/>
              <a:t>Sometimes the only source</a:t>
            </a:r>
          </a:p>
          <a:p>
            <a:pPr marL="800100" lvl="1" indent="-342900">
              <a:buFont typeface="Wingdings" panose="05000000000000000000" pitchFamily="2" charset="2"/>
              <a:buChar char="ü"/>
            </a:pPr>
            <a:r>
              <a:rPr lang="en-CA" sz="2400" dirty="0"/>
              <a:t>Representative (-</a:t>
            </a:r>
            <a:r>
              <a:rPr lang="en-CA" sz="2400" dirty="0" err="1"/>
              <a:t>ish</a:t>
            </a:r>
            <a:r>
              <a:rPr lang="en-CA" sz="2400" dirty="0"/>
              <a:t>)</a:t>
            </a:r>
          </a:p>
        </p:txBody>
      </p:sp>
      <p:pic>
        <p:nvPicPr>
          <p:cNvPr id="15" name="Picture 14">
            <a:extLst>
              <a:ext uri="{FF2B5EF4-FFF2-40B4-BE49-F238E27FC236}">
                <a16:creationId xmlns:a16="http://schemas.microsoft.com/office/drawing/2014/main" id="{3F1D1494-3D75-9682-ACE5-02B4E40B0F2A}"/>
              </a:ext>
            </a:extLst>
          </p:cNvPr>
          <p:cNvPicPr>
            <a:picLocks noChangeAspect="1"/>
          </p:cNvPicPr>
          <p:nvPr/>
        </p:nvPicPr>
        <p:blipFill>
          <a:blip r:embed="rId4"/>
          <a:stretch>
            <a:fillRect/>
          </a:stretch>
        </p:blipFill>
        <p:spPr>
          <a:xfrm>
            <a:off x="5056519" y="2536759"/>
            <a:ext cx="3383487" cy="3744252"/>
          </a:xfrm>
          <a:prstGeom prst="rect">
            <a:avLst/>
          </a:prstGeom>
        </p:spPr>
      </p:pic>
    </p:spTree>
    <p:extLst>
      <p:ext uri="{BB962C8B-B14F-4D97-AF65-F5344CB8AC3E}">
        <p14:creationId xmlns:p14="http://schemas.microsoft.com/office/powerpoint/2010/main" val="1311137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0" y="0"/>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r>
              <a:rPr lang="en-CA" sz="4000">
                <a:cs typeface="Arial"/>
              </a:rPr>
              <a:t>PREDICTIVE CARE</a:t>
            </a:r>
            <a:endParaRPr lang="en-CA" sz="4000"/>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53565" y="168739"/>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p:txBody>
          <a:bodyPr/>
          <a:lstStyle/>
          <a:p>
            <a:pPr marL="85725" indent="0"/>
            <a:r>
              <a:rPr lang="en-CA" sz="3600" dirty="0">
                <a:cs typeface="Times New Roman"/>
              </a:rPr>
              <a:t>What is a </a:t>
            </a:r>
            <a:r>
              <a:rPr lang="en-CA" sz="3600" i="1" dirty="0">
                <a:solidFill>
                  <a:srgbClr val="7030A0"/>
                </a:solidFill>
                <a:cs typeface="Times New Roman"/>
              </a:rPr>
              <a:t>fair</a:t>
            </a:r>
            <a:r>
              <a:rPr lang="en-CA" sz="3600" i="1" dirty="0">
                <a:cs typeface="Times New Roman"/>
              </a:rPr>
              <a:t> </a:t>
            </a:r>
            <a:r>
              <a:rPr lang="en-CA" sz="3600" dirty="0">
                <a:cs typeface="Times New Roman"/>
              </a:rPr>
              <a:t>machine learning model? And can we build one?</a:t>
            </a:r>
          </a:p>
        </p:txBody>
      </p:sp>
      <p:sp>
        <p:nvSpPr>
          <p:cNvPr id="3" name="TextBox 2">
            <a:extLst>
              <a:ext uri="{FF2B5EF4-FFF2-40B4-BE49-F238E27FC236}">
                <a16:creationId xmlns:a16="http://schemas.microsoft.com/office/drawing/2014/main" id="{23CA1FBF-55C8-8950-9F2C-3B2466B2C45D}"/>
              </a:ext>
            </a:extLst>
          </p:cNvPr>
          <p:cNvSpPr txBox="1"/>
          <p:nvPr/>
        </p:nvSpPr>
        <p:spPr>
          <a:xfrm>
            <a:off x="3200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Arial"/>
            </a:endParaRPr>
          </a:p>
        </p:txBody>
      </p:sp>
      <p:sp>
        <p:nvSpPr>
          <p:cNvPr id="8" name="TextBox 7">
            <a:extLst>
              <a:ext uri="{FF2B5EF4-FFF2-40B4-BE49-F238E27FC236}">
                <a16:creationId xmlns:a16="http://schemas.microsoft.com/office/drawing/2014/main" id="{EAA28EAA-06C9-E79E-F6B2-65F8B8DC0CE2}"/>
              </a:ext>
            </a:extLst>
          </p:cNvPr>
          <p:cNvSpPr txBox="1"/>
          <p:nvPr/>
        </p:nvSpPr>
        <p:spPr>
          <a:xfrm>
            <a:off x="6679721" y="6119004"/>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t>Sikstrom, </a:t>
            </a:r>
            <a:r>
              <a:rPr lang="en-US" sz="1200" dirty="0" err="1"/>
              <a:t>Maslej</a:t>
            </a:r>
            <a:r>
              <a:rPr lang="en-US" sz="1200" dirty="0"/>
              <a:t> et al. 2022</a:t>
            </a:r>
          </a:p>
        </p:txBody>
      </p:sp>
      <p:sp>
        <p:nvSpPr>
          <p:cNvPr id="10" name="TextBox 9">
            <a:extLst>
              <a:ext uri="{FF2B5EF4-FFF2-40B4-BE49-F238E27FC236}">
                <a16:creationId xmlns:a16="http://schemas.microsoft.com/office/drawing/2014/main" id="{21F7B891-1C69-A4CD-7123-789D0FF8FDDF}"/>
              </a:ext>
            </a:extLst>
          </p:cNvPr>
          <p:cNvSpPr txBox="1"/>
          <p:nvPr/>
        </p:nvSpPr>
        <p:spPr>
          <a:xfrm>
            <a:off x="6679721" y="6300720"/>
            <a:ext cx="8617116"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err="1"/>
              <a:t>doi</a:t>
            </a:r>
            <a:r>
              <a:rPr lang="en-US" sz="1000" dirty="0"/>
              <a:t>: 10.1136/bmjhci-2021-100459</a:t>
            </a:r>
            <a:endParaRPr lang="en-US" sz="1000" dirty="0">
              <a:cs typeface="Arial"/>
            </a:endParaRPr>
          </a:p>
        </p:txBody>
      </p:sp>
      <p:graphicFrame>
        <p:nvGraphicFramePr>
          <p:cNvPr id="14" name="Diagram 13"/>
          <p:cNvGraphicFramePr/>
          <p:nvPr>
            <p:extLst>
              <p:ext uri="{D42A27DB-BD31-4B8C-83A1-F6EECF244321}">
                <p14:modId xmlns:p14="http://schemas.microsoft.com/office/powerpoint/2010/main" val="2599041969"/>
              </p:ext>
            </p:extLst>
          </p:nvPr>
        </p:nvGraphicFramePr>
        <p:xfrm>
          <a:off x="3004645" y="1750056"/>
          <a:ext cx="6418276" cy="41188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992107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DEFB8-26D1-42B7-B7F8-1F6F3CD3ACAB}"/>
              </a:ext>
            </a:extLst>
          </p:cNvPr>
          <p:cNvSpPr/>
          <p:nvPr/>
        </p:nvSpPr>
        <p:spPr>
          <a:xfrm>
            <a:off x="8022" y="-45139"/>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r>
              <a:rPr lang="en-CA" sz="4000" dirty="0" smtClean="0"/>
              <a:t>HYBRID APPROACH</a:t>
            </a:r>
            <a:endParaRPr lang="en-CA" sz="4000" dirty="0"/>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53565" y="168739"/>
            <a:ext cx="3263505" cy="499233"/>
          </a:xfrm>
          <a:prstGeom prst="rect">
            <a:avLst/>
          </a:prstGeom>
        </p:spPr>
      </p:pic>
      <p:sp>
        <p:nvSpPr>
          <p:cNvPr id="5" name="Title 4">
            <a:extLst>
              <a:ext uri="{FF2B5EF4-FFF2-40B4-BE49-F238E27FC236}">
                <a16:creationId xmlns:a16="http://schemas.microsoft.com/office/drawing/2014/main" id="{B5180426-DAED-2206-277F-1C74051CCD9A}"/>
              </a:ext>
            </a:extLst>
          </p:cNvPr>
          <p:cNvSpPr>
            <a:spLocks noGrp="1"/>
          </p:cNvSpPr>
          <p:nvPr>
            <p:ph type="title"/>
          </p:nvPr>
        </p:nvSpPr>
        <p:spPr>
          <a:xfrm>
            <a:off x="84221" y="509519"/>
            <a:ext cx="5047615" cy="1221702"/>
          </a:xfrm>
        </p:spPr>
        <p:txBody>
          <a:bodyPr/>
          <a:lstStyle/>
          <a:p>
            <a:pPr algn="ctr"/>
            <a:endParaRPr lang="en-US" sz="3200" dirty="0"/>
          </a:p>
        </p:txBody>
      </p:sp>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p:txBody>
          <a:bodyPr/>
          <a:lstStyle/>
          <a:p>
            <a:pPr marL="85725" indent="0">
              <a:buNone/>
            </a:pPr>
            <a:endParaRPr lang="en-CA" sz="1800" dirty="0">
              <a:cs typeface="Times New Roman"/>
            </a:endParaRPr>
          </a:p>
        </p:txBody>
      </p:sp>
      <p:sp>
        <p:nvSpPr>
          <p:cNvPr id="6" name="Text Placeholder 5">
            <a:extLst>
              <a:ext uri="{FF2B5EF4-FFF2-40B4-BE49-F238E27FC236}">
                <a16:creationId xmlns:a16="http://schemas.microsoft.com/office/drawing/2014/main" id="{981B233D-AD65-506D-616C-E9D02ECE01D7}"/>
              </a:ext>
            </a:extLst>
          </p:cNvPr>
          <p:cNvSpPr>
            <a:spLocks noGrp="1"/>
          </p:cNvSpPr>
          <p:nvPr>
            <p:ph type="body" idx="2"/>
          </p:nvPr>
        </p:nvSpPr>
        <p:spPr>
          <a:xfrm>
            <a:off x="352701" y="1927073"/>
            <a:ext cx="3398442" cy="4525201"/>
          </a:xfrm>
        </p:spPr>
        <p:txBody>
          <a:bodyPr/>
          <a:lstStyle/>
          <a:p>
            <a:pPr marL="171450" indent="0"/>
            <a:r>
              <a:rPr lang="en-US" sz="2800" dirty="0" smtClean="0">
                <a:latin typeface="Verdana" panose="020B0604030504040204" pitchFamily="34" charset="0"/>
                <a:ea typeface="Verdana" panose="020B0604030504040204" pitchFamily="34" charset="0"/>
              </a:rPr>
              <a:t>“</a:t>
            </a:r>
            <a:r>
              <a:rPr lang="en-US" sz="2800" dirty="0" smtClean="0">
                <a:solidFill>
                  <a:srgbClr val="CC66FF"/>
                </a:solidFill>
                <a:latin typeface="Verdana" panose="020B0604030504040204" pitchFamily="34" charset="0"/>
                <a:ea typeface="Verdana" panose="020B0604030504040204" pitchFamily="34" charset="0"/>
              </a:rPr>
              <a:t>Computational </a:t>
            </a:r>
            <a:r>
              <a:rPr lang="en-US" sz="2800" dirty="0">
                <a:solidFill>
                  <a:srgbClr val="CC66FF"/>
                </a:solidFill>
                <a:latin typeface="Verdana" panose="020B0604030504040204" pitchFamily="34" charset="0"/>
                <a:ea typeface="Verdana" panose="020B0604030504040204" pitchFamily="34" charset="0"/>
              </a:rPr>
              <a:t>ethnography </a:t>
            </a:r>
            <a:r>
              <a:rPr lang="en-US" sz="2800" dirty="0">
                <a:latin typeface="Verdana" panose="020B0604030504040204" pitchFamily="34" charset="0"/>
                <a:ea typeface="Verdana" panose="020B0604030504040204" pitchFamily="34" charset="0"/>
              </a:rPr>
              <a:t>is an approach that extends ethnography’s toolkit to include computational methods, such </a:t>
            </a:r>
            <a:r>
              <a:rPr lang="en-US" sz="2800" dirty="0" smtClean="0">
                <a:latin typeface="Verdana" panose="020B0604030504040204" pitchFamily="34" charset="0"/>
                <a:ea typeface="Verdana" panose="020B0604030504040204" pitchFamily="34" charset="0"/>
              </a:rPr>
              <a:t>ML.” </a:t>
            </a:r>
            <a:endParaRPr lang="en-US" sz="2800" dirty="0">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23CA1FBF-55C8-8950-9F2C-3B2466B2C45D}"/>
              </a:ext>
            </a:extLst>
          </p:cNvPr>
          <p:cNvSpPr txBox="1"/>
          <p:nvPr/>
        </p:nvSpPr>
        <p:spPr>
          <a:xfrm>
            <a:off x="3200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Arial"/>
            </a:endParaRPr>
          </a:p>
        </p:txBody>
      </p:sp>
      <p:sp>
        <p:nvSpPr>
          <p:cNvPr id="8" name="TextBox 7"/>
          <p:cNvSpPr txBox="1"/>
          <p:nvPr/>
        </p:nvSpPr>
        <p:spPr>
          <a:xfrm>
            <a:off x="584086" y="6452274"/>
            <a:ext cx="3235181" cy="246221"/>
          </a:xfrm>
          <a:prstGeom prst="rect">
            <a:avLst/>
          </a:prstGeom>
          <a:noFill/>
        </p:spPr>
        <p:txBody>
          <a:bodyPr wrap="none" rtlCol="0">
            <a:spAutoFit/>
          </a:bodyPr>
          <a:lstStyle/>
          <a:p>
            <a:r>
              <a:rPr lang="en-US" sz="1000" dirty="0"/>
              <a:t>Sikstrom, Maslej, et al. 2023. </a:t>
            </a:r>
            <a:r>
              <a:rPr lang="en-US" sz="1000" dirty="0">
                <a:hlinkClick r:id="rId4"/>
              </a:rPr>
              <a:t>Predictive Care Protocol</a:t>
            </a:r>
            <a:endParaRPr lang="en-US" sz="1000" dirty="0"/>
          </a:p>
        </p:txBody>
      </p:sp>
      <p:pic>
        <p:nvPicPr>
          <p:cNvPr id="11" name="Content Placeholder 8"/>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4026297" y="1927073"/>
            <a:ext cx="4351338" cy="43513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814143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4981074"/>
            <a:ext cx="9144000" cy="18769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26930" y="823632"/>
            <a:ext cx="9144000" cy="21680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AFDEFB8-26D1-42B7-B7F8-1F6F3CD3ACAB}"/>
              </a:ext>
            </a:extLst>
          </p:cNvPr>
          <p:cNvSpPr/>
          <p:nvPr/>
        </p:nvSpPr>
        <p:spPr>
          <a:xfrm>
            <a:off x="0" y="0"/>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r>
              <a:rPr lang="en-CA" sz="4000" dirty="0"/>
              <a:t>DATA COLLECTION</a:t>
            </a:r>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3"/>
          <a:stretch>
            <a:fillRect/>
          </a:stretch>
        </p:blipFill>
        <p:spPr>
          <a:xfrm>
            <a:off x="5853565" y="168739"/>
            <a:ext cx="3263505" cy="499233"/>
          </a:xfrm>
          <a:prstGeom prst="rect">
            <a:avLst/>
          </a:prstGeom>
        </p:spPr>
      </p:pic>
      <p:sp>
        <p:nvSpPr>
          <p:cNvPr id="5" name="Title 4">
            <a:extLst>
              <a:ext uri="{FF2B5EF4-FFF2-40B4-BE49-F238E27FC236}">
                <a16:creationId xmlns:a16="http://schemas.microsoft.com/office/drawing/2014/main" id="{B5180426-DAED-2206-277F-1C74051CCD9A}"/>
              </a:ext>
            </a:extLst>
          </p:cNvPr>
          <p:cNvSpPr>
            <a:spLocks noGrp="1"/>
          </p:cNvSpPr>
          <p:nvPr>
            <p:ph type="title"/>
          </p:nvPr>
        </p:nvSpPr>
        <p:spPr>
          <a:xfrm>
            <a:off x="2670415" y="1329912"/>
            <a:ext cx="3803170" cy="1071876"/>
          </a:xfrm>
        </p:spPr>
        <p:txBody>
          <a:bodyPr/>
          <a:lstStyle/>
          <a:p>
            <a:r>
              <a:rPr lang="en-US" sz="1800" dirty="0"/>
              <a:t>Participant observation: Documenting, contextualizing and analyzing how risk assessment data are collected and used in the ED.</a:t>
            </a:r>
          </a:p>
        </p:txBody>
      </p:sp>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2606707" y="5396638"/>
            <a:ext cx="3520710" cy="1344513"/>
          </a:xfrm>
        </p:spPr>
        <p:txBody>
          <a:bodyPr/>
          <a:lstStyle/>
          <a:p>
            <a:pPr marL="85725" indent="0">
              <a:buNone/>
            </a:pPr>
            <a:r>
              <a:rPr lang="en-CA" sz="1800" dirty="0">
                <a:cs typeface="Times New Roman"/>
              </a:rPr>
              <a:t>Semi-structured interviews with clinicians and former patients  +/- of risk assessments (n=50).</a:t>
            </a:r>
          </a:p>
        </p:txBody>
      </p:sp>
      <p:sp>
        <p:nvSpPr>
          <p:cNvPr id="8" name="TextBox 7"/>
          <p:cNvSpPr txBox="1"/>
          <p:nvPr/>
        </p:nvSpPr>
        <p:spPr>
          <a:xfrm>
            <a:off x="627459" y="6328611"/>
            <a:ext cx="184731" cy="246221"/>
          </a:xfrm>
          <a:prstGeom prst="rect">
            <a:avLst/>
          </a:prstGeom>
          <a:noFill/>
        </p:spPr>
        <p:txBody>
          <a:bodyPr wrap="none" rtlCol="0">
            <a:spAutoFit/>
          </a:bodyPr>
          <a:lstStyle/>
          <a:p>
            <a:endParaRPr lang="en-US" sz="1000" dirty="0"/>
          </a:p>
        </p:txBody>
      </p:sp>
      <p:sp>
        <p:nvSpPr>
          <p:cNvPr id="10" name="TextBox 9"/>
          <p:cNvSpPr txBox="1"/>
          <p:nvPr/>
        </p:nvSpPr>
        <p:spPr>
          <a:xfrm>
            <a:off x="135682" y="6387824"/>
            <a:ext cx="7531768" cy="246221"/>
          </a:xfrm>
          <a:prstGeom prst="rect">
            <a:avLst/>
          </a:prstGeom>
          <a:noFill/>
        </p:spPr>
        <p:txBody>
          <a:bodyPr wrap="square" rtlCol="0">
            <a:spAutoFit/>
          </a:bodyPr>
          <a:lstStyle/>
          <a:p>
            <a:endParaRPr lang="en-US" sz="1000" dirty="0"/>
          </a:p>
        </p:txBody>
      </p:sp>
      <p:sp>
        <p:nvSpPr>
          <p:cNvPr id="15" name="Rectangle 14"/>
          <p:cNvSpPr/>
          <p:nvPr/>
        </p:nvSpPr>
        <p:spPr>
          <a:xfrm>
            <a:off x="540043" y="3358146"/>
            <a:ext cx="2019583" cy="12379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Messy realities embedded in training datasets</a:t>
            </a:r>
          </a:p>
        </p:txBody>
      </p:sp>
      <p:sp>
        <p:nvSpPr>
          <p:cNvPr id="16" name="Rectangle 15"/>
          <p:cNvSpPr/>
          <p:nvPr/>
        </p:nvSpPr>
        <p:spPr>
          <a:xfrm>
            <a:off x="606699" y="5427991"/>
            <a:ext cx="1932167" cy="114009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rgbClr val="7030A0"/>
                </a:solidFill>
              </a:rPr>
              <a:t>Centering provider and patient perspectives</a:t>
            </a:r>
          </a:p>
        </p:txBody>
      </p:sp>
      <p:sp>
        <p:nvSpPr>
          <p:cNvPr id="17" name="Title 4">
            <a:extLst>
              <a:ext uri="{FF2B5EF4-FFF2-40B4-BE49-F238E27FC236}">
                <a16:creationId xmlns:a16="http://schemas.microsoft.com/office/drawing/2014/main" id="{30685CA2-408C-4FA3-A85D-4C8D0A60D884}"/>
              </a:ext>
            </a:extLst>
          </p:cNvPr>
          <p:cNvSpPr txBox="1">
            <a:spLocks/>
          </p:cNvSpPr>
          <p:nvPr/>
        </p:nvSpPr>
        <p:spPr>
          <a:xfrm>
            <a:off x="2657608" y="3477117"/>
            <a:ext cx="4034554" cy="1071876"/>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Calibri"/>
              <a:buNone/>
              <a:defRPr sz="2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1800" kern="0" dirty="0"/>
              <a:t>Developing and evaluating a predictive care model trained on risk assessment data from EHRs (using machine learning to analyze clinical notes).</a:t>
            </a:r>
          </a:p>
        </p:txBody>
      </p:sp>
      <p:pic>
        <p:nvPicPr>
          <p:cNvPr id="20" name="Picture 19">
            <a:extLst>
              <a:ext uri="{FF2B5EF4-FFF2-40B4-BE49-F238E27FC236}">
                <a16:creationId xmlns:a16="http://schemas.microsoft.com/office/drawing/2014/main" id="{6519875A-B519-4F58-9440-3A15D2728DC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92162" y="2983917"/>
            <a:ext cx="1950576" cy="872784"/>
          </a:xfrm>
          <a:prstGeom prst="rect">
            <a:avLst/>
          </a:prstGeom>
          <a:noFill/>
          <a:ln>
            <a:noFill/>
          </a:ln>
        </p:spPr>
      </p:pic>
      <p:pic>
        <p:nvPicPr>
          <p:cNvPr id="21" name="Picture 20">
            <a:extLst>
              <a:ext uri="{FF2B5EF4-FFF2-40B4-BE49-F238E27FC236}">
                <a16:creationId xmlns:a16="http://schemas.microsoft.com/office/drawing/2014/main" id="{55B04ABE-5D28-4018-9ADA-C019B45E08E1}"/>
              </a:ext>
            </a:extLst>
          </p:cNvPr>
          <p:cNvPicPr>
            <a:picLocks noChangeAspect="1"/>
          </p:cNvPicPr>
          <p:nvPr/>
        </p:nvPicPr>
        <p:blipFill>
          <a:blip r:embed="rId5"/>
          <a:stretch>
            <a:fillRect/>
          </a:stretch>
        </p:blipFill>
        <p:spPr>
          <a:xfrm>
            <a:off x="7088420" y="3335415"/>
            <a:ext cx="1893427" cy="1042572"/>
          </a:xfrm>
          <a:prstGeom prst="rect">
            <a:avLst/>
          </a:prstGeom>
        </p:spPr>
      </p:pic>
      <p:pic>
        <p:nvPicPr>
          <p:cNvPr id="23" name="Picture 22">
            <a:extLst>
              <a:ext uri="{FF2B5EF4-FFF2-40B4-BE49-F238E27FC236}">
                <a16:creationId xmlns:a16="http://schemas.microsoft.com/office/drawing/2014/main" id="{F9D430E8-4053-4C18-ACCB-D6CBD4B6E00F}"/>
              </a:ext>
            </a:extLst>
          </p:cNvPr>
          <p:cNvPicPr>
            <a:picLocks noChangeAspect="1"/>
          </p:cNvPicPr>
          <p:nvPr/>
        </p:nvPicPr>
        <p:blipFill>
          <a:blip r:embed="rId6"/>
          <a:stretch>
            <a:fillRect/>
          </a:stretch>
        </p:blipFill>
        <p:spPr>
          <a:xfrm>
            <a:off x="7485317" y="3953821"/>
            <a:ext cx="1664676" cy="998806"/>
          </a:xfrm>
          <a:prstGeom prst="rect">
            <a:avLst/>
          </a:prstGeom>
        </p:spPr>
      </p:pic>
      <p:pic>
        <p:nvPicPr>
          <p:cNvPr id="18" name="Picture Placeholder 12"/>
          <p:cNvPicPr>
            <a:picLocks noChangeAspect="1"/>
          </p:cNvPicPr>
          <p:nvPr/>
        </p:nvPicPr>
        <p:blipFill rotWithShape="1">
          <a:blip r:embed="rId7"/>
          <a:srcRect l="11982" t="18885" r="13394" b="20867"/>
          <a:stretch/>
        </p:blipFill>
        <p:spPr>
          <a:xfrm>
            <a:off x="7249957" y="1037719"/>
            <a:ext cx="1754627" cy="1888804"/>
          </a:xfrm>
          <a:prstGeom prst="rect">
            <a:avLst/>
          </a:prstGeom>
          <a:noFill/>
          <a:ln>
            <a:noFill/>
          </a:ln>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84901" y="5061312"/>
            <a:ext cx="2359099" cy="3145465"/>
          </a:xfrm>
          <a:prstGeom prst="rect">
            <a:avLst/>
          </a:prstGeom>
        </p:spPr>
      </p:pic>
      <p:sp>
        <p:nvSpPr>
          <p:cNvPr id="19" name="Rectangle 18">
            <a:extLst>
              <a:ext uri="{FF2B5EF4-FFF2-40B4-BE49-F238E27FC236}">
                <a16:creationId xmlns:a16="http://schemas.microsoft.com/office/drawing/2014/main" id="{2B306988-1F30-4F8C-A22F-733A1103CB55}"/>
              </a:ext>
            </a:extLst>
          </p:cNvPr>
          <p:cNvSpPr/>
          <p:nvPr/>
        </p:nvSpPr>
        <p:spPr>
          <a:xfrm>
            <a:off x="540043" y="1346462"/>
            <a:ext cx="1932167" cy="114009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rgbClr val="7030A0"/>
                </a:solidFill>
              </a:rPr>
              <a:t>The material realities of </a:t>
            </a:r>
            <a:br>
              <a:rPr lang="en-US" b="1" dirty="0">
                <a:solidFill>
                  <a:srgbClr val="7030A0"/>
                </a:solidFill>
              </a:rPr>
            </a:br>
            <a:r>
              <a:rPr lang="en-US" b="1" dirty="0">
                <a:solidFill>
                  <a:srgbClr val="7030A0"/>
                </a:solidFill>
              </a:rPr>
              <a:t>data collection</a:t>
            </a:r>
          </a:p>
        </p:txBody>
      </p:sp>
    </p:spTree>
    <p:extLst>
      <p:ext uri="{BB962C8B-B14F-4D97-AF65-F5344CB8AC3E}">
        <p14:creationId xmlns:p14="http://schemas.microsoft.com/office/powerpoint/2010/main" val="3383386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KCNISS-Theme">
  <a:themeElements>
    <a:clrScheme name="Grayscale">
      <a:dk1>
        <a:srgbClr val="000000"/>
      </a:dk1>
      <a:lt1>
        <a:srgbClr val="FFFFFF"/>
      </a:lt1>
      <a:dk2>
        <a:srgbClr val="6E298D"/>
      </a:dk2>
      <a:lt2>
        <a:srgbClr val="F8F8F8"/>
      </a:lt2>
      <a:accent1>
        <a:srgbClr val="DDDDDD"/>
      </a:accent1>
      <a:accent2>
        <a:srgbClr val="B2B2B2"/>
      </a:accent2>
      <a:accent3>
        <a:srgbClr val="AB8876"/>
      </a:accent3>
      <a:accent4>
        <a:srgbClr val="63B1E5"/>
      </a:accent4>
      <a:accent5>
        <a:srgbClr val="FFC000"/>
      </a:accent5>
      <a:accent6>
        <a:srgbClr val="007681"/>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38986</TotalTime>
  <Words>4608</Words>
  <Application>Microsoft Office PowerPoint</Application>
  <PresentationFormat>On-screen Show (4:3)</PresentationFormat>
  <Paragraphs>372</Paragraphs>
  <Slides>21</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Open Sans</vt:lpstr>
      <vt:lpstr>Times New Roman</vt:lpstr>
      <vt:lpstr>Verdana</vt:lpstr>
      <vt:lpstr>Wingdings</vt:lpstr>
      <vt:lpstr>KCNISS-Theme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Participant observation: Documenting, contextualizing and analyzing how risk assessment data are collected and used in the 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Qualitative recruitment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Anthropology:  Illness and Healing Anthropological Perspectives ANTC61</dc:title>
  <dc:creator>LS</dc:creator>
  <cp:lastModifiedBy>Laura Sikstrom</cp:lastModifiedBy>
  <cp:revision>205</cp:revision>
  <dcterms:created xsi:type="dcterms:W3CDTF">2012-04-28T15:09:47Z</dcterms:created>
  <dcterms:modified xsi:type="dcterms:W3CDTF">2023-06-15T17:36:52Z</dcterms:modified>
</cp:coreProperties>
</file>