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60" r:id="rId2"/>
    <p:sldId id="262" r:id="rId3"/>
    <p:sldId id="269" r:id="rId4"/>
    <p:sldId id="268" r:id="rId5"/>
    <p:sldId id="261" r:id="rId6"/>
    <p:sldId id="270" r:id="rId7"/>
    <p:sldId id="263" r:id="rId8"/>
    <p:sldId id="264" r:id="rId9"/>
    <p:sldId id="267" r:id="rId10"/>
    <p:sldId id="265" r:id="rId11"/>
    <p:sldId id="258" r:id="rId12"/>
    <p:sldId id="257" r:id="rId13"/>
    <p:sldId id="259" r:id="rId14"/>
    <p:sldId id="271" r:id="rId15"/>
    <p:sldId id="27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Nursing Task Breakdown (=660minutes)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311626476377953"/>
          <c:y val="0.10512899205653346"/>
          <c:w val="0.57626820866141737"/>
          <c:h val="0.8644022598177744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Nurse-Computer Ration Per Shift (=660minutes)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Data retrieval</c:v>
                </c:pt>
                <c:pt idx="1">
                  <c:v>Data entry</c:v>
                </c:pt>
                <c:pt idx="2">
                  <c:v>Clinical Tasks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</c:v>
                </c:pt>
                <c:pt idx="1">
                  <c:v>36</c:v>
                </c:pt>
                <c:pt idx="2">
                  <c:v>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C2-489D-9846-179870D84897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5181E-E02D-4FDC-B473-9856193FAF27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8DA4EB-2EB1-4243-926F-92637F2A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121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LAURA</a:t>
            </a:r>
          </a:p>
          <a:p>
            <a:endParaRPr lang="en-CA" dirty="0"/>
          </a:p>
          <a:p>
            <a:r>
              <a:rPr lang="en-CA" dirty="0"/>
              <a:t>To give you an ethnographic example, 3 key moments when different providers share info about safety ….</a:t>
            </a:r>
            <a:br>
              <a:rPr lang="en-CA" dirty="0"/>
            </a:br>
            <a:endParaRPr lang="en-CA" baseline="0" dirty="0"/>
          </a:p>
          <a:p>
            <a:endParaRPr lang="en-CA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2CFD86-4A1B-4C04-99B2-66E42BEC414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8919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baseline="0" dirty="0"/>
              <a:t>Of PARTICULAR NOTE – the medium by which most predictive tools are delivered is through a computer interface – yet in each of these instances where risk is being managed – the COMPUTERS ARE NOT PRESENT during these key encounters – so any integration of any AI model would require changes to workflows and the built infrastructure of the ED itself.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baseline="0" dirty="0"/>
              <a:t>This raises a lot of questions about how a tool might be successfully integrated into care in acute psychiatric contexts supported by </a:t>
            </a:r>
            <a:r>
              <a:rPr lang="en-CA" baseline="0" dirty="0" err="1"/>
              <a:t>interprofessional</a:t>
            </a:r>
            <a:r>
              <a:rPr lang="en-CA" baseline="0" dirty="0"/>
              <a:t> health teams. </a:t>
            </a:r>
            <a:endParaRPr lang="en-CA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1625BF-5F57-401E-8A12-CE266DCF00E3}" type="slidenum">
              <a:rPr lang="en-CA" smtClean="0"/>
              <a:pPr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849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baseline="0" dirty="0"/>
              <a:t>Of PARTICULAR NOTE – the medium by which most predictive tools are delivered is through a computer interface – yet in each of these instances where risk is being managed – the COMPUTERS ARE NOT PRESENT during these key encounters – so any integration of any AI model would require changes to workflows and the built infrastructure of the ED itself.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baseline="0" dirty="0"/>
              <a:t>This raises a lot of questions about how a tool might be successfully integrated into care in acute psychiatric contexts supported by </a:t>
            </a:r>
            <a:r>
              <a:rPr lang="en-CA" baseline="0" dirty="0" err="1"/>
              <a:t>interprofessional</a:t>
            </a:r>
            <a:r>
              <a:rPr lang="en-CA" baseline="0" dirty="0"/>
              <a:t> health teams. </a:t>
            </a:r>
            <a:endParaRPr lang="en-CA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1625BF-5F57-401E-8A12-CE266DCF00E3}" type="slidenum">
              <a:rPr lang="en-CA" smtClean="0"/>
              <a:pPr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2582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FEA9-0F5F-4E4D-A5FE-B843FB394A1E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2CE72-2220-45F5-92F9-6D8DDB98F7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5864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FEA9-0F5F-4E4D-A5FE-B843FB394A1E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2CE72-2220-45F5-92F9-6D8DDB98F7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3790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FEA9-0F5F-4E4D-A5FE-B843FB394A1E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2CE72-2220-45F5-92F9-6D8DDB98F7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01376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FEA9-0F5F-4E4D-A5FE-B843FB394A1E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2CE72-2220-45F5-92F9-6D8DDB98F7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25926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FEA9-0F5F-4E4D-A5FE-B843FB394A1E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2CE72-2220-45F5-92F9-6D8DDB98F7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7756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FEA9-0F5F-4E4D-A5FE-B843FB394A1E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2CE72-2220-45F5-92F9-6D8DDB98F7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922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FEA9-0F5F-4E4D-A5FE-B843FB394A1E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2CE72-2220-45F5-92F9-6D8DDB98F7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2271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FEA9-0F5F-4E4D-A5FE-B843FB394A1E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2CE72-2220-45F5-92F9-6D8DDB98F7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43437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FEA9-0F5F-4E4D-A5FE-B843FB394A1E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2CE72-2220-45F5-92F9-6D8DDB98F7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3226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FEA9-0F5F-4E4D-A5FE-B843FB394A1E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2CE72-2220-45F5-92F9-6D8DDB98F7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6181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FEA9-0F5F-4E4D-A5FE-B843FB394A1E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2CE72-2220-45F5-92F9-6D8DDB98F7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9551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7FEA9-0F5F-4E4D-A5FE-B843FB394A1E}" type="datetimeFigureOut">
              <a:rPr lang="en-CA" smtClean="0"/>
              <a:t>2023-07-11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2CE72-2220-45F5-92F9-6D8DDB98F7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20853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703" y="267573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88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INTERFACES</a:t>
            </a:r>
            <a:br>
              <a:rPr lang="en-US" sz="8800" b="1" dirty="0" smtClean="0"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en-US" sz="88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464322"/>
            <a:ext cx="12020006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July 12, 2023</a:t>
            </a:r>
          </a:p>
          <a:p>
            <a:pPr marL="0" indent="0" algn="ctr">
              <a:buNone/>
            </a:pPr>
            <a:r>
              <a:rPr lang="en-US" dirty="0" smtClean="0"/>
              <a:t>Laura Sikstrom &amp; Peter </a:t>
            </a:r>
            <a:r>
              <a:rPr lang="en-US" dirty="0" err="1" smtClean="0"/>
              <a:t>Muirhead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343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7244862" y="1825625"/>
            <a:ext cx="4108938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These are </a:t>
            </a:r>
            <a:r>
              <a:rPr lang="en-US" u="sng" dirty="0" smtClean="0"/>
              <a:t>estimates</a:t>
            </a:r>
            <a:r>
              <a:rPr lang="en-US" dirty="0" smtClean="0"/>
              <a:t>;</a:t>
            </a:r>
          </a:p>
          <a:p>
            <a:r>
              <a:rPr lang="en-US" dirty="0" smtClean="0"/>
              <a:t>Data retrieval primarily occurs early in a shift;</a:t>
            </a:r>
          </a:p>
          <a:p>
            <a:r>
              <a:rPr lang="en-US" dirty="0" smtClean="0"/>
              <a:t>Nurses actively transform useful features into other formats (copy and paste from FMT, interdisciplinary notes into .</a:t>
            </a:r>
            <a:r>
              <a:rPr lang="en-US" dirty="0" err="1" smtClean="0"/>
              <a:t>docx</a:t>
            </a:r>
            <a:r>
              <a:rPr lang="en-US" dirty="0" smtClean="0"/>
              <a:t>, task lists, reminders;</a:t>
            </a:r>
          </a:p>
          <a:p>
            <a:r>
              <a:rPr lang="en-US" dirty="0" smtClean="0"/>
              <a:t>Documentation increases with acuity;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737650330"/>
              </p:ext>
            </p:extLst>
          </p:nvPr>
        </p:nvGraphicFramePr>
        <p:xfrm>
          <a:off x="315741" y="773328"/>
          <a:ext cx="6760308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19944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49DB0-5552-E1F4-BDD3-4D673FA75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Shadowing Nurse Data Use in ED/EOU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DB28F1-A9AF-D7D9-9F72-C9BE94AA1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9920"/>
            <a:ext cx="7671033" cy="4742955"/>
          </a:xfrm>
        </p:spPr>
        <p:txBody>
          <a:bodyPr>
            <a:normAutofit fontScale="92500"/>
          </a:bodyPr>
          <a:lstStyle/>
          <a:p>
            <a:r>
              <a:rPr lang="en-US" dirty="0"/>
              <a:t>Nurse shadowing reveals basic barriers to good interface in current FMT (but use varies!)</a:t>
            </a:r>
          </a:p>
          <a:p>
            <a:r>
              <a:rPr lang="en-US" dirty="0"/>
              <a:t>Pasting over SOAP format (per-incident) while charting, one continuous narrative</a:t>
            </a:r>
          </a:p>
          <a:p>
            <a:r>
              <a:rPr lang="en-US" dirty="0"/>
              <a:t>Corroborated: DASA reflects a very specific moment in time, limited utility in EOU</a:t>
            </a:r>
          </a:p>
          <a:p>
            <a:r>
              <a:rPr lang="en-US" dirty="0"/>
              <a:t>SN1: Word doc titled “CHART HERE” open separately</a:t>
            </a:r>
          </a:p>
          <a:p>
            <a:r>
              <a:rPr lang="en-US" dirty="0">
                <a:solidFill>
                  <a:srgbClr val="FF99FF"/>
                </a:solidFill>
              </a:rPr>
              <a:t>Copy/Pasting different parts of the chart into Word so that the useful parts are visible during shift</a:t>
            </a:r>
          </a:p>
          <a:p>
            <a:r>
              <a:rPr lang="en-US" u="sng" dirty="0"/>
              <a:t>Volume of text in FMT is a burden</a:t>
            </a:r>
            <a:r>
              <a:rPr lang="en-US" dirty="0"/>
              <a:t> once multidisciplinary notes are reviewed at start of shift</a:t>
            </a:r>
            <a:endParaRPr lang="en-C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8E5E60-6B4F-0453-291D-5D3AB3176FAA}"/>
              </a:ext>
            </a:extLst>
          </p:cNvPr>
          <p:cNvSpPr txBox="1"/>
          <p:nvPr/>
        </p:nvSpPr>
        <p:spPr>
          <a:xfrm>
            <a:off x="7500540" y="2351066"/>
            <a:ext cx="3853260" cy="251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CA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1802B66-474C-C10D-2DC6-4386FD9EC7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2232" y="3023848"/>
            <a:ext cx="1369372" cy="102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D27D2B6-B5DF-1A66-D7E9-C030C98D7DD5}"/>
              </a:ext>
            </a:extLst>
          </p:cNvPr>
          <p:cNvSpPr txBox="1"/>
          <p:nvPr/>
        </p:nvSpPr>
        <p:spPr>
          <a:xfrm>
            <a:off x="7236791" y="3458667"/>
            <a:ext cx="4955209" cy="300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CA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3DE4BF4E-B4EF-8993-156B-408A1864C1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4388" y="1382100"/>
            <a:ext cx="1705335" cy="127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Microsoft Word logo and symbol, meaning, history, PNG">
            <a:extLst>
              <a:ext uri="{FF2B5EF4-FFF2-40B4-BE49-F238E27FC236}">
                <a16:creationId xmlns:a16="http://schemas.microsoft.com/office/drawing/2014/main" id="{6CBFBBE2-F3D9-5ED8-B045-1C7BCB867A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6567" y="4405793"/>
            <a:ext cx="1865611" cy="1049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3F5454-8444-62FC-4206-6478AEEFDBFD}"/>
              </a:ext>
            </a:extLst>
          </p:cNvPr>
          <p:cNvSpPr txBox="1"/>
          <p:nvPr/>
        </p:nvSpPr>
        <p:spPr>
          <a:xfrm>
            <a:off x="9246567" y="5703961"/>
            <a:ext cx="1800699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US" dirty="0"/>
          </a:p>
          <a:p>
            <a:pPr algn="ctr"/>
            <a:r>
              <a:rPr lang="en-US" dirty="0"/>
              <a:t>FMT</a:t>
            </a:r>
          </a:p>
          <a:p>
            <a:endParaRPr lang="en-CA" dirty="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6C0A758B-5922-4447-C5A4-089490570596}"/>
              </a:ext>
            </a:extLst>
          </p:cNvPr>
          <p:cNvSpPr/>
          <p:nvPr/>
        </p:nvSpPr>
        <p:spPr>
          <a:xfrm>
            <a:off x="11269486" y="1749920"/>
            <a:ext cx="484632" cy="47429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361D4F-71CE-A7E6-2C9E-06BC43645AF8}"/>
              </a:ext>
            </a:extLst>
          </p:cNvPr>
          <p:cNvSpPr txBox="1"/>
          <p:nvPr/>
        </p:nvSpPr>
        <p:spPr>
          <a:xfrm rot="5400000">
            <a:off x="10716285" y="3841453"/>
            <a:ext cx="1644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Documentation</a:t>
            </a:r>
            <a:endParaRPr lang="en-CA" dirty="0"/>
          </a:p>
        </p:txBody>
      </p:sp>
      <p:sp>
        <p:nvSpPr>
          <p:cNvPr id="11" name="Arrow: Up 10">
            <a:extLst>
              <a:ext uri="{FF2B5EF4-FFF2-40B4-BE49-F238E27FC236}">
                <a16:creationId xmlns:a16="http://schemas.microsoft.com/office/drawing/2014/main" id="{4068EB68-72FE-901F-D959-E3EC3761CBA6}"/>
              </a:ext>
            </a:extLst>
          </p:cNvPr>
          <p:cNvSpPr/>
          <p:nvPr/>
        </p:nvSpPr>
        <p:spPr>
          <a:xfrm>
            <a:off x="8579978" y="1690689"/>
            <a:ext cx="484632" cy="4802186"/>
          </a:xfrm>
          <a:prstGeom prst="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1A0E68-258B-5E90-2348-633F79FA4E58}"/>
              </a:ext>
            </a:extLst>
          </p:cNvPr>
          <p:cNvSpPr txBox="1"/>
          <p:nvPr/>
        </p:nvSpPr>
        <p:spPr>
          <a:xfrm rot="16200000">
            <a:off x="8318085" y="3928492"/>
            <a:ext cx="100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Retrieval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35905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0C3EA-5E9D-755A-681B-F31292A3F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5720" y="443315"/>
            <a:ext cx="4622334" cy="772871"/>
          </a:xfrm>
        </p:spPr>
        <p:txBody>
          <a:bodyPr>
            <a:normAutofit fontScale="90000"/>
          </a:bodyPr>
          <a:lstStyle/>
          <a:p>
            <a:r>
              <a:rPr lang="en-US" dirty="0"/>
              <a:t>Interfacing Space + Basic Patient Info</a:t>
            </a:r>
            <a:endParaRPr lang="en-CA" dirty="0"/>
          </a:p>
        </p:txBody>
      </p:sp>
      <p:pic>
        <p:nvPicPr>
          <p:cNvPr id="5" name="Content Placeholder 4" descr="A whiteboard with a diagram&#10;&#10;Description automatically generated">
            <a:extLst>
              <a:ext uri="{FF2B5EF4-FFF2-40B4-BE49-F238E27FC236}">
                <a16:creationId xmlns:a16="http://schemas.microsoft.com/office/drawing/2014/main" id="{B4B88C87-3393-1F6E-30CA-A344B35C98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590" y="365125"/>
            <a:ext cx="4563410" cy="6006339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F4A37DA-C7C1-7B6A-BB22-36C4F58308AD}"/>
              </a:ext>
            </a:extLst>
          </p:cNvPr>
          <p:cNvSpPr txBox="1"/>
          <p:nvPr/>
        </p:nvSpPr>
        <p:spPr>
          <a:xfrm>
            <a:off x="6467911" y="1441963"/>
            <a:ext cx="521795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Conceived/implemented/Iterated by PAs and nurse ed. (?) beginning in ~May, 2023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Where is each patient sleeping? </a:t>
            </a:r>
          </a:p>
          <a:p>
            <a:endParaRPr lang="en-US" dirty="0"/>
          </a:p>
          <a:p>
            <a:r>
              <a:rPr lang="en-US" dirty="0"/>
              <a:t>Interfaces space + patient records</a:t>
            </a:r>
          </a:p>
          <a:p>
            <a:r>
              <a:rPr lang="en-US" dirty="0"/>
              <a:t>Communication between night + day shifts</a:t>
            </a:r>
          </a:p>
          <a:p>
            <a:endParaRPr lang="en-US" dirty="0"/>
          </a:p>
          <a:p>
            <a:r>
              <a:rPr lang="en-US" dirty="0"/>
              <a:t>Adaptation to the space not being used as-designed, lack of equivalent digital tool, stretcher location on white board, or consistent PA computer access</a:t>
            </a:r>
          </a:p>
          <a:p>
            <a:endParaRPr lang="en-US" dirty="0"/>
          </a:p>
          <a:p>
            <a:r>
              <a:rPr lang="en-US" dirty="0"/>
              <a:t>On wall between the security booth and the ED outpost, opposite PA perch</a:t>
            </a:r>
          </a:p>
          <a:p>
            <a:endParaRPr lang="en-US" dirty="0"/>
          </a:p>
          <a:p>
            <a:r>
              <a:rPr lang="en-US" dirty="0"/>
              <a:t>Caveat: Identity still needs to be verified independently, not a magic solution (see layers)</a:t>
            </a:r>
          </a:p>
          <a:p>
            <a:endParaRPr lang="en-US" dirty="0"/>
          </a:p>
          <a:p>
            <a:r>
              <a:rPr lang="en-US" dirty="0"/>
              <a:t>Laminated: Wiped/filled only as needed</a:t>
            </a:r>
            <a:endParaRPr lang="en-CA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F6654C-F8CA-A047-F773-F6FD8352326D}"/>
              </a:ext>
            </a:extLst>
          </p:cNvPr>
          <p:cNvSpPr txBox="1"/>
          <p:nvPr/>
        </p:nvSpPr>
        <p:spPr>
          <a:xfrm>
            <a:off x="1387311" y="6371464"/>
            <a:ext cx="3873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 stretcher placement tool, June 2023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413843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white paper with black text&#10;&#10;Description automatically generated">
            <a:extLst>
              <a:ext uri="{FF2B5EF4-FFF2-40B4-BE49-F238E27FC236}">
                <a16:creationId xmlns:a16="http://schemas.microsoft.com/office/drawing/2014/main" id="{FCC9991F-6909-1C01-594D-D6D0F37ADD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65" y="460227"/>
            <a:ext cx="7885922" cy="593754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4DFC1E-D6E3-4936-A3B3-696486FD68B6}"/>
              </a:ext>
            </a:extLst>
          </p:cNvPr>
          <p:cNvSpPr txBox="1"/>
          <p:nvPr/>
        </p:nvSpPr>
        <p:spPr>
          <a:xfrm>
            <a:off x="8681350" y="765462"/>
            <a:ext cx="31032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Compare with Continuous Observation Form (for example; also in FMT)</a:t>
            </a:r>
          </a:p>
          <a:p>
            <a:endParaRPr lang="en-US" dirty="0"/>
          </a:p>
          <a:p>
            <a:r>
              <a:rPr lang="en-US" dirty="0"/>
              <a:t>1 per patient, per day, every 15 minutes), ensures observation compliance, clear retrospective and medico-legal functions</a:t>
            </a:r>
          </a:p>
          <a:p>
            <a:endParaRPr lang="en-US" dirty="0"/>
          </a:p>
          <a:p>
            <a:r>
              <a:rPr lang="en-US" b="1" u="sng" dirty="0"/>
              <a:t>Stretcher Placement Tool: </a:t>
            </a:r>
            <a:r>
              <a:rPr lang="en-US" dirty="0"/>
              <a:t>Captures everyone’s location at one moment, helps with safety and finding people</a:t>
            </a:r>
          </a:p>
          <a:p>
            <a:endParaRPr lang="en-US" dirty="0"/>
          </a:p>
          <a:p>
            <a:r>
              <a:rPr lang="en-US" dirty="0"/>
              <a:t>Less exhaustive than Form, but more useful for PAs</a:t>
            </a:r>
          </a:p>
          <a:p>
            <a:endParaRPr lang="en-US" dirty="0"/>
          </a:p>
          <a:p>
            <a:r>
              <a:rPr lang="en-US" dirty="0"/>
              <a:t>COF and SPT somewhat analogous to FMT and Word Doc</a:t>
            </a:r>
          </a:p>
        </p:txBody>
      </p:sp>
    </p:spTree>
    <p:extLst>
      <p:ext uri="{BB962C8B-B14F-4D97-AF65-F5344CB8AC3E}">
        <p14:creationId xmlns:p14="http://schemas.microsoft.com/office/powerpoint/2010/main" val="25668454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" y="468859"/>
            <a:ext cx="10622280" cy="5980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6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BRAINSTORM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How, where and when should humans interface with the data provided by DASA+?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761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Technology: A hazardous concept (Leo Marx)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7582"/>
            <a:ext cx="3347201" cy="368458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 branch of learning related to the mechanistic arts (up until mid-1900s)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Keywords (and the emergence of their common </a:t>
            </a:r>
            <a:r>
              <a:rPr lang="en-US" dirty="0" err="1" smtClean="0"/>
              <a:t>useage</a:t>
            </a:r>
            <a:r>
              <a:rPr lang="en-US" dirty="0" smtClean="0"/>
              <a:t>) are markers for far-reaching changes in society and culture.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75261" y="5598940"/>
            <a:ext cx="89312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Hazardous = assign tools an ostensibly discrete entity – one capable of becoming a virtually autonomous, all-encompassing agent of change (p. 564)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54363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115" y="461378"/>
            <a:ext cx="3633538" cy="522685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72200" y="3586534"/>
            <a:ext cx="5183188" cy="1521669"/>
          </a:xfrm>
          <a:prstGeom prst="rect">
            <a:avLst/>
          </a:prstGeom>
        </p:spPr>
      </p:pic>
      <p:sp>
        <p:nvSpPr>
          <p:cNvPr id="8" name="AutoShape 4" descr="Robots Won't Save Japan by James Adrian Wright | Hardcover | Cornell  University Press"/>
          <p:cNvSpPr>
            <a:spLocks noGrp="1" noChangeAspect="1" noChangeArrowheads="1"/>
          </p:cNvSpPr>
          <p:nvPr>
            <p:ph sz="half" idx="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078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Sociotechnical Systems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6405" y="2505075"/>
            <a:ext cx="4617625" cy="4186239"/>
          </a:xfrm>
        </p:spPr>
        <p:txBody>
          <a:bodyPr/>
          <a:lstStyle/>
          <a:p>
            <a:pPr marL="0" indent="0">
              <a:buNone/>
            </a:pPr>
            <a:r>
              <a:rPr lang="en-US" i="1" dirty="0" smtClean="0"/>
              <a:t>Technical </a:t>
            </a:r>
            <a:r>
              <a:rPr lang="en-US" dirty="0" smtClean="0"/>
              <a:t>does not primarily mean material technology. In other words, it also means the policies, procedures knowledge etc., that shapes how workers should interact with material technologies.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End of an Era: England Closes Its Last Deep-Pit Coal Mine - WSJ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907" y="2731483"/>
            <a:ext cx="3270167" cy="2179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ehavior, Technology, and Organizational Development: Eric Trist and 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375" y="1681163"/>
            <a:ext cx="2738395" cy="4138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756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Interface (definition):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8669972" cy="368458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“A device [AND] or system that unrelated entities use to </a:t>
            </a:r>
            <a:r>
              <a:rPr lang="en-US" dirty="0" smtClean="0"/>
              <a:t>interact.”</a:t>
            </a:r>
          </a:p>
          <a:p>
            <a:r>
              <a:rPr lang="en-US" dirty="0" smtClean="0"/>
              <a:t>“A device or program enabling a user to communicate with a compute”</a:t>
            </a:r>
          </a:p>
          <a:p>
            <a:r>
              <a:rPr lang="en-US" dirty="0" smtClean="0"/>
              <a:t>A point where two systems, subjects, orgs, meet and interact.</a:t>
            </a:r>
          </a:p>
          <a:p>
            <a:r>
              <a:rPr lang="en-US" dirty="0" smtClean="0"/>
              <a:t>Interact with; connect with.</a:t>
            </a:r>
          </a:p>
          <a:p>
            <a:pPr marL="0" indent="0">
              <a:buNone/>
            </a:pPr>
            <a:endParaRPr lang="en-US" dirty="0" smtClean="0">
              <a:solidFill>
                <a:srgbClr val="FF99FF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99FF"/>
                </a:solidFill>
              </a:rPr>
              <a:t>Institutional ethnography</a:t>
            </a:r>
            <a:r>
              <a:rPr lang="en-US" dirty="0" smtClean="0"/>
              <a:t>: the coordination of work within institutions via ‘texts’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62500" y="1278732"/>
            <a:ext cx="5183188" cy="82391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6188" y="2281941"/>
            <a:ext cx="5675811" cy="413085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2214521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Interface (definition):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1681163"/>
            <a:ext cx="4599793" cy="4599793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6188" y="1278732"/>
            <a:ext cx="5183188" cy="823912"/>
          </a:xfrm>
        </p:spPr>
        <p:txBody>
          <a:bodyPr/>
          <a:lstStyle/>
          <a:p>
            <a:r>
              <a:rPr lang="en-US" dirty="0" smtClean="0"/>
              <a:t>“System” (people in spaces)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6188" y="2281941"/>
            <a:ext cx="5675811" cy="4130856"/>
          </a:xfrm>
        </p:spPr>
        <p:txBody>
          <a:bodyPr>
            <a:normAutofit fontScale="40000" lnSpcReduction="20000"/>
          </a:bodyPr>
          <a:lstStyle/>
          <a:p>
            <a:r>
              <a:rPr lang="en-US" sz="2900" dirty="0" smtClean="0"/>
              <a:t>Canada, Ontario, Toronto, CAMH (the ‘health system’)</a:t>
            </a:r>
          </a:p>
          <a:p>
            <a:r>
              <a:rPr lang="en-US" sz="2900" dirty="0" smtClean="0"/>
              <a:t>Emergency Care</a:t>
            </a:r>
          </a:p>
          <a:p>
            <a:r>
              <a:rPr lang="en-US" sz="2900" dirty="0" smtClean="0"/>
              <a:t>Care station</a:t>
            </a:r>
          </a:p>
          <a:p>
            <a:r>
              <a:rPr lang="en-US" sz="2900" dirty="0" smtClean="0"/>
              <a:t>Conference room</a:t>
            </a:r>
          </a:p>
          <a:p>
            <a:r>
              <a:rPr lang="en-US" sz="2900" dirty="0" smtClean="0"/>
              <a:t>Huddle, rounds, handovers</a:t>
            </a:r>
          </a:p>
          <a:p>
            <a:pPr marL="0" indent="0">
              <a:buNone/>
            </a:pPr>
            <a:endParaRPr lang="en-US" sz="2900" dirty="0"/>
          </a:p>
          <a:p>
            <a:pPr marL="0" indent="0">
              <a:buNone/>
            </a:pPr>
            <a:r>
              <a:rPr lang="en-US" sz="2900" b="1" dirty="0" smtClean="0"/>
              <a:t>Device(s):</a:t>
            </a:r>
          </a:p>
          <a:p>
            <a:r>
              <a:rPr lang="en-US" dirty="0"/>
              <a:t>Electronic Health Records</a:t>
            </a:r>
          </a:p>
          <a:p>
            <a:pPr lvl="1"/>
            <a:r>
              <a:rPr lang="en-US" sz="2900" dirty="0"/>
              <a:t>FMTs</a:t>
            </a:r>
          </a:p>
          <a:p>
            <a:pPr lvl="1"/>
            <a:r>
              <a:rPr lang="en-US" sz="2900" dirty="0"/>
              <a:t>Interdisciplinary notes</a:t>
            </a:r>
          </a:p>
          <a:p>
            <a:r>
              <a:rPr lang="en-US" sz="2900" dirty="0" smtClean="0"/>
              <a:t>(Desktop) Computers</a:t>
            </a:r>
          </a:p>
          <a:p>
            <a:r>
              <a:rPr lang="en-US" sz="2900" dirty="0" smtClean="0"/>
              <a:t>White boards</a:t>
            </a:r>
          </a:p>
          <a:p>
            <a:r>
              <a:rPr lang="en-US" sz="2900" dirty="0" smtClean="0"/>
              <a:t>Tablets (n/a)</a:t>
            </a:r>
          </a:p>
          <a:p>
            <a:r>
              <a:rPr lang="en-US" sz="2900" dirty="0" smtClean="0"/>
              <a:t>Laptops (residents/learners in back room)</a:t>
            </a:r>
          </a:p>
          <a:p>
            <a:r>
              <a:rPr lang="en-US" sz="2900" dirty="0" smtClean="0"/>
              <a:t>Other (post its, legal pad, </a:t>
            </a:r>
            <a:r>
              <a:rPr lang="en-US" sz="2900" dirty="0" err="1" smtClean="0"/>
              <a:t>docx</a:t>
            </a:r>
            <a:r>
              <a:rPr lang="en-US" sz="2900" dirty="0" smtClean="0"/>
              <a:t>, stretcher placement tool)</a:t>
            </a:r>
          </a:p>
          <a:p>
            <a:r>
              <a:rPr lang="en-US" sz="2900" dirty="0" smtClean="0"/>
              <a:t>Pharm dispensing thing (supposed to use to enter meds)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4270508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720147" y="0"/>
            <a:ext cx="4075611" cy="69154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045" y="97960"/>
            <a:ext cx="3476102" cy="1860557"/>
          </a:xfrm>
        </p:spPr>
        <p:txBody>
          <a:bodyPr>
            <a:normAutofit/>
          </a:bodyPr>
          <a:lstStyle/>
          <a:p>
            <a:r>
              <a:rPr lang="en-CA" sz="3200" b="1" dirty="0">
                <a:solidFill>
                  <a:schemeClr val="bg1"/>
                </a:solidFill>
                <a:latin typeface="Bahnschrift" panose="020B0502040204020203" pitchFamily="34" charset="0"/>
              </a:rPr>
              <a:t>THE CLINICAL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244045" y="1398337"/>
            <a:ext cx="3148976" cy="1294819"/>
          </a:xfrm>
        </p:spPr>
        <p:txBody>
          <a:bodyPr>
            <a:noAutofit/>
          </a:bodyPr>
          <a:lstStyle/>
          <a:p>
            <a:endParaRPr lang="en-CA" sz="1800" dirty="0">
              <a:solidFill>
                <a:schemeClr val="bg1"/>
              </a:solidFill>
            </a:endParaRPr>
          </a:p>
          <a:p>
            <a:r>
              <a:rPr lang="en-CA" sz="1800" u="sng" dirty="0">
                <a:solidFill>
                  <a:schemeClr val="bg1"/>
                </a:solidFill>
              </a:rPr>
              <a:t>7am: Nurse Handover (1:1)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15354" y="1214597"/>
            <a:ext cx="3421357" cy="1494827"/>
          </a:xfrm>
        </p:spPr>
        <p:txBody>
          <a:bodyPr>
            <a:noAutofit/>
          </a:bodyPr>
          <a:lstStyle/>
          <a:p>
            <a:endParaRPr lang="en-US" sz="1800" dirty="0"/>
          </a:p>
          <a:p>
            <a:r>
              <a:rPr lang="en-US" sz="1800" u="sng" dirty="0"/>
              <a:t>8:30am: Rounds (25+ppl)</a:t>
            </a:r>
          </a:p>
        </p:txBody>
      </p:sp>
      <p:pic>
        <p:nvPicPr>
          <p:cNvPr id="1028" name="Picture 4" descr="The Importance of an Effective Office Conference Room - The #FunCrew of  JustMy!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758" y="3393182"/>
            <a:ext cx="3638550" cy="191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089365" y="2230028"/>
            <a:ext cx="3951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9am: Huddle (50ppl)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8227" y="5720573"/>
            <a:ext cx="8602275" cy="1171739"/>
          </a:xfrm>
          <a:prstGeom prst="rect">
            <a:avLst/>
          </a:prstGeom>
        </p:spPr>
      </p:pic>
      <p:pic>
        <p:nvPicPr>
          <p:cNvPr id="1030" name="Picture 6" descr="Team ACCU on Twitter: &quot;Our daily huddle this morning led by the pharmacy  team and @Fowlerhewitt #criticalcare #NURSE #Nursing @RudkinNJ  @WaqarIqbal_NHS https://t.co/G0QTOpFpBC&quot; / Twitt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886" y="3067780"/>
            <a:ext cx="3617253" cy="256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99" y="2880467"/>
            <a:ext cx="2935667" cy="2935667"/>
          </a:xfrm>
        </p:spPr>
      </p:pic>
      <p:sp>
        <p:nvSpPr>
          <p:cNvPr id="8" name="TextBox 7"/>
          <p:cNvSpPr txBox="1"/>
          <p:nvPr/>
        </p:nvSpPr>
        <p:spPr>
          <a:xfrm>
            <a:off x="3842859" y="289612"/>
            <a:ext cx="39663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EA46D3"/>
                </a:solidFill>
              </a:rPr>
              <a:t>How is risk assessment data </a:t>
            </a:r>
            <a:r>
              <a:rPr lang="en-US" sz="2000" i="1" dirty="0">
                <a:solidFill>
                  <a:srgbClr val="EA46D3"/>
                </a:solidFill>
              </a:rPr>
              <a:t>generated</a:t>
            </a:r>
            <a:r>
              <a:rPr lang="en-US" sz="2000" dirty="0">
                <a:solidFill>
                  <a:srgbClr val="EA46D3"/>
                </a:solidFill>
              </a:rPr>
              <a:t> and </a:t>
            </a:r>
            <a:r>
              <a:rPr lang="en-US" sz="2000" i="1" dirty="0" err="1">
                <a:solidFill>
                  <a:srgbClr val="EA46D3"/>
                </a:solidFill>
              </a:rPr>
              <a:t>instrumentalized</a:t>
            </a:r>
            <a:r>
              <a:rPr lang="en-US" sz="2000" dirty="0">
                <a:solidFill>
                  <a:srgbClr val="EA46D3"/>
                </a:solidFill>
              </a:rPr>
              <a:t> in everyday clinical scenarios?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29539" y="1055334"/>
            <a:ext cx="2286319" cy="11431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45" y="5828982"/>
            <a:ext cx="718998" cy="9549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857288" y="6306441"/>
            <a:ext cx="1922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Peter </a:t>
            </a:r>
            <a:r>
              <a:rPr lang="en-US" sz="1400" dirty="0" err="1">
                <a:solidFill>
                  <a:schemeClr val="bg1"/>
                </a:solidFill>
              </a:rPr>
              <a:t>Muirhead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120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65C2728-9171-FEFF-C707-12B7A4F8CC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3056" y="2562946"/>
            <a:ext cx="9843654" cy="3546908"/>
          </a:xfrm>
        </p:spPr>
        <p:txBody>
          <a:bodyPr/>
          <a:lstStyle/>
          <a:p>
            <a:r>
              <a:rPr lang="en-CA" sz="9600" dirty="0">
                <a:latin typeface="Bernard MT Condensed" panose="02050806060905020404" pitchFamily="18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OH COMPUTER </a:t>
            </a:r>
          </a:p>
          <a:p>
            <a:r>
              <a:rPr lang="en-CA" sz="3200" dirty="0">
                <a:latin typeface="Bernard MT Condensed" panose="02050806060905020404" pitchFamily="18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WHERE ART THOU?</a:t>
            </a:r>
          </a:p>
        </p:txBody>
      </p:sp>
    </p:spTree>
    <p:extLst>
      <p:ext uri="{BB962C8B-B14F-4D97-AF65-F5344CB8AC3E}">
        <p14:creationId xmlns:p14="http://schemas.microsoft.com/office/powerpoint/2010/main" val="154295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660" y="509504"/>
            <a:ext cx="3684086" cy="5313780"/>
          </a:xfrm>
        </p:spPr>
        <p:txBody>
          <a:bodyPr/>
          <a:lstStyle/>
          <a:p>
            <a:r>
              <a:rPr lang="en-US" b="1" dirty="0" smtClean="0"/>
              <a:t>“Dashboards”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Image preview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548" y="250021"/>
            <a:ext cx="8338968" cy="6607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610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583</TotalTime>
  <Words>854</Words>
  <Application>Microsoft Office PowerPoint</Application>
  <PresentationFormat>Widescreen</PresentationFormat>
  <Paragraphs>98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Bahnschrift</vt:lpstr>
      <vt:lpstr>Bernard MT Condensed</vt:lpstr>
      <vt:lpstr>Calibri</vt:lpstr>
      <vt:lpstr>Calibri Light</vt:lpstr>
      <vt:lpstr>Open Sans ExtraBold</vt:lpstr>
      <vt:lpstr>Verdana</vt:lpstr>
      <vt:lpstr>Wingdings</vt:lpstr>
      <vt:lpstr>Office Theme</vt:lpstr>
      <vt:lpstr>INTERFACES </vt:lpstr>
      <vt:lpstr>Technology: A hazardous concept (Leo Marx)</vt:lpstr>
      <vt:lpstr>PowerPoint Presentation</vt:lpstr>
      <vt:lpstr>Sociotechnical Systems</vt:lpstr>
      <vt:lpstr>Interface (definition):</vt:lpstr>
      <vt:lpstr>Interface (definition):</vt:lpstr>
      <vt:lpstr>THE CLINICAL CONTEXT</vt:lpstr>
      <vt:lpstr>PowerPoint Presentation</vt:lpstr>
      <vt:lpstr>“Dashboards”</vt:lpstr>
      <vt:lpstr>PowerPoint Presentation</vt:lpstr>
      <vt:lpstr>Shadowing Nurse Data Use in ED/EOU</vt:lpstr>
      <vt:lpstr>Interfacing Space + Basic Patient Info</vt:lpstr>
      <vt:lpstr>PowerPoint Presentation</vt:lpstr>
      <vt:lpstr>PowerPoint Presentation</vt:lpstr>
      <vt:lpstr>BRAINSTORM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Shadowing Nurse Data Entry in ED/EOU</dc:title>
  <dc:creator>Peter Muirhead</dc:creator>
  <cp:lastModifiedBy>Laura Sikstrom</cp:lastModifiedBy>
  <cp:revision>14</cp:revision>
  <dcterms:created xsi:type="dcterms:W3CDTF">2023-07-11T12:31:47Z</dcterms:created>
  <dcterms:modified xsi:type="dcterms:W3CDTF">2023-07-11T22:43:34Z</dcterms:modified>
</cp:coreProperties>
</file>