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0"/>
  </p:notesMasterIdLst>
  <p:sldIdLst>
    <p:sldId id="616" r:id="rId2"/>
    <p:sldId id="613" r:id="rId3"/>
    <p:sldId id="622" r:id="rId4"/>
    <p:sldId id="629" r:id="rId5"/>
    <p:sldId id="630" r:id="rId6"/>
    <p:sldId id="632" r:id="rId7"/>
    <p:sldId id="634" r:id="rId8"/>
    <p:sldId id="63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174D"/>
    <a:srgbClr val="CC66FF"/>
    <a:srgbClr val="FFFF99"/>
    <a:srgbClr val="CC00FF"/>
    <a:srgbClr val="D60093"/>
    <a:srgbClr val="7030A0"/>
    <a:srgbClr val="EE8800"/>
    <a:srgbClr val="FF66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42" autoAdjust="0"/>
    <p:restoredTop sz="49281" autoAdjust="0"/>
  </p:normalViewPr>
  <p:slideViewPr>
    <p:cSldViewPr snapToGrid="0">
      <p:cViewPr varScale="1">
        <p:scale>
          <a:sx n="67" d="100"/>
          <a:sy n="67" d="100"/>
        </p:scale>
        <p:origin x="54" y="204"/>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E1A815-BCE6-495D-9770-6BBDAAE10664}" type="datetimeFigureOut">
              <a:rPr lang="en-CA" smtClean="0"/>
              <a:pPr/>
              <a:t>2023-06-27</a:t>
            </a:fld>
            <a:endParaRPr lang="en-CA"/>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1625BF-5F57-401E-8A12-CE266DCF00E3}" type="slidenum">
              <a:rPr lang="en-CA" smtClean="0"/>
              <a:pPr/>
              <a:t>‹#›</a:t>
            </a:fld>
            <a:endParaRPr lang="en-CA"/>
          </a:p>
        </p:txBody>
      </p:sp>
    </p:spTree>
    <p:extLst>
      <p:ext uri="{BB962C8B-B14F-4D97-AF65-F5344CB8AC3E}">
        <p14:creationId xmlns:p14="http://schemas.microsoft.com/office/powerpoint/2010/main" val="230671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a:solidFill>
                  <a:schemeClr val="tx1"/>
                </a:solidFill>
                <a:effectLst/>
                <a:latin typeface="+mn-lt"/>
                <a:ea typeface="+mn-ea"/>
                <a:cs typeface="+mn-cs"/>
              </a:rPr>
              <a:t>Our team examines an emergent medical and technological innovation we call "Predictive Care." Most of my ongoing research examines new healthcare opportunities and risks that emerge alongside these innovations.</a:t>
            </a:r>
          </a:p>
          <a:p>
            <a:pPr marL="171450" lvl="0" indent="-171450">
              <a:buFontTx/>
              <a:buChar char="-"/>
            </a:pPr>
            <a:r>
              <a:rPr lang="en-US" sz="1200" kern="1200" dirty="0">
                <a:solidFill>
                  <a:schemeClr val="tx1"/>
                </a:solidFill>
                <a:effectLst/>
                <a:latin typeface="+mn-lt"/>
                <a:ea typeface="+mn-ea"/>
                <a:cs typeface="+mn-cs"/>
              </a:rPr>
              <a:t>We combine</a:t>
            </a:r>
            <a:r>
              <a:rPr lang="en-US" sz="1200" kern="1200" baseline="0" dirty="0">
                <a:solidFill>
                  <a:schemeClr val="tx1"/>
                </a:solidFill>
                <a:effectLst/>
                <a:latin typeface="+mn-lt"/>
                <a:ea typeface="+mn-ea"/>
                <a:cs typeface="+mn-cs"/>
              </a:rPr>
              <a:t> Prediction with “</a:t>
            </a:r>
            <a:r>
              <a:rPr lang="en-US" sz="1200" kern="1200" dirty="0">
                <a:solidFill>
                  <a:schemeClr val="tx1"/>
                </a:solidFill>
                <a:effectLst/>
                <a:latin typeface="+mn-lt"/>
                <a:ea typeface="+mn-ea"/>
                <a:cs typeface="+mn-cs"/>
              </a:rPr>
              <a:t>care” deliberately to illustrate that we are not just interested in the accuracy or usefulness of a specific predictive algorithm – </a:t>
            </a:r>
          </a:p>
          <a:p>
            <a:pPr marL="171450" lvl="0" indent="-171450">
              <a:buFontTx/>
              <a:buChar char="-"/>
            </a:pPr>
            <a:r>
              <a:rPr lang="en-US" sz="1200" kern="1200" dirty="0">
                <a:solidFill>
                  <a:schemeClr val="tx1"/>
                </a:solidFill>
                <a:effectLst/>
                <a:latin typeface="+mn-lt"/>
                <a:ea typeface="+mn-ea"/>
                <a:cs typeface="+mn-cs"/>
              </a:rPr>
              <a:t>RATHER we are interested in both how these tools are made, and ask questions about how these advances are transforming care more broadly. </a:t>
            </a:r>
          </a:p>
          <a:p>
            <a:pPr marL="171450" lvl="0" indent="-171450">
              <a:buFontTx/>
              <a:buChar char="-"/>
            </a:pPr>
            <a:r>
              <a:rPr lang="en-US" sz="1200" kern="1200" dirty="0">
                <a:solidFill>
                  <a:schemeClr val="tx1"/>
                </a:solidFill>
                <a:effectLst/>
                <a:latin typeface="+mn-lt"/>
                <a:ea typeface="+mn-ea"/>
                <a:cs typeface="+mn-cs"/>
              </a:rPr>
              <a:t>In particular, we are both very interested in how these tools could be used effectively to advance health equity.</a:t>
            </a:r>
          </a:p>
          <a:p>
            <a:pPr marL="171450" lvl="0" indent="-171450">
              <a:buFontTx/>
              <a:buChar char="-"/>
            </a:pPr>
            <a:endParaRPr lang="en-US" sz="1200" kern="1200" dirty="0">
              <a:solidFill>
                <a:schemeClr val="tx1"/>
              </a:solidFill>
              <a:effectLst/>
              <a:latin typeface="+mn-lt"/>
              <a:ea typeface="+mn-ea"/>
              <a:cs typeface="+mn-cs"/>
            </a:endParaRPr>
          </a:p>
          <a:p>
            <a:pPr marL="171450" lvl="0" indent="-171450">
              <a:buFontTx/>
              <a:buChar char="-"/>
            </a:pPr>
            <a:r>
              <a:rPr lang="en-US" sz="1200" kern="1200" dirty="0">
                <a:solidFill>
                  <a:schemeClr val="tx1"/>
                </a:solidFill>
                <a:effectLst/>
                <a:latin typeface="+mn-lt"/>
                <a:ea typeface="+mn-ea"/>
                <a:cs typeface="+mn-cs"/>
              </a:rPr>
              <a:t>Marta and I work</a:t>
            </a:r>
            <a:r>
              <a:rPr lang="en-US" sz="1200" kern="1200" baseline="0" dirty="0">
                <a:solidFill>
                  <a:schemeClr val="tx1"/>
                </a:solidFill>
                <a:effectLst/>
                <a:latin typeface="+mn-lt"/>
                <a:ea typeface="+mn-ea"/>
                <a:cs typeface="+mn-cs"/>
              </a:rPr>
              <a:t> independently and collaboratively. Today, we’ll talk about 2 projects that we work on together. </a:t>
            </a:r>
            <a:endParaRPr lang="en-US" sz="1200" kern="1200" dirty="0">
              <a:solidFill>
                <a:schemeClr val="tx1"/>
              </a:solidFill>
              <a:effectLst/>
              <a:latin typeface="+mn-lt"/>
              <a:ea typeface="+mn-ea"/>
              <a:cs typeface="+mn-cs"/>
            </a:endParaRPr>
          </a:p>
          <a:p>
            <a:pPr marL="0" lvl="0" indent="0">
              <a:buFontTx/>
              <a:buNone/>
            </a:pP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1</a:t>
            </a:fld>
            <a:endParaRPr lang="en-CA"/>
          </a:p>
        </p:txBody>
      </p:sp>
    </p:spTree>
    <p:extLst>
      <p:ext uri="{BB962C8B-B14F-4D97-AF65-F5344CB8AC3E}">
        <p14:creationId xmlns:p14="http://schemas.microsoft.com/office/powerpoint/2010/main" val="1986680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LAURA</a:t>
            </a:r>
          </a:p>
          <a:p>
            <a:endParaRPr lang="en-CA" baseline="0" dirty="0"/>
          </a:p>
          <a:p>
            <a:r>
              <a:rPr lang="en-CA" dirty="0"/>
              <a:t>Not typically that two scientists lead, but we have complementary strengths and skill sets, and are interested in answering similar questions about AI (2 coins)</a:t>
            </a:r>
          </a:p>
          <a:p>
            <a:r>
              <a:rPr lang="en-CA" dirty="0"/>
              <a:t>-so our approach is interdisciplinary – for example, the study we will talk about first relies on computational-ethnography (link BMJ Protocol).</a:t>
            </a:r>
          </a:p>
          <a:p>
            <a:endParaRPr lang="en-CA" dirty="0"/>
          </a:p>
          <a:p>
            <a:r>
              <a:rPr lang="en-CA" dirty="0"/>
              <a:t>-</a:t>
            </a:r>
            <a:r>
              <a:rPr lang="en-CA" baseline="0" dirty="0"/>
              <a:t> Computational Ethnography </a:t>
            </a:r>
            <a:r>
              <a:rPr lang="en-CA" dirty="0"/>
              <a:t/>
            </a:r>
            <a:br>
              <a:rPr lang="en-CA" dirty="0"/>
            </a:br>
            <a:r>
              <a:rPr lang="en-CA" dirty="0"/>
              <a:t/>
            </a:r>
            <a:br>
              <a:rPr lang="en-CA" dirty="0"/>
            </a:br>
            <a:r>
              <a:rPr lang="en-CA" dirty="0"/>
              <a:t/>
            </a:r>
            <a:br>
              <a:rPr lang="en-CA" dirty="0"/>
            </a:br>
            <a:r>
              <a:rPr lang="en-CA" dirty="0"/>
              <a:t>LAURA</a:t>
            </a:r>
          </a:p>
          <a:p>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2</a:t>
            </a:fld>
            <a:endParaRPr lang="en-CA"/>
          </a:p>
        </p:txBody>
      </p:sp>
    </p:spTree>
    <p:extLst>
      <p:ext uri="{BB962C8B-B14F-4D97-AF65-F5344CB8AC3E}">
        <p14:creationId xmlns:p14="http://schemas.microsoft.com/office/powerpoint/2010/main" val="2886750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 understand how this automation may impact risk assessment, we are building an ML model using sociodemographic, clinical and risk assessment data from over 10,000 clients across almost 18,000 acute care stays</a:t>
            </a:r>
            <a:br>
              <a:rPr lang="en-CA" dirty="0"/>
            </a:br>
            <a:r>
              <a:rPr lang="en-CA" dirty="0"/>
              <a:t>-preliminary modelling carried out by our student, Robert Xiao, shows that our models can predict incidents of violence or aggression with performance similar to what other researchers are finding (AUC~.70) </a:t>
            </a:r>
            <a:br>
              <a:rPr lang="en-CA" dirty="0"/>
            </a:br>
            <a:r>
              <a:rPr lang="en-CA" dirty="0"/>
              <a:t>-however, one of our other students, </a:t>
            </a:r>
            <a:r>
              <a:rPr lang="en-CA" dirty="0" err="1"/>
              <a:t>Yifan</a:t>
            </a:r>
            <a:r>
              <a:rPr lang="en-CA" dirty="0"/>
              <a:t> Wang, has been exploring the feature space our models are using to make predictions – one key takeaway from his analyses has been that although there are certain features characterizing patients who are not likely to commit a violent incident (for example, older patients who follow instructions and are not verbally threatening), there is no feature representation that can be used to reliably characterize who will commit such an incident, which may be why sensitivity in our models tends to be poor while specificity is high</a:t>
            </a:r>
            <a:br>
              <a:rPr lang="en-CA" dirty="0"/>
            </a:br>
            <a:r>
              <a:rPr lang="en-CA" dirty="0"/>
              <a:t>-we think this means that any patient can become violent or aggressive, with these behaviours being more related to conditions or interactions in the care setting, rather than patient factors</a:t>
            </a:r>
            <a:br>
              <a:rPr lang="en-CA" dirty="0"/>
            </a:br>
            <a:r>
              <a:rPr lang="en-CA" dirty="0"/>
              <a:t>-our next step will be to add information from clinical notes into the feature space, which we hope will provide this additional context/info and improve sensitivity</a:t>
            </a: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3</a:t>
            </a:fld>
            <a:endParaRPr lang="en-CA"/>
          </a:p>
        </p:txBody>
      </p:sp>
    </p:spTree>
    <p:extLst>
      <p:ext uri="{BB962C8B-B14F-4D97-AF65-F5344CB8AC3E}">
        <p14:creationId xmlns:p14="http://schemas.microsoft.com/office/powerpoint/2010/main" val="2221555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1851"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60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1851" y="4589463"/>
            <a:ext cx="10515600" cy="1500300"/>
          </a:xfrm>
          <a:prstGeom prst="rect">
            <a:avLst/>
          </a:prstGeom>
          <a:noFill/>
          <a:ln>
            <a:noFill/>
          </a:ln>
        </p:spPr>
        <p:txBody>
          <a:bodyPr spcFirstLastPara="1" wrap="square" lIns="91425" tIns="45700" rIns="91425" bIns="45700" anchor="t" anchorCtr="0">
            <a:noAutofit/>
          </a:bodyPr>
          <a:lstStyle>
            <a:lvl1pPr marL="342900" lvl="0" indent="-171450" algn="l">
              <a:lnSpc>
                <a:spcPct val="90000"/>
              </a:lnSpc>
              <a:spcBef>
                <a:spcPts val="750"/>
              </a:spcBef>
              <a:spcAft>
                <a:spcPts val="0"/>
              </a:spcAft>
              <a:buClr>
                <a:srgbClr val="888888"/>
              </a:buClr>
              <a:buSzPts val="2400"/>
              <a:buNone/>
              <a:defRPr sz="1800">
                <a:solidFill>
                  <a:srgbClr val="888888"/>
                </a:solidFill>
              </a:defRPr>
            </a:lvl1pPr>
            <a:lvl2pPr marL="685800" lvl="1" indent="-171450" algn="l">
              <a:lnSpc>
                <a:spcPct val="90000"/>
              </a:lnSpc>
              <a:spcBef>
                <a:spcPts val="375"/>
              </a:spcBef>
              <a:spcAft>
                <a:spcPts val="0"/>
              </a:spcAft>
              <a:buClr>
                <a:srgbClr val="888888"/>
              </a:buClr>
              <a:buSzPts val="2000"/>
              <a:buNone/>
              <a:defRPr sz="1500">
                <a:solidFill>
                  <a:srgbClr val="888888"/>
                </a:solidFill>
              </a:defRPr>
            </a:lvl2pPr>
            <a:lvl3pPr marL="1028700" lvl="2" indent="-171450" algn="l">
              <a:lnSpc>
                <a:spcPct val="90000"/>
              </a:lnSpc>
              <a:spcBef>
                <a:spcPts val="375"/>
              </a:spcBef>
              <a:spcAft>
                <a:spcPts val="0"/>
              </a:spcAft>
              <a:buClr>
                <a:srgbClr val="888888"/>
              </a:buClr>
              <a:buSzPts val="1800"/>
              <a:buNone/>
              <a:defRPr sz="1350">
                <a:solidFill>
                  <a:srgbClr val="888888"/>
                </a:solidFill>
              </a:defRPr>
            </a:lvl3pPr>
            <a:lvl4pPr marL="1371600" lvl="3" indent="-171450" algn="l">
              <a:lnSpc>
                <a:spcPct val="90000"/>
              </a:lnSpc>
              <a:spcBef>
                <a:spcPts val="375"/>
              </a:spcBef>
              <a:spcAft>
                <a:spcPts val="0"/>
              </a:spcAft>
              <a:buClr>
                <a:srgbClr val="888888"/>
              </a:buClr>
              <a:buSzPts val="1600"/>
              <a:buNone/>
              <a:defRPr sz="1200">
                <a:solidFill>
                  <a:srgbClr val="888888"/>
                </a:solidFill>
              </a:defRPr>
            </a:lvl4pPr>
            <a:lvl5pPr marL="1714500" lvl="4" indent="-171450" algn="l">
              <a:lnSpc>
                <a:spcPct val="90000"/>
              </a:lnSpc>
              <a:spcBef>
                <a:spcPts val="375"/>
              </a:spcBef>
              <a:spcAft>
                <a:spcPts val="0"/>
              </a:spcAft>
              <a:buClr>
                <a:srgbClr val="888888"/>
              </a:buClr>
              <a:buSzPts val="1600"/>
              <a:buNone/>
              <a:defRPr sz="1200">
                <a:solidFill>
                  <a:srgbClr val="888888"/>
                </a:solidFill>
              </a:defRPr>
            </a:lvl5pPr>
            <a:lvl6pPr marL="2057400" lvl="5" indent="-171450" algn="l">
              <a:lnSpc>
                <a:spcPct val="90000"/>
              </a:lnSpc>
              <a:spcBef>
                <a:spcPts val="375"/>
              </a:spcBef>
              <a:spcAft>
                <a:spcPts val="0"/>
              </a:spcAft>
              <a:buClr>
                <a:srgbClr val="888888"/>
              </a:buClr>
              <a:buSzPts val="1600"/>
              <a:buNone/>
              <a:defRPr sz="1200">
                <a:solidFill>
                  <a:srgbClr val="888888"/>
                </a:solidFill>
              </a:defRPr>
            </a:lvl6pPr>
            <a:lvl7pPr marL="2400300" lvl="6" indent="-171450" algn="l">
              <a:lnSpc>
                <a:spcPct val="90000"/>
              </a:lnSpc>
              <a:spcBef>
                <a:spcPts val="375"/>
              </a:spcBef>
              <a:spcAft>
                <a:spcPts val="0"/>
              </a:spcAft>
              <a:buClr>
                <a:srgbClr val="888888"/>
              </a:buClr>
              <a:buSzPts val="1600"/>
              <a:buNone/>
              <a:defRPr sz="1200">
                <a:solidFill>
                  <a:srgbClr val="888888"/>
                </a:solidFill>
              </a:defRPr>
            </a:lvl7pPr>
            <a:lvl8pPr marL="2743200" lvl="7" indent="-171450" algn="l">
              <a:lnSpc>
                <a:spcPct val="90000"/>
              </a:lnSpc>
              <a:spcBef>
                <a:spcPts val="375"/>
              </a:spcBef>
              <a:spcAft>
                <a:spcPts val="0"/>
              </a:spcAft>
              <a:buClr>
                <a:srgbClr val="888888"/>
              </a:buClr>
              <a:buSzPts val="1600"/>
              <a:buNone/>
              <a:defRPr sz="1200">
                <a:solidFill>
                  <a:srgbClr val="888888"/>
                </a:solidFill>
              </a:defRPr>
            </a:lvl8pPr>
            <a:lvl9pPr marL="3086100" lvl="8" indent="-171450" algn="l">
              <a:lnSpc>
                <a:spcPct val="90000"/>
              </a:lnSpc>
              <a:spcBef>
                <a:spcPts val="375"/>
              </a:spcBef>
              <a:spcAft>
                <a:spcPts val="0"/>
              </a:spcAft>
              <a:buClr>
                <a:srgbClr val="888888"/>
              </a:buClr>
              <a:buSzPts val="1600"/>
              <a:buNone/>
              <a:defRPr sz="1200">
                <a:solidFill>
                  <a:srgbClr val="888888"/>
                </a:solidFill>
              </a:defRPr>
            </a:lvl9pPr>
          </a:lstStyle>
          <a:p>
            <a:endParaRPr/>
          </a:p>
        </p:txBody>
      </p:sp>
      <p:sp>
        <p:nvSpPr>
          <p:cNvPr id="30" name="Google Shape;30;p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268244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9"/>
        <p:cNvGrpSpPr/>
        <p:nvPr/>
      </p:nvGrpSpPr>
      <p:grpSpPr>
        <a:xfrm>
          <a:off x="0" y="0"/>
          <a:ext cx="0" cy="0"/>
          <a:chOff x="0" y="0"/>
          <a:chExt cx="0" cy="0"/>
        </a:xfrm>
      </p:grpSpPr>
      <p:sp>
        <p:nvSpPr>
          <p:cNvPr id="20" name="Google Shape;20;p3"/>
          <p:cNvSpPr txBox="1"/>
          <p:nvPr/>
        </p:nvSpPr>
        <p:spPr>
          <a:xfrm>
            <a:off x="1" y="9175"/>
            <a:ext cx="12252900" cy="822900"/>
          </a:xfrm>
          <a:prstGeom prst="rect">
            <a:avLst/>
          </a:prstGeom>
          <a:solidFill>
            <a:schemeClr val="dk1"/>
          </a:solidFill>
          <a:ln>
            <a:noFill/>
          </a:ln>
        </p:spPr>
        <p:txBody>
          <a:bodyPr spcFirstLastPara="1" wrap="square" lIns="68569" tIns="34275" rIns="68569" bIns="34275" anchor="t" anchorCtr="0">
            <a:noAutofit/>
          </a:bodyPr>
          <a:lstStyle/>
          <a:p>
            <a:pPr marL="0" marR="0" lvl="0" indent="0" algn="l" rtl="0">
              <a:spcBef>
                <a:spcPts val="0"/>
              </a:spcBef>
              <a:spcAft>
                <a:spcPts val="0"/>
              </a:spcAft>
              <a:buNone/>
            </a:pPr>
            <a:endParaRPr sz="3300">
              <a:solidFill>
                <a:schemeClr val="lt1"/>
              </a:solidFill>
              <a:latin typeface="Calibri"/>
              <a:ea typeface="Calibri"/>
              <a:cs typeface="Calibri"/>
              <a:sym typeface="Calibri"/>
            </a:endParaRPr>
          </a:p>
        </p:txBody>
      </p:sp>
      <p:sp>
        <p:nvSpPr>
          <p:cNvPr id="21" name="Google Shape;21;p3"/>
          <p:cNvSpPr txBox="1">
            <a:spLocks noGrp="1"/>
          </p:cNvSpPr>
          <p:nvPr>
            <p:ph type="title"/>
          </p:nvPr>
        </p:nvSpPr>
        <p:spPr>
          <a:xfrm>
            <a:off x="1" y="-9323"/>
            <a:ext cx="9993900" cy="8265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
          <p:cNvSpPr txBox="1">
            <a:spLocks noGrp="1"/>
          </p:cNvSpPr>
          <p:nvPr>
            <p:ph type="body" idx="1"/>
          </p:nvPr>
        </p:nvSpPr>
        <p:spPr>
          <a:xfrm>
            <a:off x="838200" y="1146220"/>
            <a:ext cx="10515600" cy="50307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23" name="Google Shape;23;p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pic>
        <p:nvPicPr>
          <p:cNvPr id="26" name="Google Shape;26;p3"/>
          <p:cNvPicPr preferRelativeResize="0"/>
          <p:nvPr/>
        </p:nvPicPr>
        <p:blipFill>
          <a:blip r:embed="rId2">
            <a:alphaModFix/>
          </a:blip>
          <a:stretch>
            <a:fillRect/>
          </a:stretch>
        </p:blipFill>
        <p:spPr>
          <a:xfrm>
            <a:off x="8824426" y="297875"/>
            <a:ext cx="3318948" cy="437550"/>
          </a:xfrm>
          <a:prstGeom prst="rect">
            <a:avLst/>
          </a:prstGeom>
          <a:noFill/>
          <a:ln>
            <a:noFill/>
          </a:ln>
        </p:spPr>
      </p:pic>
    </p:spTree>
    <p:extLst>
      <p:ext uri="{BB962C8B-B14F-4D97-AF65-F5344CB8AC3E}">
        <p14:creationId xmlns:p14="http://schemas.microsoft.com/office/powerpoint/2010/main" val="4292192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11314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4"/>
        <p:cNvGrpSpPr/>
        <p:nvPr/>
      </p:nvGrpSpPr>
      <p:grpSpPr>
        <a:xfrm>
          <a:off x="0" y="0"/>
          <a:ext cx="0" cy="0"/>
          <a:chOff x="0" y="0"/>
          <a:chExt cx="0" cy="0"/>
        </a:xfrm>
      </p:grpSpPr>
      <p:sp>
        <p:nvSpPr>
          <p:cNvPr id="75" name="Google Shape;75;p11"/>
          <p:cNvSpPr txBox="1">
            <a:spLocks noGrp="1"/>
          </p:cNvSpPr>
          <p:nvPr>
            <p:ph type="title"/>
          </p:nvPr>
        </p:nvSpPr>
        <p:spPr>
          <a:xfrm>
            <a:off x="142744" y="68908"/>
            <a:ext cx="9889800" cy="7632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1"/>
          <p:cNvSpPr txBox="1">
            <a:spLocks noGrp="1"/>
          </p:cNvSpPr>
          <p:nvPr>
            <p:ph type="body" idx="1"/>
          </p:nvPr>
        </p:nvSpPr>
        <p:spPr>
          <a:xfrm rot="5400000">
            <a:off x="3574200" y="-1602659"/>
            <a:ext cx="5043600" cy="105156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77" name="Google Shape;77;p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520964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80"/>
        <p:cNvGrpSpPr/>
        <p:nvPr/>
      </p:nvGrpSpPr>
      <p:grpSpPr>
        <a:xfrm>
          <a:off x="0" y="0"/>
          <a:ext cx="0" cy="0"/>
          <a:chOff x="0" y="0"/>
          <a:chExt cx="0" cy="0"/>
        </a:xfrm>
      </p:grpSpPr>
      <p:sp>
        <p:nvSpPr>
          <p:cNvPr id="81" name="Google Shape;81;p12"/>
          <p:cNvSpPr txBox="1">
            <a:spLocks noGrp="1"/>
          </p:cNvSpPr>
          <p:nvPr>
            <p:ph type="title"/>
          </p:nvPr>
        </p:nvSpPr>
        <p:spPr>
          <a:xfrm rot="5400000">
            <a:off x="7433851" y="2256966"/>
            <a:ext cx="52110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4400"/>
              <a:buFont typeface="Calibri"/>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2"/>
          <p:cNvSpPr txBox="1">
            <a:spLocks noGrp="1"/>
          </p:cNvSpPr>
          <p:nvPr>
            <p:ph type="body" idx="1"/>
          </p:nvPr>
        </p:nvSpPr>
        <p:spPr>
          <a:xfrm rot="5400000">
            <a:off x="2099851" y="-295734"/>
            <a:ext cx="5211000" cy="77343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83" name="Google Shape;83;p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993810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mage">
  <p:cSld name="Image">
    <p:spTree>
      <p:nvGrpSpPr>
        <p:cNvPr id="1" name="Shape 86"/>
        <p:cNvGrpSpPr/>
        <p:nvPr/>
      </p:nvGrpSpPr>
      <p:grpSpPr>
        <a:xfrm>
          <a:off x="0" y="0"/>
          <a:ext cx="0" cy="0"/>
          <a:chOff x="0" y="0"/>
          <a:chExt cx="0" cy="0"/>
        </a:xfrm>
      </p:grpSpPr>
    </p:spTree>
    <p:extLst>
      <p:ext uri="{BB962C8B-B14F-4D97-AF65-F5344CB8AC3E}">
        <p14:creationId xmlns:p14="http://schemas.microsoft.com/office/powerpoint/2010/main" val="2353414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7"/>
        <p:cNvGrpSpPr/>
        <p:nvPr/>
      </p:nvGrpSpPr>
      <p:grpSpPr>
        <a:xfrm>
          <a:off x="0" y="0"/>
          <a:ext cx="0" cy="0"/>
          <a:chOff x="0" y="0"/>
          <a:chExt cx="0" cy="0"/>
        </a:xfrm>
      </p:grpSpPr>
      <p:sp>
        <p:nvSpPr>
          <p:cNvPr id="88" name="Google Shape;88;p14"/>
          <p:cNvSpPr/>
          <p:nvPr/>
        </p:nvSpPr>
        <p:spPr>
          <a:xfrm>
            <a:off x="0" y="0"/>
            <a:ext cx="12192000" cy="65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a:p>
        </p:txBody>
      </p:sp>
      <p:grpSp>
        <p:nvGrpSpPr>
          <p:cNvPr id="89" name="Google Shape;89;p14"/>
          <p:cNvGrpSpPr/>
          <p:nvPr/>
        </p:nvGrpSpPr>
        <p:grpSpPr>
          <a:xfrm>
            <a:off x="1107037" y="1588427"/>
            <a:ext cx="994316" cy="61102"/>
            <a:chOff x="4580561" y="2589004"/>
            <a:chExt cx="1064464" cy="25200"/>
          </a:xfrm>
        </p:grpSpPr>
        <p:sp>
          <p:nvSpPr>
            <p:cNvPr id="90" name="Google Shape;90;p14"/>
            <p:cNvSpPr/>
            <p:nvPr/>
          </p:nvSpPr>
          <p:spPr>
            <a:xfrm rot="-5400000">
              <a:off x="5366325" y="2335504"/>
              <a:ext cx="25200" cy="532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sp>
          <p:nvSpPr>
            <p:cNvPr id="91" name="Google Shape;91;p14"/>
            <p:cNvSpPr/>
            <p:nvPr/>
          </p:nvSpPr>
          <p:spPr>
            <a:xfrm rot="-5400000">
              <a:off x="4836311" y="2333254"/>
              <a:ext cx="25200" cy="5367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grpSp>
      <p:sp>
        <p:nvSpPr>
          <p:cNvPr id="92" name="Google Shape;92;p14"/>
          <p:cNvSpPr txBox="1">
            <a:spLocks noGrp="1"/>
          </p:cNvSpPr>
          <p:nvPr>
            <p:ph type="title"/>
          </p:nvPr>
        </p:nvSpPr>
        <p:spPr>
          <a:xfrm>
            <a:off x="973334" y="1758200"/>
            <a:ext cx="4401300" cy="1842000"/>
          </a:xfrm>
          <a:prstGeom prst="rect">
            <a:avLst/>
          </a:prstGeom>
        </p:spPr>
        <p:txBody>
          <a:bodyPr spcFirstLastPara="1" wrap="square" lIns="91425" tIns="45700" rIns="91425" bIns="45700" anchor="ctr" anchorCtr="0">
            <a:noAutofit/>
          </a:bodyPr>
          <a:lstStyle>
            <a:lvl1pPr lvl="0" rtl="0">
              <a:spcBef>
                <a:spcPts val="0"/>
              </a:spcBef>
              <a:spcAft>
                <a:spcPts val="0"/>
              </a:spcAft>
              <a:buClr>
                <a:schemeClr val="dk2"/>
              </a:buClr>
              <a:buSzPts val="3500"/>
              <a:buNone/>
              <a:defRPr sz="2625">
                <a:solidFill>
                  <a:schemeClr val="dk2"/>
                </a:solidFill>
              </a:defRPr>
            </a:lvl1pPr>
            <a:lvl2pPr lvl="1" rtl="0">
              <a:spcBef>
                <a:spcPts val="0"/>
              </a:spcBef>
              <a:spcAft>
                <a:spcPts val="0"/>
              </a:spcAft>
              <a:buClr>
                <a:schemeClr val="dk2"/>
              </a:buClr>
              <a:buSzPts val="3500"/>
              <a:buNone/>
              <a:defRPr sz="2625">
                <a:solidFill>
                  <a:schemeClr val="dk2"/>
                </a:solidFill>
              </a:defRPr>
            </a:lvl2pPr>
            <a:lvl3pPr lvl="2" rtl="0">
              <a:spcBef>
                <a:spcPts val="0"/>
              </a:spcBef>
              <a:spcAft>
                <a:spcPts val="0"/>
              </a:spcAft>
              <a:buClr>
                <a:schemeClr val="dk2"/>
              </a:buClr>
              <a:buSzPts val="3500"/>
              <a:buNone/>
              <a:defRPr sz="2625">
                <a:solidFill>
                  <a:schemeClr val="dk2"/>
                </a:solidFill>
              </a:defRPr>
            </a:lvl3pPr>
            <a:lvl4pPr lvl="3" rtl="0">
              <a:spcBef>
                <a:spcPts val="0"/>
              </a:spcBef>
              <a:spcAft>
                <a:spcPts val="0"/>
              </a:spcAft>
              <a:buClr>
                <a:schemeClr val="dk2"/>
              </a:buClr>
              <a:buSzPts val="3500"/>
              <a:buNone/>
              <a:defRPr sz="2625">
                <a:solidFill>
                  <a:schemeClr val="dk2"/>
                </a:solidFill>
              </a:defRPr>
            </a:lvl4pPr>
            <a:lvl5pPr lvl="4" rtl="0">
              <a:spcBef>
                <a:spcPts val="0"/>
              </a:spcBef>
              <a:spcAft>
                <a:spcPts val="0"/>
              </a:spcAft>
              <a:buClr>
                <a:schemeClr val="dk2"/>
              </a:buClr>
              <a:buSzPts val="3500"/>
              <a:buNone/>
              <a:defRPr sz="2625">
                <a:solidFill>
                  <a:schemeClr val="dk2"/>
                </a:solidFill>
              </a:defRPr>
            </a:lvl5pPr>
            <a:lvl6pPr lvl="5" rtl="0">
              <a:spcBef>
                <a:spcPts val="0"/>
              </a:spcBef>
              <a:spcAft>
                <a:spcPts val="0"/>
              </a:spcAft>
              <a:buClr>
                <a:schemeClr val="dk2"/>
              </a:buClr>
              <a:buSzPts val="3500"/>
              <a:buNone/>
              <a:defRPr sz="2625">
                <a:solidFill>
                  <a:schemeClr val="dk2"/>
                </a:solidFill>
              </a:defRPr>
            </a:lvl6pPr>
            <a:lvl7pPr lvl="6" rtl="0">
              <a:spcBef>
                <a:spcPts val="0"/>
              </a:spcBef>
              <a:spcAft>
                <a:spcPts val="0"/>
              </a:spcAft>
              <a:buClr>
                <a:schemeClr val="dk2"/>
              </a:buClr>
              <a:buSzPts val="3500"/>
              <a:buNone/>
              <a:defRPr sz="2625">
                <a:solidFill>
                  <a:schemeClr val="dk2"/>
                </a:solidFill>
              </a:defRPr>
            </a:lvl7pPr>
            <a:lvl8pPr lvl="7" rtl="0">
              <a:spcBef>
                <a:spcPts val="0"/>
              </a:spcBef>
              <a:spcAft>
                <a:spcPts val="0"/>
              </a:spcAft>
              <a:buClr>
                <a:schemeClr val="dk2"/>
              </a:buClr>
              <a:buSzPts val="3500"/>
              <a:buNone/>
              <a:defRPr sz="2625">
                <a:solidFill>
                  <a:schemeClr val="dk2"/>
                </a:solidFill>
              </a:defRPr>
            </a:lvl8pPr>
            <a:lvl9pPr lvl="8" rtl="0">
              <a:spcBef>
                <a:spcPts val="0"/>
              </a:spcBef>
              <a:spcAft>
                <a:spcPts val="0"/>
              </a:spcAft>
              <a:buClr>
                <a:schemeClr val="dk2"/>
              </a:buClr>
              <a:buSzPts val="3500"/>
              <a:buNone/>
              <a:defRPr sz="2625">
                <a:solidFill>
                  <a:schemeClr val="dk2"/>
                </a:solidFill>
              </a:defRPr>
            </a:lvl9pPr>
          </a:lstStyle>
          <a:p>
            <a:endParaRPr/>
          </a:p>
        </p:txBody>
      </p:sp>
      <p:sp>
        <p:nvSpPr>
          <p:cNvPr id="93" name="Google Shape;93;p14"/>
          <p:cNvSpPr txBox="1">
            <a:spLocks noGrp="1"/>
          </p:cNvSpPr>
          <p:nvPr>
            <p:ph type="body" idx="1"/>
          </p:nvPr>
        </p:nvSpPr>
        <p:spPr>
          <a:xfrm>
            <a:off x="961634" y="3708967"/>
            <a:ext cx="4401300" cy="2130000"/>
          </a:xfrm>
          <a:prstGeom prst="rect">
            <a:avLst/>
          </a:prstGeom>
        </p:spPr>
        <p:txBody>
          <a:bodyPr spcFirstLastPara="1" wrap="square" lIns="91425" tIns="45700" rIns="91425" bIns="45700" anchor="t" anchorCtr="0">
            <a:noAutofit/>
          </a:bodyPr>
          <a:lstStyle>
            <a:lvl1pPr marL="342900" lvl="0" indent="-304800" rtl="0">
              <a:spcBef>
                <a:spcPts val="750"/>
              </a:spcBef>
              <a:spcAft>
                <a:spcPts val="0"/>
              </a:spcAft>
              <a:buSzPts val="2800"/>
              <a:buChar char="•"/>
              <a:defRPr/>
            </a:lvl1pPr>
            <a:lvl2pPr marL="685800" lvl="1" indent="-285750" rtl="0">
              <a:spcBef>
                <a:spcPts val="375"/>
              </a:spcBef>
              <a:spcAft>
                <a:spcPts val="0"/>
              </a:spcAft>
              <a:buSzPts val="2400"/>
              <a:buChar char="•"/>
              <a:defRPr/>
            </a:lvl2pPr>
            <a:lvl3pPr marL="1028700" lvl="2" indent="-266700" rtl="0">
              <a:spcBef>
                <a:spcPts val="375"/>
              </a:spcBef>
              <a:spcAft>
                <a:spcPts val="0"/>
              </a:spcAft>
              <a:buSzPts val="2000"/>
              <a:buChar char="•"/>
              <a:defRPr/>
            </a:lvl3pPr>
            <a:lvl4pPr marL="1371600" lvl="3" indent="-257175" rtl="0">
              <a:spcBef>
                <a:spcPts val="375"/>
              </a:spcBef>
              <a:spcAft>
                <a:spcPts val="0"/>
              </a:spcAft>
              <a:buSzPts val="1800"/>
              <a:buChar char="•"/>
              <a:defRPr/>
            </a:lvl4pPr>
            <a:lvl5pPr marL="1714500" lvl="4" indent="-257175" rtl="0">
              <a:spcBef>
                <a:spcPts val="375"/>
              </a:spcBef>
              <a:spcAft>
                <a:spcPts val="0"/>
              </a:spcAft>
              <a:buSzPts val="1800"/>
              <a:buChar char="•"/>
              <a:defRPr/>
            </a:lvl5pPr>
            <a:lvl6pPr marL="2057400" lvl="5" indent="-257175" rtl="0">
              <a:spcBef>
                <a:spcPts val="375"/>
              </a:spcBef>
              <a:spcAft>
                <a:spcPts val="0"/>
              </a:spcAft>
              <a:buSzPts val="1800"/>
              <a:buChar char="•"/>
              <a:defRPr/>
            </a:lvl6pPr>
            <a:lvl7pPr marL="2400300" lvl="6" indent="-257175" rtl="0">
              <a:spcBef>
                <a:spcPts val="375"/>
              </a:spcBef>
              <a:spcAft>
                <a:spcPts val="0"/>
              </a:spcAft>
              <a:buSzPts val="1800"/>
              <a:buChar char="•"/>
              <a:defRPr/>
            </a:lvl7pPr>
            <a:lvl8pPr marL="2743200" lvl="7" indent="-257175" rtl="0">
              <a:spcBef>
                <a:spcPts val="375"/>
              </a:spcBef>
              <a:spcAft>
                <a:spcPts val="0"/>
              </a:spcAft>
              <a:buSzPts val="1800"/>
              <a:buChar char="•"/>
              <a:defRPr/>
            </a:lvl8pPr>
            <a:lvl9pPr marL="3086100" lvl="8" indent="-257175" rtl="0">
              <a:spcBef>
                <a:spcPts val="375"/>
              </a:spcBef>
              <a:spcAft>
                <a:spcPts val="0"/>
              </a:spcAft>
              <a:buSzPts val="1800"/>
              <a:buChar char="•"/>
              <a:defRPr/>
            </a:lvl9pPr>
          </a:lstStyle>
          <a:p>
            <a:endParaRPr/>
          </a:p>
        </p:txBody>
      </p:sp>
      <p:sp>
        <p:nvSpPr>
          <p:cNvPr id="94" name="Google Shape;94;p14"/>
          <p:cNvSpPr txBox="1">
            <a:spLocks noGrp="1"/>
          </p:cNvSpPr>
          <p:nvPr>
            <p:ph type="sldNum" idx="12"/>
          </p:nvPr>
        </p:nvSpPr>
        <p:spPr>
          <a:xfrm>
            <a:off x="11381737" y="6333134"/>
            <a:ext cx="731700"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97247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95"/>
        <p:cNvGrpSpPr/>
        <p:nvPr/>
      </p:nvGrpSpPr>
      <p:grpSpPr>
        <a:xfrm>
          <a:off x="0" y="0"/>
          <a:ext cx="0" cy="0"/>
          <a:chOff x="0" y="0"/>
          <a:chExt cx="0" cy="0"/>
        </a:xfrm>
      </p:grpSpPr>
      <p:sp>
        <p:nvSpPr>
          <p:cNvPr id="96" name="Google Shape;96;p15"/>
          <p:cNvSpPr/>
          <p:nvPr/>
        </p:nvSpPr>
        <p:spPr>
          <a:xfrm>
            <a:off x="0" y="0"/>
            <a:ext cx="12192000" cy="65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a:p>
        </p:txBody>
      </p:sp>
      <p:grpSp>
        <p:nvGrpSpPr>
          <p:cNvPr id="97" name="Google Shape;97;p15"/>
          <p:cNvGrpSpPr/>
          <p:nvPr/>
        </p:nvGrpSpPr>
        <p:grpSpPr>
          <a:xfrm>
            <a:off x="1107037" y="1588427"/>
            <a:ext cx="994316" cy="61102"/>
            <a:chOff x="4580561" y="2589004"/>
            <a:chExt cx="1064464" cy="25200"/>
          </a:xfrm>
        </p:grpSpPr>
        <p:sp>
          <p:nvSpPr>
            <p:cNvPr id="98" name="Google Shape;98;p15"/>
            <p:cNvSpPr/>
            <p:nvPr/>
          </p:nvSpPr>
          <p:spPr>
            <a:xfrm rot="-5400000">
              <a:off x="5366325" y="2335504"/>
              <a:ext cx="25200" cy="532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sp>
          <p:nvSpPr>
            <p:cNvPr id="99" name="Google Shape;99;p15"/>
            <p:cNvSpPr/>
            <p:nvPr/>
          </p:nvSpPr>
          <p:spPr>
            <a:xfrm rot="-5400000">
              <a:off x="4836311" y="2333254"/>
              <a:ext cx="25200" cy="5367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grpSp>
      <p:sp>
        <p:nvSpPr>
          <p:cNvPr id="100" name="Google Shape;100;p15"/>
          <p:cNvSpPr txBox="1">
            <a:spLocks noGrp="1"/>
          </p:cNvSpPr>
          <p:nvPr>
            <p:ph type="title"/>
          </p:nvPr>
        </p:nvSpPr>
        <p:spPr>
          <a:xfrm>
            <a:off x="972600" y="1758200"/>
            <a:ext cx="10251600" cy="713700"/>
          </a:xfrm>
          <a:prstGeom prst="rect">
            <a:avLst/>
          </a:prstGeom>
        </p:spPr>
        <p:txBody>
          <a:bodyPr spcFirstLastPara="1" wrap="square" lIns="91425" tIns="45700" rIns="91425" bIns="45700" anchor="ctr" anchorCtr="0">
            <a:noAutofit/>
          </a:bodyPr>
          <a:lstStyle>
            <a:lvl1pPr lvl="0" rtl="0">
              <a:spcBef>
                <a:spcPts val="0"/>
              </a:spcBef>
              <a:spcAft>
                <a:spcPts val="0"/>
              </a:spcAft>
              <a:buClr>
                <a:schemeClr val="dk2"/>
              </a:buClr>
              <a:buSzPts val="3500"/>
              <a:buNone/>
              <a:defRPr sz="2625">
                <a:solidFill>
                  <a:schemeClr val="dk2"/>
                </a:solidFill>
              </a:defRPr>
            </a:lvl1pPr>
            <a:lvl2pPr lvl="1" rtl="0">
              <a:spcBef>
                <a:spcPts val="0"/>
              </a:spcBef>
              <a:spcAft>
                <a:spcPts val="0"/>
              </a:spcAft>
              <a:buClr>
                <a:schemeClr val="dk2"/>
              </a:buClr>
              <a:buSzPts val="3500"/>
              <a:buNone/>
              <a:defRPr sz="2625">
                <a:solidFill>
                  <a:schemeClr val="dk2"/>
                </a:solidFill>
              </a:defRPr>
            </a:lvl2pPr>
            <a:lvl3pPr lvl="2" rtl="0">
              <a:spcBef>
                <a:spcPts val="0"/>
              </a:spcBef>
              <a:spcAft>
                <a:spcPts val="0"/>
              </a:spcAft>
              <a:buClr>
                <a:schemeClr val="dk2"/>
              </a:buClr>
              <a:buSzPts val="3500"/>
              <a:buNone/>
              <a:defRPr sz="2625">
                <a:solidFill>
                  <a:schemeClr val="dk2"/>
                </a:solidFill>
              </a:defRPr>
            </a:lvl3pPr>
            <a:lvl4pPr lvl="3" rtl="0">
              <a:spcBef>
                <a:spcPts val="0"/>
              </a:spcBef>
              <a:spcAft>
                <a:spcPts val="0"/>
              </a:spcAft>
              <a:buClr>
                <a:schemeClr val="dk2"/>
              </a:buClr>
              <a:buSzPts val="3500"/>
              <a:buNone/>
              <a:defRPr sz="2625">
                <a:solidFill>
                  <a:schemeClr val="dk2"/>
                </a:solidFill>
              </a:defRPr>
            </a:lvl4pPr>
            <a:lvl5pPr lvl="4" rtl="0">
              <a:spcBef>
                <a:spcPts val="0"/>
              </a:spcBef>
              <a:spcAft>
                <a:spcPts val="0"/>
              </a:spcAft>
              <a:buClr>
                <a:schemeClr val="dk2"/>
              </a:buClr>
              <a:buSzPts val="3500"/>
              <a:buNone/>
              <a:defRPr sz="2625">
                <a:solidFill>
                  <a:schemeClr val="dk2"/>
                </a:solidFill>
              </a:defRPr>
            </a:lvl5pPr>
            <a:lvl6pPr lvl="5" rtl="0">
              <a:spcBef>
                <a:spcPts val="0"/>
              </a:spcBef>
              <a:spcAft>
                <a:spcPts val="0"/>
              </a:spcAft>
              <a:buClr>
                <a:schemeClr val="dk2"/>
              </a:buClr>
              <a:buSzPts val="3500"/>
              <a:buNone/>
              <a:defRPr sz="2625">
                <a:solidFill>
                  <a:schemeClr val="dk2"/>
                </a:solidFill>
              </a:defRPr>
            </a:lvl6pPr>
            <a:lvl7pPr lvl="6" rtl="0">
              <a:spcBef>
                <a:spcPts val="0"/>
              </a:spcBef>
              <a:spcAft>
                <a:spcPts val="0"/>
              </a:spcAft>
              <a:buClr>
                <a:schemeClr val="dk2"/>
              </a:buClr>
              <a:buSzPts val="3500"/>
              <a:buNone/>
              <a:defRPr sz="2625">
                <a:solidFill>
                  <a:schemeClr val="dk2"/>
                </a:solidFill>
              </a:defRPr>
            </a:lvl7pPr>
            <a:lvl8pPr lvl="7" rtl="0">
              <a:spcBef>
                <a:spcPts val="0"/>
              </a:spcBef>
              <a:spcAft>
                <a:spcPts val="0"/>
              </a:spcAft>
              <a:buClr>
                <a:schemeClr val="dk2"/>
              </a:buClr>
              <a:buSzPts val="3500"/>
              <a:buNone/>
              <a:defRPr sz="2625">
                <a:solidFill>
                  <a:schemeClr val="dk2"/>
                </a:solidFill>
              </a:defRPr>
            </a:lvl8pPr>
            <a:lvl9pPr lvl="8" rtl="0">
              <a:spcBef>
                <a:spcPts val="0"/>
              </a:spcBef>
              <a:spcAft>
                <a:spcPts val="0"/>
              </a:spcAft>
              <a:buClr>
                <a:schemeClr val="dk2"/>
              </a:buClr>
              <a:buSzPts val="3500"/>
              <a:buNone/>
              <a:defRPr sz="2625">
                <a:solidFill>
                  <a:schemeClr val="dk2"/>
                </a:solidFill>
              </a:defRPr>
            </a:lvl9pPr>
          </a:lstStyle>
          <a:p>
            <a:endParaRPr/>
          </a:p>
        </p:txBody>
      </p:sp>
      <p:sp>
        <p:nvSpPr>
          <p:cNvPr id="101" name="Google Shape;101;p15"/>
          <p:cNvSpPr txBox="1">
            <a:spLocks noGrp="1"/>
          </p:cNvSpPr>
          <p:nvPr>
            <p:ph type="body" idx="1"/>
          </p:nvPr>
        </p:nvSpPr>
        <p:spPr>
          <a:xfrm>
            <a:off x="972600" y="2771833"/>
            <a:ext cx="10251600" cy="3014700"/>
          </a:xfrm>
          <a:prstGeom prst="rect">
            <a:avLst/>
          </a:prstGeom>
        </p:spPr>
        <p:txBody>
          <a:bodyPr spcFirstLastPara="1" wrap="square" lIns="91425" tIns="45700" rIns="91425" bIns="45700" anchor="t" anchorCtr="0">
            <a:noAutofit/>
          </a:bodyPr>
          <a:lstStyle>
            <a:lvl1pPr marL="342900" lvl="0" indent="-304800" rtl="0">
              <a:spcBef>
                <a:spcPts val="750"/>
              </a:spcBef>
              <a:spcAft>
                <a:spcPts val="0"/>
              </a:spcAft>
              <a:buSzPts val="2800"/>
              <a:buChar char="•"/>
              <a:defRPr/>
            </a:lvl1pPr>
            <a:lvl2pPr marL="685800" lvl="1" indent="-285750" rtl="0">
              <a:spcBef>
                <a:spcPts val="375"/>
              </a:spcBef>
              <a:spcAft>
                <a:spcPts val="0"/>
              </a:spcAft>
              <a:buSzPts val="2400"/>
              <a:buChar char="•"/>
              <a:defRPr/>
            </a:lvl2pPr>
            <a:lvl3pPr marL="1028700" lvl="2" indent="-266700" rtl="0">
              <a:spcBef>
                <a:spcPts val="375"/>
              </a:spcBef>
              <a:spcAft>
                <a:spcPts val="0"/>
              </a:spcAft>
              <a:buSzPts val="2000"/>
              <a:buChar char="•"/>
              <a:defRPr/>
            </a:lvl3pPr>
            <a:lvl4pPr marL="1371600" lvl="3" indent="-257175" rtl="0">
              <a:spcBef>
                <a:spcPts val="375"/>
              </a:spcBef>
              <a:spcAft>
                <a:spcPts val="0"/>
              </a:spcAft>
              <a:buSzPts val="1800"/>
              <a:buChar char="•"/>
              <a:defRPr/>
            </a:lvl4pPr>
            <a:lvl5pPr marL="1714500" lvl="4" indent="-257175" rtl="0">
              <a:spcBef>
                <a:spcPts val="375"/>
              </a:spcBef>
              <a:spcAft>
                <a:spcPts val="0"/>
              </a:spcAft>
              <a:buSzPts val="1800"/>
              <a:buChar char="•"/>
              <a:defRPr/>
            </a:lvl5pPr>
            <a:lvl6pPr marL="2057400" lvl="5" indent="-257175" rtl="0">
              <a:spcBef>
                <a:spcPts val="375"/>
              </a:spcBef>
              <a:spcAft>
                <a:spcPts val="0"/>
              </a:spcAft>
              <a:buSzPts val="1800"/>
              <a:buChar char="•"/>
              <a:defRPr/>
            </a:lvl6pPr>
            <a:lvl7pPr marL="2400300" lvl="6" indent="-257175" rtl="0">
              <a:spcBef>
                <a:spcPts val="375"/>
              </a:spcBef>
              <a:spcAft>
                <a:spcPts val="0"/>
              </a:spcAft>
              <a:buSzPts val="1800"/>
              <a:buChar char="•"/>
              <a:defRPr/>
            </a:lvl7pPr>
            <a:lvl8pPr marL="2743200" lvl="7" indent="-257175" rtl="0">
              <a:spcBef>
                <a:spcPts val="375"/>
              </a:spcBef>
              <a:spcAft>
                <a:spcPts val="0"/>
              </a:spcAft>
              <a:buSzPts val="1800"/>
              <a:buChar char="•"/>
              <a:defRPr/>
            </a:lvl8pPr>
            <a:lvl9pPr marL="3086100" lvl="8" indent="-257175" rtl="0">
              <a:spcBef>
                <a:spcPts val="375"/>
              </a:spcBef>
              <a:spcAft>
                <a:spcPts val="0"/>
              </a:spcAft>
              <a:buSzPts val="1800"/>
              <a:buChar char="•"/>
              <a:defRPr/>
            </a:lvl9pPr>
          </a:lstStyle>
          <a:p>
            <a:endParaRPr/>
          </a:p>
        </p:txBody>
      </p:sp>
      <p:sp>
        <p:nvSpPr>
          <p:cNvPr id="102" name="Google Shape;102;p15"/>
          <p:cNvSpPr txBox="1">
            <a:spLocks noGrp="1"/>
          </p:cNvSpPr>
          <p:nvPr>
            <p:ph type="sldNum" idx="12"/>
          </p:nvPr>
        </p:nvSpPr>
        <p:spPr>
          <a:xfrm>
            <a:off x="11381737" y="6333134"/>
            <a:ext cx="731700"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51079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A6AD8D1-2DF1-4902-A7E1-B6E0AE64764D}" type="datetimeFigureOut">
              <a:rPr lang="en-US" smtClean="0"/>
              <a:t>6/27/2023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ED441-EDCB-48DF-9CF1-5DF5919F447D}" type="slidenum">
              <a:rPr lang="en-US" smtClean="0"/>
              <a:t>‹#›</a:t>
            </a:fld>
            <a:endParaRPr lang="en-US"/>
          </a:p>
        </p:txBody>
      </p:sp>
    </p:spTree>
    <p:extLst>
      <p:ext uri="{BB962C8B-B14F-4D97-AF65-F5344CB8AC3E}">
        <p14:creationId xmlns:p14="http://schemas.microsoft.com/office/powerpoint/2010/main" val="387470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579A2E9-929C-4BA9-9717-664CF963BB5E}" type="datetimeFigureOut">
              <a:rPr lang="en-US" smtClean="0"/>
              <a:t>6/27/2023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2042FA-81FC-4896-9237-FAD88B2B77EB}" type="slidenum">
              <a:rPr lang="en-US" smtClean="0"/>
              <a:t>‹#›</a:t>
            </a:fld>
            <a:endParaRPr lang="en-US"/>
          </a:p>
        </p:txBody>
      </p:sp>
    </p:spTree>
    <p:extLst>
      <p:ext uri="{BB962C8B-B14F-4D97-AF65-F5344CB8AC3E}">
        <p14:creationId xmlns:p14="http://schemas.microsoft.com/office/powerpoint/2010/main" val="1635084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838200" y="1133341"/>
            <a:ext cx="10515600" cy="5043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 name="Google Shape;7;p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
        <p:nvSpPr>
          <p:cNvPr id="10" name="Google Shape;10;p1"/>
          <p:cNvSpPr txBox="1"/>
          <p:nvPr/>
        </p:nvSpPr>
        <p:spPr>
          <a:xfrm>
            <a:off x="1" y="9175"/>
            <a:ext cx="12252900" cy="822900"/>
          </a:xfrm>
          <a:prstGeom prst="rect">
            <a:avLst/>
          </a:prstGeom>
          <a:solidFill>
            <a:schemeClr val="dk1"/>
          </a:solidFill>
          <a:ln>
            <a:noFill/>
          </a:ln>
        </p:spPr>
        <p:txBody>
          <a:bodyPr spcFirstLastPara="1" wrap="square" lIns="68569" tIns="34275" rIns="68569" bIns="34275" anchor="t" anchorCtr="0">
            <a:noAutofit/>
          </a:bodyPr>
          <a:lstStyle/>
          <a:p>
            <a:pPr marL="0" marR="0" lvl="0" indent="0" algn="l" rtl="0">
              <a:spcBef>
                <a:spcPts val="0"/>
              </a:spcBef>
              <a:spcAft>
                <a:spcPts val="0"/>
              </a:spcAft>
              <a:buNone/>
            </a:pPr>
            <a:endParaRPr sz="3300">
              <a:solidFill>
                <a:schemeClr val="lt1"/>
              </a:solidFill>
              <a:latin typeface="Calibri"/>
              <a:ea typeface="Calibri"/>
              <a:cs typeface="Calibri"/>
              <a:sym typeface="Calibri"/>
            </a:endParaRPr>
          </a:p>
        </p:txBody>
      </p:sp>
      <p:sp>
        <p:nvSpPr>
          <p:cNvPr id="11" name="Google Shape;11;p1"/>
          <p:cNvSpPr txBox="1">
            <a:spLocks noGrp="1"/>
          </p:cNvSpPr>
          <p:nvPr>
            <p:ph type="title"/>
          </p:nvPr>
        </p:nvSpPr>
        <p:spPr>
          <a:xfrm>
            <a:off x="142744" y="68908"/>
            <a:ext cx="9889800" cy="7632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2" name="Google Shape;12;p1"/>
          <p:cNvPicPr preferRelativeResize="0"/>
          <p:nvPr/>
        </p:nvPicPr>
        <p:blipFill>
          <a:blip r:embed="rId12">
            <a:alphaModFix/>
          </a:blip>
          <a:stretch>
            <a:fillRect/>
          </a:stretch>
        </p:blipFill>
        <p:spPr>
          <a:xfrm>
            <a:off x="8824426" y="297875"/>
            <a:ext cx="3318948" cy="437550"/>
          </a:xfrm>
          <a:prstGeom prst="rect">
            <a:avLst/>
          </a:prstGeom>
          <a:noFill/>
          <a:ln>
            <a:noFill/>
          </a:ln>
        </p:spPr>
      </p:pic>
    </p:spTree>
    <p:extLst>
      <p:ext uri="{BB962C8B-B14F-4D97-AF65-F5344CB8AC3E}">
        <p14:creationId xmlns:p14="http://schemas.microsoft.com/office/powerpoint/2010/main" val="376606366"/>
      </p:ext>
    </p:extLst>
  </p:cSld>
  <p:clrMap bg1="lt1" tx1="dk1" bg2="dk2" tx2="lt2" accent1="accent1" accent2="accent2" accent3="accent3" accent4="accent4" accent5="accent5" accent6="accent6" hlink="hlink" folHlink="folHlink"/>
  <p:sldLayoutIdLst>
    <p:sldLayoutId id="2147483663" r:id="rId1"/>
    <p:sldLayoutId id="2147483667" r:id="rId2"/>
    <p:sldLayoutId id="2147483670" r:id="rId3"/>
    <p:sldLayoutId id="2147483671" r:id="rId4"/>
    <p:sldLayoutId id="2147483672" r:id="rId5"/>
    <p:sldLayoutId id="2147483673" r:id="rId6"/>
    <p:sldLayoutId id="2147483674" r:id="rId7"/>
    <p:sldLayoutId id="2147483676" r:id="rId8"/>
    <p:sldLayoutId id="2147483677" r:id="rId9"/>
    <p:sldLayoutId id="214748368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dx.doi.org/10.1136/bmjopen-2022-069255"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1.svg"/><Relationship Id="rId13" Type="http://schemas.openxmlformats.org/officeDocument/2006/relationships/image" Target="../media/image10.png"/><Relationship Id="rId18" Type="http://schemas.openxmlformats.org/officeDocument/2006/relationships/image" Target="../media/image21.svg"/><Relationship Id="rId3" Type="http://schemas.openxmlformats.org/officeDocument/2006/relationships/image" Target="../media/image5.png"/><Relationship Id="rId21" Type="http://schemas.openxmlformats.org/officeDocument/2006/relationships/image" Target="../media/image14.png"/><Relationship Id="rId7" Type="http://schemas.openxmlformats.org/officeDocument/2006/relationships/image" Target="../media/image7.png"/><Relationship Id="rId12" Type="http://schemas.openxmlformats.org/officeDocument/2006/relationships/image" Target="../media/image15.svg"/><Relationship Id="rId17" Type="http://schemas.openxmlformats.org/officeDocument/2006/relationships/image" Target="../media/image12.png"/><Relationship Id="rId2" Type="http://schemas.openxmlformats.org/officeDocument/2006/relationships/notesSlide" Target="../notesSlides/notesSlide3.xml"/><Relationship Id="rId16" Type="http://schemas.openxmlformats.org/officeDocument/2006/relationships/image" Target="../media/image19.svg"/><Relationship Id="rId20" Type="http://schemas.openxmlformats.org/officeDocument/2006/relationships/image" Target="../media/image23.svg"/><Relationship Id="rId1" Type="http://schemas.openxmlformats.org/officeDocument/2006/relationships/slideLayout" Target="../slideLayouts/slideLayout9.xml"/><Relationship Id="rId6" Type="http://schemas.openxmlformats.org/officeDocument/2006/relationships/image" Target="../media/image9.svg"/><Relationship Id="rId11" Type="http://schemas.openxmlformats.org/officeDocument/2006/relationships/image" Target="../media/image9.png"/><Relationship Id="rId24" Type="http://schemas.openxmlformats.org/officeDocument/2006/relationships/image" Target="../media/image16.png"/><Relationship Id="rId5" Type="http://schemas.openxmlformats.org/officeDocument/2006/relationships/image" Target="../media/image6.png"/><Relationship Id="rId15" Type="http://schemas.openxmlformats.org/officeDocument/2006/relationships/image" Target="../media/image11.png"/><Relationship Id="rId23" Type="http://schemas.openxmlformats.org/officeDocument/2006/relationships/image" Target="../media/image15.png"/><Relationship Id="rId10" Type="http://schemas.openxmlformats.org/officeDocument/2006/relationships/image" Target="../media/image13.svg"/><Relationship Id="rId19" Type="http://schemas.openxmlformats.org/officeDocument/2006/relationships/image" Target="../media/image13.png"/><Relationship Id="rId4" Type="http://schemas.openxmlformats.org/officeDocument/2006/relationships/image" Target="../media/image7.svg"/><Relationship Id="rId9" Type="http://schemas.openxmlformats.org/officeDocument/2006/relationships/image" Target="../media/image8.png"/><Relationship Id="rId14" Type="http://schemas.openxmlformats.org/officeDocument/2006/relationships/image" Target="../media/image17.svg"/><Relationship Id="rId22" Type="http://schemas.openxmlformats.org/officeDocument/2006/relationships/image" Target="../media/image25.svg"/></Relationships>
</file>

<file path=ppt/slides/_rels/slide4.xml.rels><?xml version="1.0" encoding="UTF-8" standalone="yes"?>
<Relationships xmlns="http://schemas.openxmlformats.org/package/2006/relationships"><Relationship Id="rId3" Type="http://schemas.openxmlformats.org/officeDocument/2006/relationships/hyperlink" Target="https://www.camh.ca/en/camh-news-and-stories/ready-for-change-emergency-department" TargetMode="External"/><Relationship Id="rId2" Type="http://schemas.openxmlformats.org/officeDocument/2006/relationships/image" Target="../media/image17.jpe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hyperlink" Target="https://www.camh.ca/en/camh-news-and-stories/ready-for-change-emergency-department" TargetMode="External"/><Relationship Id="rId2" Type="http://schemas.openxmlformats.org/officeDocument/2006/relationships/image" Target="../media/image17.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stretch>
            <a:fillRect/>
          </a:stretch>
        </p:blipFill>
        <p:spPr>
          <a:xfrm>
            <a:off x="-310457" y="-176717"/>
            <a:ext cx="12812913" cy="7240010"/>
          </a:xfrm>
          <a:prstGeom prst="rect">
            <a:avLst/>
          </a:prstGeom>
        </p:spPr>
      </p:pic>
      <p:sp>
        <p:nvSpPr>
          <p:cNvPr id="6" name="TextBox 5"/>
          <p:cNvSpPr txBox="1"/>
          <p:nvPr/>
        </p:nvSpPr>
        <p:spPr>
          <a:xfrm>
            <a:off x="182880" y="1305243"/>
            <a:ext cx="2787943" cy="369332"/>
          </a:xfrm>
          <a:prstGeom prst="rect">
            <a:avLst/>
          </a:prstGeom>
          <a:noFill/>
        </p:spPr>
        <p:txBody>
          <a:bodyPr wrap="none" rtlCol="0">
            <a:spAutoFit/>
          </a:bodyPr>
          <a:lstStyle/>
          <a:p>
            <a:r>
              <a:rPr lang="en-US" dirty="0">
                <a:solidFill>
                  <a:schemeClr val="bg1"/>
                </a:solidFill>
              </a:rPr>
              <a:t>Fairness &amp; Health Equity </a:t>
            </a:r>
          </a:p>
        </p:txBody>
      </p:sp>
      <p:sp>
        <p:nvSpPr>
          <p:cNvPr id="7" name="Oval 6"/>
          <p:cNvSpPr/>
          <p:nvPr/>
        </p:nvSpPr>
        <p:spPr>
          <a:xfrm>
            <a:off x="0" y="3938954"/>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solidFill>
                  <a:srgbClr val="FF99FF"/>
                </a:solidFill>
              </a:rPr>
              <a:t>DATA</a:t>
            </a:r>
          </a:p>
        </p:txBody>
      </p:sp>
      <p:sp>
        <p:nvSpPr>
          <p:cNvPr id="8" name="Oval 7"/>
          <p:cNvSpPr/>
          <p:nvPr/>
        </p:nvSpPr>
        <p:spPr>
          <a:xfrm>
            <a:off x="4610587" y="3938954"/>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rgbClr val="FF99FF"/>
                </a:solidFill>
              </a:rPr>
              <a:t>PREDICTION</a:t>
            </a:r>
          </a:p>
        </p:txBody>
      </p:sp>
      <p:sp>
        <p:nvSpPr>
          <p:cNvPr id="9" name="Oval 8"/>
          <p:cNvSpPr/>
          <p:nvPr/>
        </p:nvSpPr>
        <p:spPr>
          <a:xfrm>
            <a:off x="8963450" y="3973343"/>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solidFill>
                  <a:srgbClr val="FF99FF"/>
                </a:solidFill>
              </a:rPr>
              <a:t>+ </a:t>
            </a:r>
            <a:r>
              <a:rPr lang="en-US" sz="2800" b="1" i="1" dirty="0">
                <a:solidFill>
                  <a:srgbClr val="FF99FF"/>
                </a:solidFill>
              </a:rPr>
              <a:t>CARE</a:t>
            </a:r>
          </a:p>
        </p:txBody>
      </p:sp>
      <p:pic>
        <p:nvPicPr>
          <p:cNvPr id="5" name="Picture 4"/>
          <p:cNvPicPr>
            <a:picLocks noChangeAspect="1"/>
          </p:cNvPicPr>
          <p:nvPr/>
        </p:nvPicPr>
        <p:blipFill rotWithShape="1">
          <a:blip r:embed="rId4"/>
          <a:srcRect t="18937" r="-5219" b="17881"/>
          <a:stretch/>
        </p:blipFill>
        <p:spPr>
          <a:xfrm>
            <a:off x="5502187" y="5685106"/>
            <a:ext cx="1187621" cy="745587"/>
          </a:xfrm>
          <a:prstGeom prst="rect">
            <a:avLst/>
          </a:prstGeom>
        </p:spPr>
      </p:pic>
      <p:sp>
        <p:nvSpPr>
          <p:cNvPr id="13" name="Rectangle 12"/>
          <p:cNvSpPr/>
          <p:nvPr/>
        </p:nvSpPr>
        <p:spPr>
          <a:xfrm>
            <a:off x="4610587" y="-239303"/>
            <a:ext cx="7891869" cy="4149597"/>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b="1" dirty="0">
                <a:solidFill>
                  <a:schemeClr val="bg1"/>
                </a:solidFill>
              </a:rPr>
              <a:t>	</a:t>
            </a:r>
            <a:r>
              <a:rPr lang="en-US" b="1" dirty="0">
                <a:solidFill>
                  <a:schemeClr val="bg1"/>
                </a:solidFill>
                <a:latin typeface="Verdana" panose="020B0604030504040204" pitchFamily="34" charset="0"/>
                <a:ea typeface="Verdana" panose="020B0604030504040204" pitchFamily="34" charset="0"/>
              </a:rPr>
              <a:t>Dr. Laura Sikstrom, </a:t>
            </a:r>
            <a:r>
              <a:rPr lang="en-US" dirty="0">
                <a:solidFill>
                  <a:schemeClr val="bg1"/>
                </a:solidFill>
                <a:latin typeface="Verdana" panose="020B0604030504040204" pitchFamily="34" charset="0"/>
                <a:ea typeface="Verdana" panose="020B0604030504040204" pitchFamily="34" charset="0"/>
              </a:rPr>
              <a:t>Medical Anthropologist</a:t>
            </a:r>
          </a:p>
          <a:p>
            <a:r>
              <a:rPr lang="en-US" dirty="0">
                <a:solidFill>
                  <a:schemeClr val="bg1"/>
                </a:solidFill>
                <a:latin typeface="Verdana" panose="020B0604030504040204" pitchFamily="34" charset="0"/>
                <a:ea typeface="Verdana" panose="020B0604030504040204" pitchFamily="34" charset="0"/>
              </a:rPr>
              <a:t>	Project Scientist, KCNI, CAMH</a:t>
            </a:r>
          </a:p>
          <a:p>
            <a:r>
              <a:rPr lang="en-US" dirty="0">
                <a:solidFill>
                  <a:schemeClr val="bg1"/>
                </a:solidFill>
                <a:latin typeface="Verdana" panose="020B0604030504040204" pitchFamily="34" charset="0"/>
                <a:ea typeface="Verdana" panose="020B0604030504040204" pitchFamily="34" charset="0"/>
              </a:rPr>
              <a:t>	Assistant Professor (Anthropology, </a:t>
            </a:r>
            <a:r>
              <a:rPr lang="en-US" dirty="0" err="1">
                <a:solidFill>
                  <a:schemeClr val="bg1"/>
                </a:solidFill>
                <a:latin typeface="Verdana" panose="020B0604030504040204" pitchFamily="34" charset="0"/>
                <a:ea typeface="Verdana" panose="020B0604030504040204" pitchFamily="34" charset="0"/>
              </a:rPr>
              <a:t>UofT</a:t>
            </a:r>
            <a:r>
              <a:rPr lang="en-US" dirty="0">
                <a:solidFill>
                  <a:schemeClr val="bg1"/>
                </a:solidFill>
                <a:latin typeface="Verdana" panose="020B0604030504040204" pitchFamily="34" charset="0"/>
                <a:ea typeface="Verdana" panose="020B0604030504040204" pitchFamily="34" charset="0"/>
              </a:rPr>
              <a:t>)</a:t>
            </a:r>
          </a:p>
          <a:p>
            <a:r>
              <a:rPr lang="en-US" dirty="0">
                <a:solidFill>
                  <a:schemeClr val="bg1"/>
                </a:solidFill>
                <a:latin typeface="Verdana" panose="020B0604030504040204" pitchFamily="34" charset="0"/>
                <a:ea typeface="Verdana" panose="020B0604030504040204" pitchFamily="34" charset="0"/>
              </a:rPr>
              <a:t>	AMS Fellow in Compassion &amp; AI</a:t>
            </a:r>
          </a:p>
          <a:p>
            <a:endParaRPr lang="en-US" dirty="0">
              <a:solidFill>
                <a:schemeClr val="bg1"/>
              </a:solidFill>
              <a:latin typeface="Verdana" panose="020B0604030504040204" pitchFamily="34" charset="0"/>
              <a:ea typeface="Verdana" panose="020B0604030504040204" pitchFamily="34" charset="0"/>
            </a:endParaRPr>
          </a:p>
          <a:p>
            <a:r>
              <a:rPr lang="en-US" b="1" dirty="0">
                <a:solidFill>
                  <a:schemeClr val="bg1"/>
                </a:solidFill>
                <a:latin typeface="Verdana" panose="020B0604030504040204" pitchFamily="34" charset="0"/>
                <a:ea typeface="Verdana" panose="020B0604030504040204" pitchFamily="34" charset="0"/>
              </a:rPr>
              <a:t>	</a:t>
            </a:r>
          </a:p>
          <a:p>
            <a:r>
              <a:rPr lang="en-US" b="1" dirty="0">
                <a:solidFill>
                  <a:schemeClr val="bg1"/>
                </a:solidFill>
                <a:latin typeface="Verdana" panose="020B0604030504040204" pitchFamily="34" charset="0"/>
                <a:ea typeface="Verdana" panose="020B0604030504040204" pitchFamily="34" charset="0"/>
              </a:rPr>
              <a:t>	Dr. Marta Maslej</a:t>
            </a:r>
            <a:r>
              <a:rPr lang="en-US" dirty="0">
                <a:solidFill>
                  <a:schemeClr val="bg1"/>
                </a:solidFill>
                <a:latin typeface="Verdana" panose="020B0604030504040204" pitchFamily="34" charset="0"/>
                <a:ea typeface="Verdana" panose="020B0604030504040204" pitchFamily="34" charset="0"/>
              </a:rPr>
              <a:t>, Experimental Psychologist</a:t>
            </a:r>
          </a:p>
          <a:p>
            <a:r>
              <a:rPr lang="en-US" dirty="0">
                <a:solidFill>
                  <a:schemeClr val="bg1"/>
                </a:solidFill>
                <a:latin typeface="Verdana" panose="020B0604030504040204" pitchFamily="34" charset="0"/>
                <a:ea typeface="Verdana" panose="020B0604030504040204" pitchFamily="34" charset="0"/>
              </a:rPr>
              <a:t>	Project Scientist, KCNI, CAMH</a:t>
            </a:r>
          </a:p>
        </p:txBody>
      </p:sp>
    </p:spTree>
    <p:extLst>
      <p:ext uri="{BB962C8B-B14F-4D97-AF65-F5344CB8AC3E}">
        <p14:creationId xmlns:p14="http://schemas.microsoft.com/office/powerpoint/2010/main" val="3745910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6253" y="390070"/>
            <a:ext cx="8520547" cy="763200"/>
          </a:xfrm>
        </p:spPr>
        <p:txBody>
          <a:bodyPr>
            <a:normAutofit fontScale="90000"/>
          </a:bodyPr>
          <a:lstStyle/>
          <a:p>
            <a:pPr algn="ctr"/>
            <a:r>
              <a:rPr lang="en-US" sz="3600" b="1" dirty="0">
                <a:solidFill>
                  <a:schemeClr val="bg1"/>
                </a:solidFill>
                <a:latin typeface="Verdana" panose="020B0604030504040204" pitchFamily="34" charset="0"/>
                <a:ea typeface="Verdana" panose="020B0604030504040204" pitchFamily="34" charset="0"/>
              </a:rPr>
              <a:t>Hybrid Computational Ethnography</a:t>
            </a:r>
          </a:p>
        </p:txBody>
      </p:sp>
      <p:sp>
        <p:nvSpPr>
          <p:cNvPr id="5" name="Text Placeholder 3">
            <a:extLst>
              <a:ext uri="{FF2B5EF4-FFF2-40B4-BE49-F238E27FC236}">
                <a16:creationId xmlns:a16="http://schemas.microsoft.com/office/drawing/2014/main" id="{A9890F17-1C96-4FE1-8465-6DD9103F4EF9}"/>
              </a:ext>
            </a:extLst>
          </p:cNvPr>
          <p:cNvSpPr>
            <a:spLocks noGrp="1"/>
          </p:cNvSpPr>
          <p:nvPr>
            <p:ph sz="half" idx="1"/>
          </p:nvPr>
        </p:nvSpPr>
        <p:spPr>
          <a:xfrm>
            <a:off x="415637" y="1676767"/>
            <a:ext cx="5735781" cy="5004465"/>
          </a:xfrm>
        </p:spPr>
        <p:txBody>
          <a:bodyPr/>
          <a:lstStyle/>
          <a:p>
            <a:pPr marL="85725" indent="0" algn="ctr">
              <a:buNone/>
            </a:pPr>
            <a:endParaRPr lang="en-CA" sz="3600" dirty="0">
              <a:solidFill>
                <a:schemeClr val="bg1"/>
              </a:solidFill>
              <a:cs typeface="Times New Roman"/>
            </a:endParaRPr>
          </a:p>
        </p:txBody>
      </p:sp>
      <p:sp>
        <p:nvSpPr>
          <p:cNvPr id="7" name="TextBox 6"/>
          <p:cNvSpPr txBox="1"/>
          <p:nvPr/>
        </p:nvSpPr>
        <p:spPr>
          <a:xfrm>
            <a:off x="6474790" y="6311900"/>
            <a:ext cx="5177892" cy="369332"/>
          </a:xfrm>
          <a:prstGeom prst="rect">
            <a:avLst/>
          </a:prstGeom>
          <a:noFill/>
        </p:spPr>
        <p:txBody>
          <a:bodyPr wrap="none" rtlCol="0">
            <a:spAutoFit/>
          </a:bodyPr>
          <a:lstStyle/>
          <a:p>
            <a:r>
              <a:rPr lang="en-US" dirty="0">
                <a:solidFill>
                  <a:schemeClr val="bg1"/>
                </a:solidFill>
              </a:rPr>
              <a:t>Sikstrom, Maslej, et al. 2023. </a:t>
            </a:r>
            <a:r>
              <a:rPr lang="en-US" dirty="0">
                <a:solidFill>
                  <a:schemeClr val="bg1"/>
                </a:solidFill>
                <a:hlinkClick r:id="rId3"/>
              </a:rPr>
              <a:t>Predictive Care Protocol</a:t>
            </a:r>
            <a:endParaRPr lang="en-US" dirty="0">
              <a:solidFill>
                <a:schemeClr val="bg1"/>
              </a:solidFill>
            </a:endParaRPr>
          </a:p>
        </p:txBody>
      </p:sp>
      <p:pic>
        <p:nvPicPr>
          <p:cNvPr id="9" name="Content Placeholder 8"/>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7158735" y="1676767"/>
            <a:ext cx="4351338" cy="4351338"/>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3304309" y="5715000"/>
            <a:ext cx="187036" cy="966232"/>
          </a:xfrm>
          <a:prstGeom prst="rect">
            <a:avLst/>
          </a:prstGeom>
          <a:noFill/>
        </p:spPr>
        <p:txBody>
          <a:bodyPr wrap="square" rtlCol="0">
            <a:spAutoFit/>
          </a:bodyPr>
          <a:lstStyle/>
          <a:p>
            <a:endParaRPr lang="en-US" dirty="0"/>
          </a:p>
        </p:txBody>
      </p:sp>
      <p:sp>
        <p:nvSpPr>
          <p:cNvPr id="4" name="TextBox 3"/>
          <p:cNvSpPr txBox="1"/>
          <p:nvPr/>
        </p:nvSpPr>
        <p:spPr>
          <a:xfrm>
            <a:off x="623454" y="3238359"/>
            <a:ext cx="5735781" cy="2246769"/>
          </a:xfrm>
          <a:prstGeom prst="rect">
            <a:avLst/>
          </a:prstGeom>
          <a:noFill/>
        </p:spPr>
        <p:txBody>
          <a:bodyPr wrap="square" rtlCol="0">
            <a:spAutoFit/>
          </a:bodyPr>
          <a:lstStyle/>
          <a:p>
            <a:pPr algn="ctr"/>
            <a:r>
              <a:rPr lang="en-US" sz="2800" dirty="0" smtClean="0">
                <a:solidFill>
                  <a:schemeClr val="bg1"/>
                </a:solidFill>
              </a:rPr>
              <a:t>Computational </a:t>
            </a:r>
            <a:r>
              <a:rPr lang="en-US" sz="2800" dirty="0">
                <a:solidFill>
                  <a:schemeClr val="bg1"/>
                </a:solidFill>
              </a:rPr>
              <a:t>(</a:t>
            </a:r>
            <a:r>
              <a:rPr lang="en-US" sz="2800" dirty="0" err="1">
                <a:solidFill>
                  <a:schemeClr val="bg1"/>
                </a:solidFill>
              </a:rPr>
              <a:t>BigData</a:t>
            </a:r>
            <a:r>
              <a:rPr lang="en-US" sz="2800" dirty="0">
                <a:solidFill>
                  <a:schemeClr val="bg1"/>
                </a:solidFill>
              </a:rPr>
              <a:t>) </a:t>
            </a:r>
            <a:endParaRPr lang="en-US" sz="2800" dirty="0" smtClean="0">
              <a:solidFill>
                <a:schemeClr val="bg1"/>
              </a:solidFill>
            </a:endParaRPr>
          </a:p>
          <a:p>
            <a:pPr algn="ctr"/>
            <a:endParaRPr lang="en-US" sz="2800" dirty="0" smtClean="0">
              <a:solidFill>
                <a:schemeClr val="bg1"/>
              </a:solidFill>
            </a:endParaRPr>
          </a:p>
          <a:p>
            <a:pPr algn="ctr"/>
            <a:r>
              <a:rPr lang="en-US" sz="2800" dirty="0" smtClean="0">
                <a:solidFill>
                  <a:schemeClr val="bg1"/>
                </a:solidFill>
              </a:rPr>
              <a:t>+ </a:t>
            </a:r>
          </a:p>
          <a:p>
            <a:pPr algn="ctr"/>
            <a:endParaRPr lang="en-US" sz="2800" dirty="0">
              <a:solidFill>
                <a:schemeClr val="bg1"/>
              </a:solidFill>
            </a:endParaRPr>
          </a:p>
          <a:p>
            <a:pPr algn="ctr"/>
            <a:r>
              <a:rPr lang="en-US" sz="2800" dirty="0" smtClean="0">
                <a:solidFill>
                  <a:schemeClr val="bg1"/>
                </a:solidFill>
              </a:rPr>
              <a:t>Ethnographic </a:t>
            </a:r>
            <a:r>
              <a:rPr lang="en-US" sz="2800" dirty="0">
                <a:solidFill>
                  <a:schemeClr val="bg1"/>
                </a:solidFill>
              </a:rPr>
              <a:t>(</a:t>
            </a:r>
            <a:r>
              <a:rPr lang="en-US" sz="2800" dirty="0" err="1">
                <a:solidFill>
                  <a:schemeClr val="bg1"/>
                </a:solidFill>
              </a:rPr>
              <a:t>ThickData</a:t>
            </a:r>
            <a:r>
              <a:rPr lang="en-US" sz="2800" dirty="0">
                <a:solidFill>
                  <a:schemeClr val="bg1"/>
                </a:solidFill>
              </a:rPr>
              <a:t>)</a:t>
            </a:r>
          </a:p>
        </p:txBody>
      </p:sp>
    </p:spTree>
    <p:extLst>
      <p:ext uri="{BB962C8B-B14F-4D97-AF65-F5344CB8AC3E}">
        <p14:creationId xmlns:p14="http://schemas.microsoft.com/office/powerpoint/2010/main" val="4099597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184144"/>
            <a:ext cx="9889800" cy="763200"/>
          </a:xfrm>
        </p:spPr>
        <p:txBody>
          <a:bodyPr/>
          <a:lstStyle/>
          <a:p>
            <a:pPr algn="ctr"/>
            <a:r>
              <a:rPr lang="en-US" sz="3200" b="1" dirty="0">
                <a:solidFill>
                  <a:schemeClr val="bg1"/>
                </a:solidFill>
                <a:latin typeface="Verdana" panose="020B0604030504040204" pitchFamily="34" charset="0"/>
                <a:ea typeface="Verdana" panose="020B0604030504040204" pitchFamily="34" charset="0"/>
              </a:rPr>
              <a:t>Machine Learning Modelling</a:t>
            </a:r>
          </a:p>
        </p:txBody>
      </p:sp>
      <p:sp>
        <p:nvSpPr>
          <p:cNvPr id="12" name="TextBox 11"/>
          <p:cNvSpPr txBox="1"/>
          <p:nvPr/>
        </p:nvSpPr>
        <p:spPr>
          <a:xfrm>
            <a:off x="3126287" y="5851008"/>
            <a:ext cx="5419725" cy="646331"/>
          </a:xfrm>
          <a:prstGeom prst="rect">
            <a:avLst/>
          </a:prstGeom>
          <a:noFill/>
        </p:spPr>
        <p:txBody>
          <a:bodyPr wrap="square" rtlCol="0">
            <a:spAutoFit/>
          </a:bodyPr>
          <a:lstStyle/>
          <a:p>
            <a:endParaRPr lang="en-US" dirty="0">
              <a:solidFill>
                <a:schemeClr val="bg1"/>
              </a:solidFill>
            </a:endParaRPr>
          </a:p>
          <a:p>
            <a:endParaRPr lang="en-US" dirty="0">
              <a:solidFill>
                <a:schemeClr val="bg1"/>
              </a:solidFill>
            </a:endParaRPr>
          </a:p>
        </p:txBody>
      </p:sp>
      <p:pic>
        <p:nvPicPr>
          <p:cNvPr id="8" name="Graphic 7" descr="Male outline">
            <a:extLst>
              <a:ext uri="{FF2B5EF4-FFF2-40B4-BE49-F238E27FC236}">
                <a16:creationId xmlns:a16="http://schemas.microsoft.com/office/drawing/2014/main" id="{B821DB12-FDBF-1419-11D8-8EDB16CF74A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3071795" y="2305445"/>
            <a:ext cx="619071" cy="619071"/>
          </a:xfrm>
          <a:prstGeom prst="rect">
            <a:avLst/>
          </a:prstGeom>
        </p:spPr>
      </p:pic>
      <p:pic>
        <p:nvPicPr>
          <p:cNvPr id="9" name="Graphic 8" descr="Globe outline">
            <a:extLst>
              <a:ext uri="{FF2B5EF4-FFF2-40B4-BE49-F238E27FC236}">
                <a16:creationId xmlns:a16="http://schemas.microsoft.com/office/drawing/2014/main" id="{42447746-D420-4DE4-1F9A-3706AB58645F}"/>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2553245" y="3097999"/>
            <a:ext cx="619071" cy="619071"/>
          </a:xfrm>
          <a:prstGeom prst="rect">
            <a:avLst/>
          </a:prstGeom>
        </p:spPr>
      </p:pic>
      <p:pic>
        <p:nvPicPr>
          <p:cNvPr id="11" name="Graphic 10" descr="Brain in head outline">
            <a:extLst>
              <a:ext uri="{FF2B5EF4-FFF2-40B4-BE49-F238E27FC236}">
                <a16:creationId xmlns:a16="http://schemas.microsoft.com/office/drawing/2014/main" id="{516C3CCA-E855-34B9-36EE-3642AEE56DA2}"/>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3144616" y="3509720"/>
            <a:ext cx="701839" cy="701839"/>
          </a:xfrm>
          <a:prstGeom prst="rect">
            <a:avLst/>
          </a:prstGeom>
        </p:spPr>
      </p:pic>
      <p:pic>
        <p:nvPicPr>
          <p:cNvPr id="13" name="Graphic 12" descr="Money outline">
            <a:extLst>
              <a:ext uri="{FF2B5EF4-FFF2-40B4-BE49-F238E27FC236}">
                <a16:creationId xmlns:a16="http://schemas.microsoft.com/office/drawing/2014/main" id="{79D8D0D3-928F-78D8-CD55-F20A31F1E172}"/>
              </a:ext>
            </a:extLst>
          </p:cNvPr>
          <p:cNvPicPr>
            <a:picLocks noChangeAspect="1"/>
          </p:cNvPicPr>
          <p:nvPr/>
        </p:nvPicPr>
        <p:blipFill>
          <a:blip r:embed="rId9">
            <a:extLst>
              <a:ext uri="{96DAC541-7B7A-43D3-8B79-37D633B846F1}">
                <asvg:svgBlip xmlns="" xmlns:asvg="http://schemas.microsoft.com/office/drawing/2016/SVG/main" r:embed="rId10"/>
              </a:ext>
            </a:extLst>
          </a:blip>
          <a:stretch>
            <a:fillRect/>
          </a:stretch>
        </p:blipFill>
        <p:spPr>
          <a:xfrm>
            <a:off x="3150679" y="2819074"/>
            <a:ext cx="701839" cy="681232"/>
          </a:xfrm>
          <a:prstGeom prst="rect">
            <a:avLst/>
          </a:prstGeom>
        </p:spPr>
      </p:pic>
      <p:pic>
        <p:nvPicPr>
          <p:cNvPr id="14" name="Graphic 13" descr="Man with cane outline">
            <a:extLst>
              <a:ext uri="{FF2B5EF4-FFF2-40B4-BE49-F238E27FC236}">
                <a16:creationId xmlns:a16="http://schemas.microsoft.com/office/drawing/2014/main" id="{BA44F560-F884-B37D-EC50-80B9CA300758}"/>
              </a:ext>
            </a:extLst>
          </p:cNvPr>
          <p:cNvPicPr>
            <a:picLocks noChangeAspect="1"/>
          </p:cNvPicPr>
          <p:nvPr/>
        </p:nvPicPr>
        <p:blipFill>
          <a:blip r:embed="rId11">
            <a:extLst>
              <a:ext uri="{96DAC541-7B7A-43D3-8B79-37D633B846F1}">
                <asvg:svgBlip xmlns="" xmlns:asvg="http://schemas.microsoft.com/office/drawing/2016/SVG/main" r:embed="rId12"/>
              </a:ext>
            </a:extLst>
          </a:blip>
          <a:stretch>
            <a:fillRect/>
          </a:stretch>
        </p:blipFill>
        <p:spPr>
          <a:xfrm>
            <a:off x="2524154" y="2369409"/>
            <a:ext cx="701838" cy="701838"/>
          </a:xfrm>
          <a:prstGeom prst="rect">
            <a:avLst/>
          </a:prstGeom>
        </p:spPr>
      </p:pic>
      <p:pic>
        <p:nvPicPr>
          <p:cNvPr id="16" name="Graphic 15" descr="Medical outline">
            <a:extLst>
              <a:ext uri="{FF2B5EF4-FFF2-40B4-BE49-F238E27FC236}">
                <a16:creationId xmlns:a16="http://schemas.microsoft.com/office/drawing/2014/main" id="{E6400D41-2978-6ED5-C8E5-135240A89F0D}"/>
              </a:ext>
            </a:extLst>
          </p:cNvPr>
          <p:cNvPicPr>
            <a:picLocks noChangeAspect="1"/>
          </p:cNvPicPr>
          <p:nvPr/>
        </p:nvPicPr>
        <p:blipFill>
          <a:blip r:embed="rId13">
            <a:extLst>
              <a:ext uri="{96DAC541-7B7A-43D3-8B79-37D633B846F1}">
                <asvg:svgBlip xmlns="" xmlns:asvg="http://schemas.microsoft.com/office/drawing/2016/SVG/main" r:embed="rId14"/>
              </a:ext>
            </a:extLst>
          </a:blip>
          <a:stretch>
            <a:fillRect/>
          </a:stretch>
        </p:blipFill>
        <p:spPr>
          <a:xfrm>
            <a:off x="2644092" y="3800734"/>
            <a:ext cx="649364" cy="649364"/>
          </a:xfrm>
          <a:prstGeom prst="rect">
            <a:avLst/>
          </a:prstGeom>
        </p:spPr>
      </p:pic>
      <p:pic>
        <p:nvPicPr>
          <p:cNvPr id="18" name="Graphic 17" descr="Police male outline">
            <a:extLst>
              <a:ext uri="{FF2B5EF4-FFF2-40B4-BE49-F238E27FC236}">
                <a16:creationId xmlns:a16="http://schemas.microsoft.com/office/drawing/2014/main" id="{2A10AEB1-FCD4-96CC-6418-70945E7DFC7D}"/>
              </a:ext>
            </a:extLst>
          </p:cNvPr>
          <p:cNvPicPr>
            <a:picLocks noChangeAspect="1"/>
          </p:cNvPicPr>
          <p:nvPr/>
        </p:nvPicPr>
        <p:blipFill>
          <a:blip r:embed="rId15">
            <a:extLst>
              <a:ext uri="{96DAC541-7B7A-43D3-8B79-37D633B846F1}">
                <asvg:svgBlip xmlns="" xmlns:asvg="http://schemas.microsoft.com/office/drawing/2016/SVG/main" r:embed="rId16"/>
              </a:ext>
            </a:extLst>
          </a:blip>
          <a:stretch>
            <a:fillRect/>
          </a:stretch>
        </p:blipFill>
        <p:spPr>
          <a:xfrm>
            <a:off x="2915782" y="4502750"/>
            <a:ext cx="649364" cy="649364"/>
          </a:xfrm>
          <a:prstGeom prst="rect">
            <a:avLst/>
          </a:prstGeom>
        </p:spPr>
      </p:pic>
      <p:pic>
        <p:nvPicPr>
          <p:cNvPr id="19" name="Graphic 18" descr="Group of men outline">
            <a:extLst>
              <a:ext uri="{FF2B5EF4-FFF2-40B4-BE49-F238E27FC236}">
                <a16:creationId xmlns:a16="http://schemas.microsoft.com/office/drawing/2014/main" id="{D76D8D7B-362C-7F7D-D249-CE483B063643}"/>
              </a:ext>
            </a:extLst>
          </p:cNvPr>
          <p:cNvPicPr>
            <a:picLocks noChangeAspect="1"/>
          </p:cNvPicPr>
          <p:nvPr/>
        </p:nvPicPr>
        <p:blipFill>
          <a:blip r:embed="rId17">
            <a:extLst>
              <a:ext uri="{96DAC541-7B7A-43D3-8B79-37D633B846F1}">
                <asvg:svgBlip xmlns="" xmlns:asvg="http://schemas.microsoft.com/office/drawing/2016/SVG/main" r:embed="rId18"/>
              </a:ext>
            </a:extLst>
          </a:blip>
          <a:stretch>
            <a:fillRect/>
          </a:stretch>
        </p:blipFill>
        <p:spPr>
          <a:xfrm>
            <a:off x="3450110" y="4248608"/>
            <a:ext cx="648053" cy="648053"/>
          </a:xfrm>
          <a:prstGeom prst="rect">
            <a:avLst/>
          </a:prstGeom>
        </p:spPr>
      </p:pic>
      <p:sp>
        <p:nvSpPr>
          <p:cNvPr id="20" name="TextBox 19">
            <a:extLst>
              <a:ext uri="{FF2B5EF4-FFF2-40B4-BE49-F238E27FC236}">
                <a16:creationId xmlns:a16="http://schemas.microsoft.com/office/drawing/2014/main" id="{13E1108E-D185-1DE6-CDE9-32C1B9B85281}"/>
              </a:ext>
            </a:extLst>
          </p:cNvPr>
          <p:cNvSpPr txBox="1"/>
          <p:nvPr/>
        </p:nvSpPr>
        <p:spPr>
          <a:xfrm>
            <a:off x="4084776" y="4296740"/>
            <a:ext cx="1683474"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Admission</a:t>
            </a:r>
          </a:p>
        </p:txBody>
      </p:sp>
      <p:pic>
        <p:nvPicPr>
          <p:cNvPr id="21" name="Graphic 20" descr="Clipboard outline">
            <a:extLst>
              <a:ext uri="{FF2B5EF4-FFF2-40B4-BE49-F238E27FC236}">
                <a16:creationId xmlns:a16="http://schemas.microsoft.com/office/drawing/2014/main" id="{B978587D-4958-EA18-5D49-60751ACB1A83}"/>
              </a:ext>
            </a:extLst>
          </p:cNvPr>
          <p:cNvPicPr>
            <a:picLocks noChangeAspect="1"/>
          </p:cNvPicPr>
          <p:nvPr/>
        </p:nvPicPr>
        <p:blipFill>
          <a:blip r:embed="rId19">
            <a:extLst>
              <a:ext uri="{96DAC541-7B7A-43D3-8B79-37D633B846F1}">
                <asvg:svgBlip xmlns="" xmlns:asvg="http://schemas.microsoft.com/office/drawing/2016/SVG/main" r:embed="rId20"/>
              </a:ext>
            </a:extLst>
          </a:blip>
          <a:stretch>
            <a:fillRect/>
          </a:stretch>
        </p:blipFill>
        <p:spPr>
          <a:xfrm>
            <a:off x="2769995" y="5406256"/>
            <a:ext cx="756279" cy="756279"/>
          </a:xfrm>
          <a:prstGeom prst="rect">
            <a:avLst/>
          </a:prstGeom>
        </p:spPr>
      </p:pic>
      <p:pic>
        <p:nvPicPr>
          <p:cNvPr id="22" name="Graphic 21" descr="Checklist outline">
            <a:extLst>
              <a:ext uri="{FF2B5EF4-FFF2-40B4-BE49-F238E27FC236}">
                <a16:creationId xmlns:a16="http://schemas.microsoft.com/office/drawing/2014/main" id="{84E91852-D06E-3578-86CB-9BADF990AFE8}"/>
              </a:ext>
            </a:extLst>
          </p:cNvPr>
          <p:cNvPicPr>
            <a:picLocks noChangeAspect="1"/>
          </p:cNvPicPr>
          <p:nvPr/>
        </p:nvPicPr>
        <p:blipFill>
          <a:blip r:embed="rId21">
            <a:extLst>
              <a:ext uri="{96DAC541-7B7A-43D3-8B79-37D633B846F1}">
                <asvg:svgBlip xmlns="" xmlns:asvg="http://schemas.microsoft.com/office/drawing/2016/SVG/main" r:embed="rId22"/>
              </a:ext>
            </a:extLst>
          </a:blip>
          <a:stretch>
            <a:fillRect/>
          </a:stretch>
        </p:blipFill>
        <p:spPr>
          <a:xfrm>
            <a:off x="3483009" y="5028991"/>
            <a:ext cx="701839" cy="701839"/>
          </a:xfrm>
          <a:prstGeom prst="rect">
            <a:avLst/>
          </a:prstGeom>
        </p:spPr>
      </p:pic>
      <p:sp>
        <p:nvSpPr>
          <p:cNvPr id="23" name="TextBox 22">
            <a:extLst>
              <a:ext uri="{FF2B5EF4-FFF2-40B4-BE49-F238E27FC236}">
                <a16:creationId xmlns:a16="http://schemas.microsoft.com/office/drawing/2014/main" id="{A5A88690-11E0-A72B-0A98-F3EB078EAC2D}"/>
              </a:ext>
            </a:extLst>
          </p:cNvPr>
          <p:cNvSpPr txBox="1"/>
          <p:nvPr/>
        </p:nvSpPr>
        <p:spPr>
          <a:xfrm>
            <a:off x="3864643" y="5111966"/>
            <a:ext cx="2264018" cy="461665"/>
          </a:xfrm>
          <a:prstGeom prst="rect">
            <a:avLst/>
          </a:prstGeom>
          <a:noFill/>
        </p:spPr>
        <p:txBody>
          <a:bodyPr wrap="square" rtlCol="0">
            <a:spAutoFit/>
          </a:bodyPr>
          <a:lstStyle/>
          <a:p>
            <a:pPr algn="ctr"/>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Risk ratings</a:t>
            </a:r>
          </a:p>
        </p:txBody>
      </p:sp>
      <p:sp>
        <p:nvSpPr>
          <p:cNvPr id="24" name="TextBox 23">
            <a:extLst>
              <a:ext uri="{FF2B5EF4-FFF2-40B4-BE49-F238E27FC236}">
                <a16:creationId xmlns:a16="http://schemas.microsoft.com/office/drawing/2014/main" id="{6970A286-4780-00AC-C47D-25824C8B2D3C}"/>
              </a:ext>
            </a:extLst>
          </p:cNvPr>
          <p:cNvSpPr txBox="1"/>
          <p:nvPr/>
        </p:nvSpPr>
        <p:spPr>
          <a:xfrm>
            <a:off x="3971035" y="3407534"/>
            <a:ext cx="1576072"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Diagnosis</a:t>
            </a:r>
          </a:p>
        </p:txBody>
      </p:sp>
      <p:sp>
        <p:nvSpPr>
          <p:cNvPr id="25" name="TextBox 24">
            <a:extLst>
              <a:ext uri="{FF2B5EF4-FFF2-40B4-BE49-F238E27FC236}">
                <a16:creationId xmlns:a16="http://schemas.microsoft.com/office/drawing/2014/main" id="{BFF71CF1-61E6-1981-34FD-1C0501FD4F05}"/>
              </a:ext>
            </a:extLst>
          </p:cNvPr>
          <p:cNvSpPr txBox="1"/>
          <p:nvPr/>
        </p:nvSpPr>
        <p:spPr>
          <a:xfrm>
            <a:off x="3904773" y="2518328"/>
            <a:ext cx="2264018"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Demographics</a:t>
            </a:r>
          </a:p>
        </p:txBody>
      </p:sp>
      <p:sp>
        <p:nvSpPr>
          <p:cNvPr id="26" name="TextBox 25">
            <a:extLst>
              <a:ext uri="{FF2B5EF4-FFF2-40B4-BE49-F238E27FC236}">
                <a16:creationId xmlns:a16="http://schemas.microsoft.com/office/drawing/2014/main" id="{0DB0F26F-67C7-25B2-F9C4-1F387939543B}"/>
              </a:ext>
            </a:extLst>
          </p:cNvPr>
          <p:cNvSpPr txBox="1"/>
          <p:nvPr/>
        </p:nvSpPr>
        <p:spPr>
          <a:xfrm>
            <a:off x="335490" y="1617420"/>
            <a:ext cx="11521019" cy="461665"/>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CA" altLang="en-US" sz="2400" b="0" i="0" u="none" strike="noStrike" cap="none" normalizeH="0" baseline="0" dirty="0">
                <a:ln>
                  <a:noFill/>
                </a:ln>
                <a:solidFill>
                  <a:schemeClr val="bg1"/>
                </a:solidFill>
                <a:effectLst/>
                <a:latin typeface="Open Sans" panose="020B0606030504020204" pitchFamily="34" charset="0"/>
                <a:ea typeface="Open Sans" panose="020B0606030504020204" pitchFamily="34" charset="0"/>
                <a:cs typeface="Open Sans" panose="020B0606030504020204" pitchFamily="34" charset="0"/>
              </a:rPr>
              <a:t>10,236 clients across 17,703 acute care stays at </a:t>
            </a:r>
            <a:r>
              <a:rPr kumimoji="0" lang="en-CA" altLang="en-US" sz="2400" b="0" i="0" u="none" strike="noStrike" cap="none" normalizeH="0" baseline="0" dirty="0">
                <a:ln>
                  <a:noFill/>
                </a:ln>
                <a:solidFill>
                  <a:schemeClr val="bg2">
                    <a:lumMod val="40000"/>
                    <a:lumOff val="60000"/>
                  </a:schemeClr>
                </a:solidFill>
                <a:effectLst/>
                <a:latin typeface="Open Sans" panose="020B0606030504020204" pitchFamily="34" charset="0"/>
                <a:ea typeface="Open Sans" panose="020B0606030504020204" pitchFamily="34" charset="0"/>
                <a:cs typeface="Open Sans" panose="020B0606030504020204" pitchFamily="34" charset="0"/>
              </a:rPr>
              <a:t>CAMH</a:t>
            </a:r>
          </a:p>
        </p:txBody>
      </p:sp>
      <p:sp>
        <p:nvSpPr>
          <p:cNvPr id="27" name="TextBox 26">
            <a:extLst>
              <a:ext uri="{FF2B5EF4-FFF2-40B4-BE49-F238E27FC236}">
                <a16:creationId xmlns:a16="http://schemas.microsoft.com/office/drawing/2014/main" id="{740A1C99-AA79-23C5-64FA-65427D85AC4B}"/>
              </a:ext>
            </a:extLst>
          </p:cNvPr>
          <p:cNvSpPr txBox="1"/>
          <p:nvPr/>
        </p:nvSpPr>
        <p:spPr>
          <a:xfrm>
            <a:off x="3412532" y="5799901"/>
            <a:ext cx="3401346" cy="461665"/>
          </a:xfrm>
          <a:prstGeom prst="rect">
            <a:avLst/>
          </a:prstGeom>
          <a:noFill/>
          <a:ln>
            <a:noFill/>
          </a:ln>
        </p:spPr>
        <p:txBody>
          <a:bodyPr wrap="square" rtlCol="0">
            <a:spAutoFit/>
          </a:bodyPr>
          <a:lstStyle/>
          <a:p>
            <a:pPr algn="ctr"/>
            <a:r>
              <a:rPr lang="en-CA" sz="24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Clinical notes (soon!)</a:t>
            </a:r>
          </a:p>
        </p:txBody>
      </p:sp>
      <p:sp>
        <p:nvSpPr>
          <p:cNvPr id="31" name="TextBox 30">
            <a:extLst>
              <a:ext uri="{FF2B5EF4-FFF2-40B4-BE49-F238E27FC236}">
                <a16:creationId xmlns:a16="http://schemas.microsoft.com/office/drawing/2014/main" id="{888AD534-40B2-854E-57E2-7806BBEABB9F}"/>
              </a:ext>
            </a:extLst>
          </p:cNvPr>
          <p:cNvSpPr txBox="1"/>
          <p:nvPr/>
        </p:nvSpPr>
        <p:spPr>
          <a:xfrm>
            <a:off x="7458698" y="3388201"/>
            <a:ext cx="2231701" cy="461665"/>
          </a:xfrm>
          <a:prstGeom prst="rect">
            <a:avLst/>
          </a:prstGeom>
          <a:noFill/>
        </p:spPr>
        <p:txBody>
          <a:bodyPr wrap="squar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0 (no incident)</a:t>
            </a:r>
          </a:p>
        </p:txBody>
      </p:sp>
      <p:sp>
        <p:nvSpPr>
          <p:cNvPr id="32" name="TextBox 31">
            <a:extLst>
              <a:ext uri="{FF2B5EF4-FFF2-40B4-BE49-F238E27FC236}">
                <a16:creationId xmlns:a16="http://schemas.microsoft.com/office/drawing/2014/main" id="{17236893-BA5C-CC7C-D223-0657A846BB60}"/>
              </a:ext>
            </a:extLst>
          </p:cNvPr>
          <p:cNvSpPr txBox="1"/>
          <p:nvPr/>
        </p:nvSpPr>
        <p:spPr>
          <a:xfrm>
            <a:off x="7475384" y="4315137"/>
            <a:ext cx="2231701" cy="461665"/>
          </a:xfrm>
          <a:prstGeom prst="rect">
            <a:avLst/>
          </a:prstGeom>
          <a:noFill/>
        </p:spPr>
        <p:txBody>
          <a:bodyPr wrap="squar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1 (incident)</a:t>
            </a:r>
          </a:p>
        </p:txBody>
      </p:sp>
      <p:cxnSp>
        <p:nvCxnSpPr>
          <p:cNvPr id="34" name="Straight Connector 33">
            <a:extLst>
              <a:ext uri="{FF2B5EF4-FFF2-40B4-BE49-F238E27FC236}">
                <a16:creationId xmlns:a16="http://schemas.microsoft.com/office/drawing/2014/main" id="{4DB34574-E974-3453-93DC-F5B05CDC8573}"/>
              </a:ext>
            </a:extLst>
          </p:cNvPr>
          <p:cNvCxnSpPr/>
          <p:nvPr/>
        </p:nvCxnSpPr>
        <p:spPr>
          <a:xfrm>
            <a:off x="7125605" y="2508918"/>
            <a:ext cx="0" cy="388235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9" name="Picture 38">
            <a:extLst>
              <a:ext uri="{FF2B5EF4-FFF2-40B4-BE49-F238E27FC236}">
                <a16:creationId xmlns:a16="http://schemas.microsoft.com/office/drawing/2014/main" id="{C0891589-67C5-1A6E-0C24-079E632C8324}"/>
              </a:ext>
            </a:extLst>
          </p:cNvPr>
          <p:cNvPicPr>
            <a:picLocks noChangeAspect="1"/>
          </p:cNvPicPr>
          <p:nvPr/>
        </p:nvPicPr>
        <p:blipFill>
          <a:blip r:embed="rId23"/>
          <a:stretch>
            <a:fillRect/>
          </a:stretch>
        </p:blipFill>
        <p:spPr>
          <a:xfrm>
            <a:off x="10869097" y="5240580"/>
            <a:ext cx="1054046" cy="1069993"/>
          </a:xfrm>
          <a:prstGeom prst="rect">
            <a:avLst/>
          </a:prstGeom>
          <a:ln>
            <a:noFill/>
          </a:ln>
          <a:effectLst>
            <a:softEdge rad="112500"/>
          </a:effectLst>
        </p:spPr>
      </p:pic>
      <p:pic>
        <p:nvPicPr>
          <p:cNvPr id="41" name="Picture 40">
            <a:extLst>
              <a:ext uri="{FF2B5EF4-FFF2-40B4-BE49-F238E27FC236}">
                <a16:creationId xmlns:a16="http://schemas.microsoft.com/office/drawing/2014/main" id="{46CD989F-17E3-EA9A-59C6-911F6DD48855}"/>
              </a:ext>
            </a:extLst>
          </p:cNvPr>
          <p:cNvPicPr>
            <a:picLocks noChangeAspect="1"/>
          </p:cNvPicPr>
          <p:nvPr/>
        </p:nvPicPr>
        <p:blipFill>
          <a:blip r:embed="rId24"/>
          <a:stretch>
            <a:fillRect/>
          </a:stretch>
        </p:blipFill>
        <p:spPr>
          <a:xfrm>
            <a:off x="9707085" y="5336777"/>
            <a:ext cx="811442" cy="869028"/>
          </a:xfrm>
          <a:prstGeom prst="rect">
            <a:avLst/>
          </a:prstGeom>
        </p:spPr>
      </p:pic>
      <p:sp>
        <p:nvSpPr>
          <p:cNvPr id="42" name="TextBox 41">
            <a:extLst>
              <a:ext uri="{FF2B5EF4-FFF2-40B4-BE49-F238E27FC236}">
                <a16:creationId xmlns:a16="http://schemas.microsoft.com/office/drawing/2014/main" id="{DAD8BF7A-754A-A41A-DF85-36CB53419015}"/>
              </a:ext>
            </a:extLst>
          </p:cNvPr>
          <p:cNvSpPr txBox="1"/>
          <p:nvPr/>
        </p:nvSpPr>
        <p:spPr>
          <a:xfrm>
            <a:off x="10869097" y="6378173"/>
            <a:ext cx="1922487" cy="307777"/>
          </a:xfrm>
          <a:prstGeom prst="rect">
            <a:avLst/>
          </a:prstGeom>
          <a:noFill/>
        </p:spPr>
        <p:txBody>
          <a:bodyPr wrap="square" rtlCol="0">
            <a:spAutoFit/>
          </a:bodyPr>
          <a:lstStyle/>
          <a:p>
            <a:r>
              <a:rPr lang="en-US" sz="1400" dirty="0" err="1">
                <a:solidFill>
                  <a:schemeClr val="bg1"/>
                </a:solidFill>
              </a:rPr>
              <a:t>Yifan</a:t>
            </a:r>
            <a:r>
              <a:rPr lang="en-US" sz="1400" dirty="0">
                <a:solidFill>
                  <a:schemeClr val="bg1"/>
                </a:solidFill>
              </a:rPr>
              <a:t> Wang</a:t>
            </a:r>
          </a:p>
        </p:txBody>
      </p:sp>
      <p:sp>
        <p:nvSpPr>
          <p:cNvPr id="43" name="TextBox 42">
            <a:extLst>
              <a:ext uri="{FF2B5EF4-FFF2-40B4-BE49-F238E27FC236}">
                <a16:creationId xmlns:a16="http://schemas.microsoft.com/office/drawing/2014/main" id="{D60E6E9A-21DD-9B6B-DDCA-3911D10DCA58}"/>
              </a:ext>
            </a:extLst>
          </p:cNvPr>
          <p:cNvSpPr txBox="1"/>
          <p:nvPr/>
        </p:nvSpPr>
        <p:spPr>
          <a:xfrm>
            <a:off x="9557283" y="6378172"/>
            <a:ext cx="1922487" cy="307777"/>
          </a:xfrm>
          <a:prstGeom prst="rect">
            <a:avLst/>
          </a:prstGeom>
          <a:noFill/>
        </p:spPr>
        <p:txBody>
          <a:bodyPr wrap="square" rtlCol="0">
            <a:spAutoFit/>
          </a:bodyPr>
          <a:lstStyle/>
          <a:p>
            <a:r>
              <a:rPr lang="en-US" sz="1400" dirty="0">
                <a:solidFill>
                  <a:schemeClr val="bg1"/>
                </a:solidFill>
              </a:rPr>
              <a:t>Robert Xiao</a:t>
            </a:r>
          </a:p>
        </p:txBody>
      </p:sp>
    </p:spTree>
    <p:extLst>
      <p:ext uri="{BB962C8B-B14F-4D97-AF65-F5344CB8AC3E}">
        <p14:creationId xmlns:p14="http://schemas.microsoft.com/office/powerpoint/2010/main" val="39005482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9887" y="140392"/>
            <a:ext cx="10515600" cy="1325563"/>
          </a:xfrm>
        </p:spPr>
        <p:txBody>
          <a:bodyPr/>
          <a:lstStyle/>
          <a:p>
            <a:r>
              <a:rPr lang="en-US" b="1" dirty="0" smtClean="0">
                <a:solidFill>
                  <a:schemeClr val="bg1"/>
                </a:solidFill>
              </a:rPr>
              <a:t>The New ED: Good News</a:t>
            </a:r>
            <a:endParaRPr lang="en-US" b="1" dirty="0">
              <a:solidFill>
                <a:schemeClr val="bg1"/>
              </a:solidFill>
            </a:endParaRPr>
          </a:p>
        </p:txBody>
      </p:sp>
      <p:pic>
        <p:nvPicPr>
          <p:cNvPr id="1026" name="Picture 2" descr="Ready for Change: Emergency Department | CAMH"/>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59863" y="1242616"/>
            <a:ext cx="8033239" cy="43513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112619" y="6299078"/>
            <a:ext cx="18313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hlinkClick r:id="rId3"/>
              </a:rPr>
              <a:t>Ready for Change</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p:cNvSpPr txBox="1"/>
          <p:nvPr/>
        </p:nvSpPr>
        <p:spPr>
          <a:xfrm>
            <a:off x="9662275" y="2761335"/>
            <a:ext cx="2858120" cy="1569660"/>
          </a:xfrm>
          <a:prstGeom prst="rect">
            <a:avLst/>
          </a:prstGeom>
          <a:noFill/>
        </p:spPr>
        <p:txBody>
          <a:bodyPr wrap="square" rtlCol="0">
            <a:spAutoFit/>
          </a:bodyPr>
          <a:lstStyle/>
          <a:p>
            <a:r>
              <a:rPr lang="en-US" sz="9600" dirty="0" smtClean="0">
                <a:solidFill>
                  <a:schemeClr val="bg1"/>
                </a:solidFill>
                <a:latin typeface="Verdana" panose="020B0604030504040204" pitchFamily="34" charset="0"/>
                <a:ea typeface="Verdana" panose="020B0604030504040204" pitchFamily="34" charset="0"/>
              </a:rPr>
              <a:t>5%</a:t>
            </a:r>
            <a:endParaRPr lang="en-US" sz="9600" dirty="0">
              <a:solidFill>
                <a:schemeClr val="bg1"/>
              </a:solidFill>
              <a:latin typeface="Verdana" panose="020B0604030504040204" pitchFamily="34" charset="0"/>
              <a:ea typeface="Verdana" panose="020B0604030504040204" pitchFamily="34" charset="0"/>
            </a:endParaRPr>
          </a:p>
        </p:txBody>
      </p:sp>
      <p:sp>
        <p:nvSpPr>
          <p:cNvPr id="8" name="Down Arrow 7"/>
          <p:cNvSpPr/>
          <p:nvPr/>
        </p:nvSpPr>
        <p:spPr>
          <a:xfrm>
            <a:off x="9159708" y="3186135"/>
            <a:ext cx="484632" cy="978408"/>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8864389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7662" y="0"/>
            <a:ext cx="5762625" cy="1209675"/>
          </a:xfrm>
        </p:spPr>
        <p:txBody>
          <a:bodyPr>
            <a:normAutofit fontScale="90000"/>
          </a:bodyPr>
          <a:lstStyle/>
          <a:p>
            <a:r>
              <a:rPr lang="en-CA" b="1" dirty="0" smtClean="0">
                <a:solidFill>
                  <a:schemeClr val="bg1"/>
                </a:solidFill>
              </a:rPr>
              <a:t>Thresholds are Dangerous</a:t>
            </a:r>
            <a:endParaRPr lang="en-CA" b="1" dirty="0">
              <a:solidFill>
                <a:schemeClr val="bg1"/>
              </a:solidFill>
            </a:endParaRPr>
          </a:p>
        </p:txBody>
      </p:sp>
      <p:sp>
        <p:nvSpPr>
          <p:cNvPr id="5" name="Content Placeholder 2"/>
          <p:cNvSpPr txBox="1">
            <a:spLocks/>
          </p:cNvSpPr>
          <p:nvPr/>
        </p:nvSpPr>
        <p:spPr>
          <a:xfrm>
            <a:off x="2971800" y="1568450"/>
            <a:ext cx="8872538"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342900" marR="0" lvl="0" indent="-257175" algn="l" rtl="0">
              <a:lnSpc>
                <a:spcPct val="90000"/>
              </a:lnSpc>
              <a:spcBef>
                <a:spcPts val="75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685800" marR="0" lvl="1" indent="-257175" algn="l" rtl="0">
              <a:lnSpc>
                <a:spcPct val="90000"/>
              </a:lnSpc>
              <a:spcBef>
                <a:spcPts val="375"/>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028700" marR="0" lvl="2" indent="-257175" algn="l" rtl="0">
              <a:lnSpc>
                <a:spcPct val="90000"/>
              </a:lnSpc>
              <a:spcBef>
                <a:spcPts val="375"/>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371600" marR="0" lvl="3"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1714500" marR="0" lvl="4"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057400" marR="0" lvl="5"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2400300" marR="0" lvl="6"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2743200" marR="0" lvl="7"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3086100" marR="0" lvl="8"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lang="en-CA" kern="0" dirty="0" smtClean="0">
              <a:solidFill>
                <a:schemeClr val="bg1"/>
              </a:solidFill>
            </a:endParaRPr>
          </a:p>
        </p:txBody>
      </p:sp>
      <p:sp>
        <p:nvSpPr>
          <p:cNvPr id="7"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r>
            <a:br>
              <a:rPr kumimoji="0" lang="en-US" altLang="en-US" sz="1800" b="0" i="0" u="none" strike="noStrike" cap="none" normalizeH="0" baseline="0" dirty="0" smtClean="0">
                <a:ln>
                  <a:noFill/>
                </a:ln>
                <a:solidFill>
                  <a:schemeClr val="tx1"/>
                </a:solidFill>
                <a:effectLst/>
                <a:latin typeface="Arial" panose="020B0604020202020204" pitchFamily="34" charset="0"/>
              </a:rPr>
            </a:br>
            <a:r>
              <a:rPr kumimoji="0" lang="en-US" altLang="en-US" sz="1800" b="0" i="0" u="none" strike="noStrike" cap="none" normalizeH="0" baseline="0" dirty="0" smtClean="0">
                <a:ln>
                  <a:noFill/>
                </a:ln>
                <a:solidFill>
                  <a:schemeClr val="tx1"/>
                </a:solidFill>
                <a:effectLst/>
                <a:latin typeface="Arial" panose="020B0604020202020204" pitchFamily="34" charset="0"/>
              </a:rPr>
              <a:t>Table 1. </a:t>
            </a:r>
            <a:r>
              <a:rPr kumimoji="0" lang="en-US" altLang="en-US" sz="1800" b="0" i="1" u="none" strike="noStrike" cap="none" normalizeH="0" baseline="0" dirty="0" smtClean="0">
                <a:ln>
                  <a:noFill/>
                </a:ln>
                <a:solidFill>
                  <a:schemeClr val="tx1"/>
                </a:solidFill>
                <a:effectLst/>
                <a:latin typeface="Arial" panose="020B0604020202020204" pitchFamily="34" charset="0"/>
              </a:rPr>
              <a:t>Categories of topics, their numbers, labels and terms</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516598313"/>
              </p:ext>
            </p:extLst>
          </p:nvPr>
        </p:nvGraphicFramePr>
        <p:xfrm>
          <a:off x="347662" y="885172"/>
          <a:ext cx="11844337" cy="5717894"/>
        </p:xfrm>
        <a:graphic>
          <a:graphicData uri="http://schemas.openxmlformats.org/drawingml/2006/table">
            <a:tbl>
              <a:tblPr/>
              <a:tblGrid>
                <a:gridCol w="1305237">
                  <a:extLst>
                    <a:ext uri="{9D8B030D-6E8A-4147-A177-3AD203B41FA5}">
                      <a16:colId xmlns:a16="http://schemas.microsoft.com/office/drawing/2014/main" val="2309201351"/>
                    </a:ext>
                  </a:extLst>
                </a:gridCol>
                <a:gridCol w="319101">
                  <a:extLst>
                    <a:ext uri="{9D8B030D-6E8A-4147-A177-3AD203B41FA5}">
                      <a16:colId xmlns:a16="http://schemas.microsoft.com/office/drawing/2014/main" val="3197534692"/>
                    </a:ext>
                  </a:extLst>
                </a:gridCol>
                <a:gridCol w="2600000">
                  <a:extLst>
                    <a:ext uri="{9D8B030D-6E8A-4147-A177-3AD203B41FA5}">
                      <a16:colId xmlns:a16="http://schemas.microsoft.com/office/drawing/2014/main" val="283480447"/>
                    </a:ext>
                  </a:extLst>
                </a:gridCol>
                <a:gridCol w="7619999">
                  <a:extLst>
                    <a:ext uri="{9D8B030D-6E8A-4147-A177-3AD203B41FA5}">
                      <a16:colId xmlns:a16="http://schemas.microsoft.com/office/drawing/2014/main" val="2886935831"/>
                    </a:ext>
                  </a:extLst>
                </a:gridCol>
              </a:tblGrid>
              <a:tr h="187427">
                <a:tc>
                  <a:txBody>
                    <a:bodyPr/>
                    <a:lstStyle/>
                    <a:p>
                      <a:pPr algn="l" fontAlgn="t"/>
                      <a:r>
                        <a:rPr lang="en-US" sz="1800" b="1">
                          <a:effectLst/>
                        </a:rPr>
                        <a:t>Category</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700" b="1">
                          <a:effectLst/>
                        </a:rPr>
                        <a:t> Number</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b="1" dirty="0">
                          <a:effectLst/>
                        </a:rPr>
                        <a:t>Label</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b="1" dirty="0">
                          <a:effectLst/>
                        </a:rPr>
                        <a:t>Terms</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extLst>
                  <a:ext uri="{0D108BD9-81ED-4DB2-BD59-A6C34878D82A}">
                    <a16:rowId xmlns:a16="http://schemas.microsoft.com/office/drawing/2014/main" val="2416436108"/>
                  </a:ext>
                </a:extLst>
              </a:tr>
              <a:tr h="494125">
                <a:tc rowSpan="4">
                  <a:txBody>
                    <a:bodyPr/>
                    <a:lstStyle/>
                    <a:p>
                      <a:pPr algn="l" fontAlgn="t"/>
                      <a:r>
                        <a:rPr lang="en-US" sz="1800">
                          <a:solidFill>
                            <a:srgbClr val="000000"/>
                          </a:solidFill>
                          <a:effectLst/>
                        </a:rPr>
                        <a:t>Client space</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700" dirty="0">
                          <a:solidFill>
                            <a:srgbClr val="000000"/>
                          </a:solidFill>
                          <a:effectLst/>
                        </a:rPr>
                        <a:t>19</a:t>
                      </a:r>
                      <a:endParaRPr lang="en-US" sz="7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dirty="0">
                          <a:solidFill>
                            <a:srgbClr val="000000"/>
                          </a:solidFill>
                          <a:effectLst/>
                        </a:rPr>
                        <a:t>Entering or exiting a room</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room, went, came, hallway, client came, client went, went room, got, came room, ran, staff, sudden, close, back, told, took, hall, later, hand, reason </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035376558"/>
                  </a:ext>
                </a:extLst>
              </a:tr>
              <a:tr h="596358">
                <a:tc vMerge="1">
                  <a:txBody>
                    <a:bodyPr/>
                    <a:lstStyle/>
                    <a:p>
                      <a:endParaRPr lang="en-US"/>
                    </a:p>
                  </a:txBody>
                  <a:tcPr/>
                </a:tc>
                <a:tc>
                  <a:txBody>
                    <a:bodyPr/>
                    <a:lstStyle/>
                    <a:p>
                      <a:pPr algn="l" fontAlgn="t"/>
                      <a:r>
                        <a:rPr lang="en-US" sz="700">
                          <a:solidFill>
                            <a:srgbClr val="000000"/>
                          </a:solidFill>
                          <a:effectLst/>
                        </a:rPr>
                        <a:t>74</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dirty="0">
                          <a:solidFill>
                            <a:srgbClr val="000000"/>
                          </a:solidFill>
                          <a:effectLst/>
                        </a:rPr>
                        <a:t>Entering or searching a room</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room, enter, bed, room client, client room, enter room, found, stand, </a:t>
                      </a:r>
                      <a:r>
                        <a:rPr lang="en-US" sz="1200" dirty="0" err="1">
                          <a:solidFill>
                            <a:srgbClr val="000000"/>
                          </a:solidFill>
                          <a:effectLst/>
                        </a:rPr>
                        <a:t>remov</a:t>
                      </a:r>
                      <a:r>
                        <a:rPr lang="en-US" sz="1200" dirty="0">
                          <a:solidFill>
                            <a:srgbClr val="000000"/>
                          </a:solidFill>
                          <a:effectLst/>
                        </a:rPr>
                        <a:t>, room </a:t>
                      </a:r>
                      <a:r>
                        <a:rPr lang="en-US" sz="1200" dirty="0" err="1">
                          <a:solidFill>
                            <a:srgbClr val="000000"/>
                          </a:solidFill>
                          <a:effectLst/>
                        </a:rPr>
                        <a:t>secur</a:t>
                      </a:r>
                      <a:r>
                        <a:rPr lang="en-US" sz="1200" dirty="0">
                          <a:solidFill>
                            <a:srgbClr val="000000"/>
                          </a:solidFill>
                          <a:effectLst/>
                        </a:rPr>
                        <a:t>, search, instruct, lie, quick, left, </a:t>
                      </a:r>
                      <a:r>
                        <a:rPr lang="en-US" sz="1200" dirty="0" err="1">
                          <a:solidFill>
                            <a:srgbClr val="000000"/>
                          </a:solidFill>
                          <a:effectLst/>
                        </a:rPr>
                        <a:t>outsid</a:t>
                      </a:r>
                      <a:r>
                        <a:rPr lang="en-US" sz="1200" dirty="0">
                          <a:solidFill>
                            <a:srgbClr val="000000"/>
                          </a:solidFill>
                          <a:effectLst/>
                        </a:rPr>
                        <a:t>, client, round, staff, room writer </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1354258243"/>
                  </a:ext>
                </a:extLst>
              </a:tr>
              <a:tr h="494125">
                <a:tc vMerge="1">
                  <a:txBody>
                    <a:bodyPr/>
                    <a:lstStyle/>
                    <a:p>
                      <a:endParaRPr lang="en-US"/>
                    </a:p>
                  </a:txBody>
                  <a:tcPr/>
                </a:tc>
                <a:tc>
                  <a:txBody>
                    <a:bodyPr/>
                    <a:lstStyle/>
                    <a:p>
                      <a:pPr algn="l" fontAlgn="t"/>
                      <a:r>
                        <a:rPr lang="en-US" sz="700">
                          <a:solidFill>
                            <a:srgbClr val="000000"/>
                          </a:solidFill>
                          <a:effectLst/>
                        </a:rPr>
                        <a:t>34</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dirty="0">
                          <a:solidFill>
                            <a:srgbClr val="000000"/>
                          </a:solidFill>
                          <a:effectLst/>
                        </a:rPr>
                        <a:t>Searching personal belongings</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err="1">
                          <a:solidFill>
                            <a:srgbClr val="000000"/>
                          </a:solidFill>
                          <a:effectLst/>
                        </a:rPr>
                        <a:t>remov</a:t>
                      </a:r>
                      <a:r>
                        <a:rPr lang="en-US" sz="1200" dirty="0">
                          <a:solidFill>
                            <a:srgbClr val="000000"/>
                          </a:solidFill>
                          <a:effectLst/>
                        </a:rPr>
                        <a:t>, found, room, bathroom, cloth, search, </a:t>
                      </a:r>
                      <a:r>
                        <a:rPr lang="en-US" sz="1200" dirty="0" err="1">
                          <a:solidFill>
                            <a:srgbClr val="000000"/>
                          </a:solidFill>
                          <a:effectLst/>
                        </a:rPr>
                        <a:t>chang</a:t>
                      </a:r>
                      <a:r>
                        <a:rPr lang="en-US" sz="1200" dirty="0">
                          <a:solidFill>
                            <a:srgbClr val="000000"/>
                          </a:solidFill>
                          <a:effectLst/>
                        </a:rPr>
                        <a:t>, shower, item, </a:t>
                      </a:r>
                      <a:r>
                        <a:rPr lang="en-US" sz="1200" dirty="0" err="1">
                          <a:solidFill>
                            <a:srgbClr val="000000"/>
                          </a:solidFill>
                          <a:effectLst/>
                        </a:rPr>
                        <a:t>safeti</a:t>
                      </a:r>
                      <a:r>
                        <a:rPr lang="en-US" sz="1200" dirty="0">
                          <a:solidFill>
                            <a:srgbClr val="000000"/>
                          </a:solidFill>
                          <a:effectLst/>
                        </a:rPr>
                        <a:t>, check, pant, gown, shoe, time, belong, smoke, </a:t>
                      </a:r>
                      <a:r>
                        <a:rPr lang="en-US" sz="1200" dirty="0" err="1">
                          <a:solidFill>
                            <a:srgbClr val="000000"/>
                          </a:solidFill>
                          <a:effectLst/>
                        </a:rPr>
                        <a:t>multipl</a:t>
                      </a:r>
                      <a:r>
                        <a:rPr lang="en-US" sz="1200" dirty="0">
                          <a:solidFill>
                            <a:srgbClr val="000000"/>
                          </a:solidFill>
                          <a:effectLst/>
                        </a:rPr>
                        <a:t>, pull, contain</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3612502821"/>
                  </a:ext>
                </a:extLst>
              </a:tr>
              <a:tr h="494125">
                <a:tc vMerge="1">
                  <a:txBody>
                    <a:bodyPr/>
                    <a:lstStyle/>
                    <a:p>
                      <a:endParaRPr lang="en-US"/>
                    </a:p>
                  </a:txBody>
                  <a:tcPr/>
                </a:tc>
                <a:tc>
                  <a:txBody>
                    <a:bodyPr/>
                    <a:lstStyle/>
                    <a:p>
                      <a:pPr algn="l" fontAlgn="t"/>
                      <a:r>
                        <a:rPr lang="en-US" sz="700">
                          <a:solidFill>
                            <a:srgbClr val="000000"/>
                          </a:solidFill>
                          <a:effectLst/>
                        </a:rPr>
                        <a:t>79</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Washroom and harassment </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use, washroom, floor, threaten, </a:t>
                      </a:r>
                      <a:r>
                        <a:rPr lang="en-US" sz="1200" dirty="0" err="1">
                          <a:solidFill>
                            <a:srgbClr val="000000"/>
                          </a:solidFill>
                          <a:effectLst/>
                        </a:rPr>
                        <a:t>piec</a:t>
                      </a:r>
                      <a:r>
                        <a:rPr lang="en-US" sz="1200" dirty="0">
                          <a:solidFill>
                            <a:srgbClr val="000000"/>
                          </a:solidFill>
                          <a:effectLst/>
                        </a:rPr>
                        <a:t>, </a:t>
                      </a:r>
                      <a:r>
                        <a:rPr lang="en-US" sz="1200" dirty="0" err="1">
                          <a:solidFill>
                            <a:srgbClr val="000000"/>
                          </a:solidFill>
                          <a:effectLst/>
                        </a:rPr>
                        <a:t>urin</a:t>
                      </a:r>
                      <a:r>
                        <a:rPr lang="en-US" sz="1200" dirty="0">
                          <a:solidFill>
                            <a:srgbClr val="000000"/>
                          </a:solidFill>
                          <a:effectLst/>
                        </a:rPr>
                        <a:t>, bedroom, racial, slur, spit, around, request, racial slur, client use, neck, pick, </a:t>
                      </a:r>
                      <a:r>
                        <a:rPr lang="en-US" sz="1200" dirty="0" err="1">
                          <a:solidFill>
                            <a:srgbClr val="000000"/>
                          </a:solidFill>
                          <a:effectLst/>
                        </a:rPr>
                        <a:t>remov</a:t>
                      </a:r>
                      <a:r>
                        <a:rPr lang="en-US" sz="1200" dirty="0">
                          <a:solidFill>
                            <a:srgbClr val="000000"/>
                          </a:solidFill>
                          <a:effectLst/>
                        </a:rPr>
                        <a:t>, lay, clean, rip </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3757438501"/>
                  </a:ext>
                </a:extLst>
              </a:tr>
              <a:tr h="596358">
                <a:tc rowSpan="2">
                  <a:txBody>
                    <a:bodyPr/>
                    <a:lstStyle/>
                    <a:p>
                      <a:pPr algn="l" fontAlgn="t"/>
                      <a:r>
                        <a:rPr lang="en-US" sz="1800">
                          <a:solidFill>
                            <a:srgbClr val="000000"/>
                          </a:solidFill>
                          <a:effectLst/>
                        </a:rPr>
                        <a:t>Staff space</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700">
                          <a:solidFill>
                            <a:srgbClr val="000000"/>
                          </a:solidFill>
                          <a:effectLst/>
                        </a:rPr>
                        <a:t>88</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Interview room</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room, interview, interview room, stay, stay room, go room, room staff, staff, </a:t>
                      </a:r>
                      <a:r>
                        <a:rPr lang="en-US" sz="1200" dirty="0" err="1">
                          <a:solidFill>
                            <a:srgbClr val="000000"/>
                          </a:solidFill>
                          <a:effectLst/>
                        </a:rPr>
                        <a:t>anoth</a:t>
                      </a:r>
                      <a:r>
                        <a:rPr lang="en-US" sz="1200" dirty="0">
                          <a:solidFill>
                            <a:srgbClr val="000000"/>
                          </a:solidFill>
                          <a:effectLst/>
                        </a:rPr>
                        <a:t>, room client, cooper, seen, quiet, move, chair, escort room, talk, </a:t>
                      </a:r>
                      <a:r>
                        <a:rPr lang="en-US" sz="1200" dirty="0" err="1">
                          <a:solidFill>
                            <a:srgbClr val="000000"/>
                          </a:solidFill>
                          <a:effectLst/>
                        </a:rPr>
                        <a:t>agre</a:t>
                      </a:r>
                      <a:r>
                        <a:rPr lang="en-US" sz="1200" dirty="0">
                          <a:solidFill>
                            <a:srgbClr val="000000"/>
                          </a:solidFill>
                          <a:effectLst/>
                        </a:rPr>
                        <a:t>, ask, calm </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747687271"/>
                  </a:ext>
                </a:extLst>
              </a:tr>
              <a:tr h="698591">
                <a:tc vMerge="1">
                  <a:txBody>
                    <a:bodyPr/>
                    <a:lstStyle/>
                    <a:p>
                      <a:endParaRPr lang="en-US"/>
                    </a:p>
                  </a:txBody>
                  <a:tcPr/>
                </a:tc>
                <a:tc>
                  <a:txBody>
                    <a:bodyPr/>
                    <a:lstStyle/>
                    <a:p>
                      <a:pPr algn="l" fontAlgn="t"/>
                      <a:r>
                        <a:rPr lang="en-US" sz="700">
                          <a:solidFill>
                            <a:srgbClr val="000000"/>
                          </a:solidFill>
                          <a:effectLst/>
                        </a:rPr>
                        <a:t>61</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Nursing station and harassment</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station, </a:t>
                      </a:r>
                      <a:r>
                        <a:rPr lang="en-US" sz="1200" dirty="0" err="1">
                          <a:solidFill>
                            <a:srgbClr val="000000"/>
                          </a:solidFill>
                          <a:effectLst/>
                        </a:rPr>
                        <a:t>nurs</a:t>
                      </a:r>
                      <a:r>
                        <a:rPr lang="en-US" sz="1200" dirty="0">
                          <a:solidFill>
                            <a:srgbClr val="000000"/>
                          </a:solidFill>
                          <a:effectLst/>
                        </a:rPr>
                        <a:t>, </a:t>
                      </a:r>
                      <a:r>
                        <a:rPr lang="en-US" sz="1200" dirty="0" err="1">
                          <a:solidFill>
                            <a:srgbClr val="000000"/>
                          </a:solidFill>
                          <a:effectLst/>
                        </a:rPr>
                        <a:t>nurs</a:t>
                      </a:r>
                      <a:r>
                        <a:rPr lang="en-US" sz="1200" dirty="0">
                          <a:solidFill>
                            <a:srgbClr val="000000"/>
                          </a:solidFill>
                          <a:effectLst/>
                        </a:rPr>
                        <a:t> station, station door, </a:t>
                      </a:r>
                      <a:r>
                        <a:rPr lang="en-US" sz="1200" dirty="0" err="1">
                          <a:solidFill>
                            <a:srgbClr val="000000"/>
                          </a:solidFill>
                          <a:effectLst/>
                        </a:rPr>
                        <a:t>nurs</a:t>
                      </a:r>
                      <a:r>
                        <a:rPr lang="en-US" sz="1200" dirty="0">
                          <a:solidFill>
                            <a:srgbClr val="000000"/>
                          </a:solidFill>
                          <a:effectLst/>
                        </a:rPr>
                        <a:t> station door, door, window, station window, bang </a:t>
                      </a:r>
                      <a:r>
                        <a:rPr lang="en-US" sz="1200" dirty="0" err="1">
                          <a:solidFill>
                            <a:srgbClr val="000000"/>
                          </a:solidFill>
                          <a:effectLst/>
                        </a:rPr>
                        <a:t>nurs</a:t>
                      </a:r>
                      <a:r>
                        <a:rPr lang="en-US" sz="1200" dirty="0">
                          <a:solidFill>
                            <a:srgbClr val="000000"/>
                          </a:solidFill>
                          <a:effectLst/>
                        </a:rPr>
                        <a:t>, </a:t>
                      </a:r>
                      <a:r>
                        <a:rPr lang="en-US" sz="1200" dirty="0" err="1">
                          <a:solidFill>
                            <a:srgbClr val="000000"/>
                          </a:solidFill>
                          <a:effectLst/>
                        </a:rPr>
                        <a:t>nurs</a:t>
                      </a:r>
                      <a:r>
                        <a:rPr lang="en-US" sz="1200" dirty="0">
                          <a:solidFill>
                            <a:srgbClr val="000000"/>
                          </a:solidFill>
                          <a:effectLst/>
                        </a:rPr>
                        <a:t> station window, bang </a:t>
                      </a:r>
                      <a:r>
                        <a:rPr lang="en-US" sz="1200" dirty="0" err="1">
                          <a:solidFill>
                            <a:srgbClr val="000000"/>
                          </a:solidFill>
                          <a:effectLst/>
                        </a:rPr>
                        <a:t>nurs</a:t>
                      </a:r>
                      <a:r>
                        <a:rPr lang="en-US" sz="1200" dirty="0">
                          <a:solidFill>
                            <a:srgbClr val="000000"/>
                          </a:solidFill>
                          <a:effectLst/>
                        </a:rPr>
                        <a:t> station, came </a:t>
                      </a:r>
                      <a:r>
                        <a:rPr lang="en-US" sz="1200" dirty="0" err="1">
                          <a:solidFill>
                            <a:srgbClr val="000000"/>
                          </a:solidFill>
                          <a:effectLst/>
                        </a:rPr>
                        <a:t>nurs</a:t>
                      </a:r>
                      <a:r>
                        <a:rPr lang="en-US" sz="1200" dirty="0">
                          <a:solidFill>
                            <a:srgbClr val="000000"/>
                          </a:solidFill>
                          <a:effectLst/>
                        </a:rPr>
                        <a:t>, came </a:t>
                      </a:r>
                      <a:r>
                        <a:rPr lang="en-US" sz="1200" dirty="0" err="1">
                          <a:solidFill>
                            <a:srgbClr val="000000"/>
                          </a:solidFill>
                          <a:effectLst/>
                        </a:rPr>
                        <a:t>nurs</a:t>
                      </a:r>
                      <a:r>
                        <a:rPr lang="en-US" sz="1200" dirty="0">
                          <a:solidFill>
                            <a:srgbClr val="000000"/>
                          </a:solidFill>
                          <a:effectLst/>
                        </a:rPr>
                        <a:t> station, bang, approach </a:t>
                      </a:r>
                      <a:r>
                        <a:rPr lang="en-US" sz="1200" dirty="0" err="1">
                          <a:solidFill>
                            <a:srgbClr val="000000"/>
                          </a:solidFill>
                          <a:effectLst/>
                        </a:rPr>
                        <a:t>nurs</a:t>
                      </a:r>
                      <a:r>
                        <a:rPr lang="en-US" sz="1200" dirty="0">
                          <a:solidFill>
                            <a:srgbClr val="000000"/>
                          </a:solidFill>
                          <a:effectLst/>
                        </a:rPr>
                        <a:t>, glass, </a:t>
                      </a:r>
                      <a:r>
                        <a:rPr lang="en-US" sz="1200" dirty="0" err="1">
                          <a:solidFill>
                            <a:srgbClr val="000000"/>
                          </a:solidFill>
                          <a:effectLst/>
                        </a:rPr>
                        <a:t>picu</a:t>
                      </a:r>
                      <a:r>
                        <a:rPr lang="en-US" sz="1200" dirty="0">
                          <a:solidFill>
                            <a:srgbClr val="000000"/>
                          </a:solidFill>
                          <a:effectLst/>
                        </a:rPr>
                        <a:t>, stare, jump, demand</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700422072"/>
                  </a:ext>
                </a:extLst>
              </a:tr>
              <a:tr h="494125">
                <a:tc rowSpan="3">
                  <a:txBody>
                    <a:bodyPr/>
                    <a:lstStyle/>
                    <a:p>
                      <a:pPr algn="l" fontAlgn="t"/>
                      <a:r>
                        <a:rPr lang="en-US" sz="1800" dirty="0">
                          <a:solidFill>
                            <a:srgbClr val="000000"/>
                          </a:solidFill>
                          <a:effectLst/>
                        </a:rPr>
                        <a:t>Common space</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700">
                          <a:solidFill>
                            <a:srgbClr val="000000"/>
                          </a:solidFill>
                          <a:effectLst/>
                        </a:rPr>
                        <a:t>42</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Lounge</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err="1">
                          <a:solidFill>
                            <a:srgbClr val="000000"/>
                          </a:solidFill>
                          <a:effectLst/>
                        </a:rPr>
                        <a:t>loung</a:t>
                      </a:r>
                      <a:r>
                        <a:rPr lang="en-US" sz="1200" dirty="0">
                          <a:solidFill>
                            <a:srgbClr val="000000"/>
                          </a:solidFill>
                          <a:effectLst/>
                        </a:rPr>
                        <a:t>, area, sit, chair, </a:t>
                      </a:r>
                      <a:r>
                        <a:rPr lang="en-US" sz="1200" dirty="0" err="1">
                          <a:solidFill>
                            <a:srgbClr val="000000"/>
                          </a:solidFill>
                          <a:effectLst/>
                        </a:rPr>
                        <a:t>loung</a:t>
                      </a:r>
                      <a:r>
                        <a:rPr lang="en-US" sz="1200" dirty="0">
                          <a:solidFill>
                            <a:srgbClr val="000000"/>
                          </a:solidFill>
                          <a:effectLst/>
                        </a:rPr>
                        <a:t> area, client sit, </a:t>
                      </a:r>
                      <a:r>
                        <a:rPr lang="en-US" sz="1200" dirty="0" err="1">
                          <a:solidFill>
                            <a:srgbClr val="000000"/>
                          </a:solidFill>
                          <a:effectLst/>
                        </a:rPr>
                        <a:t>comput</a:t>
                      </a:r>
                      <a:r>
                        <a:rPr lang="en-US" sz="1200" dirty="0">
                          <a:solidFill>
                            <a:srgbClr val="000000"/>
                          </a:solidFill>
                          <a:effectLst/>
                        </a:rPr>
                        <a:t>, sat, sit </a:t>
                      </a:r>
                      <a:r>
                        <a:rPr lang="en-US" sz="1200" dirty="0" err="1">
                          <a:solidFill>
                            <a:srgbClr val="000000"/>
                          </a:solidFill>
                          <a:effectLst/>
                        </a:rPr>
                        <a:t>loung</a:t>
                      </a:r>
                      <a:r>
                        <a:rPr lang="en-US" sz="1200" dirty="0">
                          <a:solidFill>
                            <a:srgbClr val="000000"/>
                          </a:solidFill>
                          <a:effectLst/>
                        </a:rPr>
                        <a:t>, heard, stand, </a:t>
                      </a:r>
                      <a:r>
                        <a:rPr lang="en-US" sz="1200" dirty="0" err="1">
                          <a:solidFill>
                            <a:srgbClr val="000000"/>
                          </a:solidFill>
                          <a:effectLst/>
                        </a:rPr>
                        <a:t>tabl</a:t>
                      </a:r>
                      <a:r>
                        <a:rPr lang="en-US" sz="1200" dirty="0">
                          <a:solidFill>
                            <a:srgbClr val="000000"/>
                          </a:solidFill>
                          <a:effectLst/>
                        </a:rPr>
                        <a:t>, stood, got, watch, sudden, away, quiet, seat, move</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3966696903"/>
                  </a:ext>
                </a:extLst>
              </a:tr>
              <a:tr h="494125">
                <a:tc vMerge="1">
                  <a:txBody>
                    <a:bodyPr/>
                    <a:lstStyle/>
                    <a:p>
                      <a:endParaRPr lang="en-US"/>
                    </a:p>
                  </a:txBody>
                  <a:tcPr/>
                </a:tc>
                <a:tc>
                  <a:txBody>
                    <a:bodyPr/>
                    <a:lstStyle/>
                    <a:p>
                      <a:pPr algn="l" fontAlgn="t"/>
                      <a:r>
                        <a:rPr lang="en-US" sz="700">
                          <a:solidFill>
                            <a:srgbClr val="000000"/>
                          </a:solidFill>
                          <a:effectLst/>
                        </a:rPr>
                        <a:t>9</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Objects thrown</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threw, water, food, floor, cup, throw, tray, </a:t>
                      </a:r>
                      <a:r>
                        <a:rPr lang="en-US" sz="1200" dirty="0" err="1">
                          <a:solidFill>
                            <a:srgbClr val="000000"/>
                          </a:solidFill>
                          <a:effectLst/>
                        </a:rPr>
                        <a:t>coffe</a:t>
                      </a:r>
                      <a:r>
                        <a:rPr lang="en-US" sz="1200" dirty="0">
                          <a:solidFill>
                            <a:srgbClr val="000000"/>
                          </a:solidFill>
                          <a:effectLst/>
                        </a:rPr>
                        <a:t>, </a:t>
                      </a:r>
                      <a:r>
                        <a:rPr lang="en-US" sz="1200" dirty="0" err="1">
                          <a:solidFill>
                            <a:srgbClr val="000000"/>
                          </a:solidFill>
                          <a:effectLst/>
                        </a:rPr>
                        <a:t>tabl</a:t>
                      </a:r>
                      <a:r>
                        <a:rPr lang="en-US" sz="1200" dirty="0">
                          <a:solidFill>
                            <a:srgbClr val="000000"/>
                          </a:solidFill>
                          <a:effectLst/>
                        </a:rPr>
                        <a:t>, took, lunch, eat, breakfast, dinner, </a:t>
                      </a:r>
                      <a:r>
                        <a:rPr lang="en-US" sz="1200" dirty="0" err="1">
                          <a:solidFill>
                            <a:srgbClr val="000000"/>
                          </a:solidFill>
                          <a:effectLst/>
                        </a:rPr>
                        <a:t>loung</a:t>
                      </a:r>
                      <a:r>
                        <a:rPr lang="en-US" sz="1200" dirty="0">
                          <a:solidFill>
                            <a:srgbClr val="000000"/>
                          </a:solidFill>
                          <a:effectLst/>
                        </a:rPr>
                        <a:t>, pick, across, proceed, offer, remain</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716554573"/>
                  </a:ext>
                </a:extLst>
              </a:tr>
              <a:tr h="494125">
                <a:tc vMerge="1">
                  <a:txBody>
                    <a:bodyPr/>
                    <a:lstStyle/>
                    <a:p>
                      <a:endParaRPr lang="en-US"/>
                    </a:p>
                  </a:txBody>
                  <a:tcPr/>
                </a:tc>
                <a:tc>
                  <a:txBody>
                    <a:bodyPr/>
                    <a:lstStyle/>
                    <a:p>
                      <a:pPr algn="l" fontAlgn="t"/>
                      <a:r>
                        <a:rPr lang="en-US" sz="700">
                          <a:solidFill>
                            <a:srgbClr val="000000"/>
                          </a:solidFill>
                          <a:effectLst/>
                        </a:rPr>
                        <a:t>15</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Banging </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bang, door, window, head, glass, wall, bang door, bang head, start bang, start, </a:t>
                      </a:r>
                      <a:r>
                        <a:rPr lang="en-US" sz="1200" dirty="0" err="1">
                          <a:solidFill>
                            <a:srgbClr val="000000"/>
                          </a:solidFill>
                          <a:effectLst/>
                        </a:rPr>
                        <a:t>forc</a:t>
                      </a:r>
                      <a:r>
                        <a:rPr lang="en-US" sz="1200" dirty="0">
                          <a:solidFill>
                            <a:srgbClr val="000000"/>
                          </a:solidFill>
                          <a:effectLst/>
                        </a:rPr>
                        <a:t>, broke, break, began bang, </a:t>
                      </a:r>
                      <a:r>
                        <a:rPr lang="en-US" sz="1200" dirty="0" err="1">
                          <a:solidFill>
                            <a:srgbClr val="000000"/>
                          </a:solidFill>
                          <a:effectLst/>
                        </a:rPr>
                        <a:t>piec</a:t>
                      </a:r>
                      <a:r>
                        <a:rPr lang="en-US" sz="1200" dirty="0">
                          <a:solidFill>
                            <a:srgbClr val="000000"/>
                          </a:solidFill>
                          <a:effectLst/>
                        </a:rPr>
                        <a:t>, hard, broken, rip, jump, pick</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1711773229"/>
                  </a:ext>
                </a:extLst>
              </a:tr>
            </a:tbl>
          </a:graphicData>
        </a:graphic>
      </p:graphicFrame>
      <p:sp>
        <p:nvSpPr>
          <p:cNvPr id="10" name="Rectangle 2"/>
          <p:cNvSpPr>
            <a:spLocks noGrp="1" noChangeArrowheads="1"/>
          </p:cNvSpPr>
          <p:nvPr>
            <p:ph type="body" idx="1"/>
          </p:nvPr>
        </p:nvSpPr>
        <p:spPr bwMode="auto">
          <a:xfrm>
            <a:off x="5862637" y="278497"/>
            <a:ext cx="4781551"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172B4D"/>
                </a:solidFill>
                <a:effectLst/>
                <a:latin typeface="-apple-system"/>
              </a:rPr>
              <a:t>Table 1. </a:t>
            </a:r>
            <a:r>
              <a:rPr kumimoji="0" lang="en-US" altLang="en-US" sz="1000" b="0" i="1" u="none" strike="noStrike" cap="none" normalizeH="0" baseline="0" dirty="0" smtClean="0">
                <a:ln>
                  <a:noFill/>
                </a:ln>
                <a:solidFill>
                  <a:srgbClr val="172B4D"/>
                </a:solidFill>
                <a:effectLst/>
                <a:latin typeface="-apple-system"/>
              </a:rPr>
              <a:t>Categories of topics, their numbers, labels and terms</a:t>
            </a:r>
            <a:endParaRPr kumimoji="0" lang="en-US" altLang="en-US"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403387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2424" y="250825"/>
            <a:ext cx="5762625" cy="1209675"/>
          </a:xfrm>
        </p:spPr>
        <p:txBody>
          <a:bodyPr>
            <a:normAutofit/>
          </a:bodyPr>
          <a:lstStyle/>
          <a:p>
            <a:r>
              <a:rPr lang="en-CA" b="1" dirty="0" smtClean="0">
                <a:solidFill>
                  <a:schemeClr val="bg1"/>
                </a:solidFill>
              </a:rPr>
              <a:t>Thresholds </a:t>
            </a:r>
            <a:r>
              <a:rPr lang="en-CA" b="1" dirty="0" smtClean="0">
                <a:solidFill>
                  <a:schemeClr val="bg1"/>
                </a:solidFill>
              </a:rPr>
              <a:t>are:</a:t>
            </a:r>
            <a:endParaRPr lang="en-CA" b="1" dirty="0">
              <a:solidFill>
                <a:schemeClr val="bg1"/>
              </a:solidFill>
            </a:endParaRPr>
          </a:p>
        </p:txBody>
      </p:sp>
      <p:sp>
        <p:nvSpPr>
          <p:cNvPr id="3" name="Content Placeholder 2"/>
          <p:cNvSpPr>
            <a:spLocks noGrp="1"/>
          </p:cNvSpPr>
          <p:nvPr>
            <p:ph idx="1"/>
          </p:nvPr>
        </p:nvSpPr>
        <p:spPr>
          <a:xfrm>
            <a:off x="352424" y="1635124"/>
            <a:ext cx="6083768" cy="4351338"/>
          </a:xfrm>
        </p:spPr>
        <p:txBody>
          <a:bodyPr>
            <a:normAutofit/>
          </a:bodyPr>
          <a:lstStyle/>
          <a:p>
            <a:pPr marL="600075" indent="-514350">
              <a:buAutoNum type="arabicPeriod"/>
            </a:pPr>
            <a:r>
              <a:rPr lang="en-CA" dirty="0" smtClean="0">
                <a:solidFill>
                  <a:schemeClr val="bg1"/>
                </a:solidFill>
              </a:rPr>
              <a:t>1. Physical Spaces </a:t>
            </a:r>
          </a:p>
          <a:p>
            <a:pPr marL="942975" lvl="1" indent="-514350">
              <a:buAutoNum type="arabicPeriod"/>
            </a:pPr>
            <a:r>
              <a:rPr lang="en-CA" dirty="0" smtClean="0">
                <a:solidFill>
                  <a:schemeClr val="bg1"/>
                </a:solidFill>
              </a:rPr>
              <a:t>e.g., Nursing station)</a:t>
            </a:r>
          </a:p>
          <a:p>
            <a:pPr marL="85725" indent="0">
              <a:buNone/>
            </a:pPr>
            <a:r>
              <a:rPr lang="en-CA" dirty="0" smtClean="0">
                <a:solidFill>
                  <a:schemeClr val="bg1"/>
                </a:solidFill>
              </a:rPr>
              <a:t>2. Interpersonal </a:t>
            </a:r>
          </a:p>
          <a:p>
            <a:pPr marL="85725" indent="0">
              <a:buNone/>
            </a:pPr>
            <a:r>
              <a:rPr lang="en-CA" dirty="0">
                <a:solidFill>
                  <a:schemeClr val="bg1"/>
                </a:solidFill>
              </a:rPr>
              <a:t>	</a:t>
            </a:r>
            <a:r>
              <a:rPr lang="en-CA" dirty="0" smtClean="0">
                <a:solidFill>
                  <a:schemeClr val="bg1"/>
                </a:solidFill>
              </a:rPr>
              <a:t>e.g., personal ‘bubbles’)</a:t>
            </a:r>
          </a:p>
          <a:p>
            <a:pPr marL="85725" indent="0">
              <a:buNone/>
            </a:pPr>
            <a:r>
              <a:rPr lang="en-CA" dirty="0" smtClean="0">
                <a:solidFill>
                  <a:schemeClr val="bg1"/>
                </a:solidFill>
              </a:rPr>
              <a:t>3. Moral (transgressions)</a:t>
            </a:r>
          </a:p>
          <a:p>
            <a:pPr marL="85725" indent="0">
              <a:buNone/>
            </a:pPr>
            <a:r>
              <a:rPr lang="en-CA" dirty="0">
                <a:solidFill>
                  <a:schemeClr val="bg1"/>
                </a:solidFill>
              </a:rPr>
              <a:t>	</a:t>
            </a:r>
            <a:r>
              <a:rPr lang="en-CA" dirty="0" smtClean="0">
                <a:solidFill>
                  <a:schemeClr val="bg1"/>
                </a:solidFill>
              </a:rPr>
              <a:t>e.g. </a:t>
            </a:r>
            <a:r>
              <a:rPr lang="en-CA" dirty="0" smtClean="0">
                <a:solidFill>
                  <a:schemeClr val="bg1"/>
                </a:solidFill>
              </a:rPr>
              <a:t>sexual </a:t>
            </a:r>
            <a:r>
              <a:rPr lang="en-CA" dirty="0" err="1" smtClean="0">
                <a:solidFill>
                  <a:schemeClr val="bg1"/>
                </a:solidFill>
              </a:rPr>
              <a:t>harrassment</a:t>
            </a:r>
            <a:endParaRPr lang="en-CA" dirty="0">
              <a:solidFill>
                <a:schemeClr val="bg1"/>
              </a:solidFill>
            </a:endParaRPr>
          </a:p>
        </p:txBody>
      </p:sp>
      <p:pic>
        <p:nvPicPr>
          <p:cNvPr id="4" name="Picture 3"/>
          <p:cNvPicPr>
            <a:picLocks noChangeAspect="1"/>
          </p:cNvPicPr>
          <p:nvPr/>
        </p:nvPicPr>
        <p:blipFill>
          <a:blip r:embed="rId2"/>
          <a:stretch>
            <a:fillRect/>
          </a:stretch>
        </p:blipFill>
        <p:spPr>
          <a:xfrm>
            <a:off x="6406139" y="1027906"/>
            <a:ext cx="5172961" cy="5163164"/>
          </a:xfrm>
          <a:prstGeom prst="rect">
            <a:avLst/>
          </a:prstGeom>
        </p:spPr>
      </p:pic>
    </p:spTree>
    <p:extLst>
      <p:ext uri="{BB962C8B-B14F-4D97-AF65-F5344CB8AC3E}">
        <p14:creationId xmlns:p14="http://schemas.microsoft.com/office/powerpoint/2010/main" val="15542561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2424" y="250825"/>
            <a:ext cx="5762625" cy="1209675"/>
          </a:xfrm>
        </p:spPr>
        <p:txBody>
          <a:bodyPr>
            <a:normAutofit/>
          </a:bodyPr>
          <a:lstStyle/>
          <a:p>
            <a:r>
              <a:rPr lang="en-CA" b="1" dirty="0" smtClean="0">
                <a:solidFill>
                  <a:schemeClr val="bg1"/>
                </a:solidFill>
              </a:rPr>
              <a:t>Main Questions:</a:t>
            </a:r>
            <a:endParaRPr lang="en-CA" b="1" dirty="0">
              <a:solidFill>
                <a:schemeClr val="bg1"/>
              </a:solidFill>
            </a:endParaRPr>
          </a:p>
        </p:txBody>
      </p:sp>
      <p:sp>
        <p:nvSpPr>
          <p:cNvPr id="3" name="Content Placeholder 2"/>
          <p:cNvSpPr>
            <a:spLocks noGrp="1"/>
          </p:cNvSpPr>
          <p:nvPr>
            <p:ph idx="1"/>
          </p:nvPr>
        </p:nvSpPr>
        <p:spPr>
          <a:xfrm>
            <a:off x="352424" y="1635124"/>
            <a:ext cx="9763126" cy="4351338"/>
          </a:xfrm>
        </p:spPr>
        <p:txBody>
          <a:bodyPr>
            <a:normAutofit/>
          </a:bodyPr>
          <a:lstStyle/>
          <a:p>
            <a:pPr marL="600075" indent="-514350">
              <a:buAutoNum type="arabicPeriod"/>
            </a:pPr>
            <a:r>
              <a:rPr lang="en-CA" dirty="0" smtClean="0">
                <a:solidFill>
                  <a:schemeClr val="bg1"/>
                </a:solidFill>
              </a:rPr>
              <a:t>1. Entrances and Exits: </a:t>
            </a:r>
          </a:p>
          <a:p>
            <a:pPr marL="942975" lvl="1" indent="-514350">
              <a:buAutoNum type="arabicPeriod"/>
            </a:pPr>
            <a:r>
              <a:rPr lang="en-CA" dirty="0" smtClean="0">
                <a:solidFill>
                  <a:schemeClr val="bg1"/>
                </a:solidFill>
              </a:rPr>
              <a:t>A. </a:t>
            </a:r>
            <a:r>
              <a:rPr lang="en-CA" dirty="0" smtClean="0">
                <a:solidFill>
                  <a:schemeClr val="bg1"/>
                </a:solidFill>
              </a:rPr>
              <a:t>design choices to manage risk in these transitional zones;</a:t>
            </a:r>
          </a:p>
          <a:p>
            <a:pPr marL="600075" indent="-514350">
              <a:buAutoNum type="arabicPeriod"/>
            </a:pPr>
            <a:r>
              <a:rPr lang="en-CA" dirty="0" smtClean="0">
                <a:solidFill>
                  <a:schemeClr val="bg1"/>
                </a:solidFill>
              </a:rPr>
              <a:t>2. Access to and sight lines into care station;</a:t>
            </a:r>
          </a:p>
          <a:p>
            <a:pPr marL="942975" lvl="1" indent="-514350">
              <a:buAutoNum type="arabicPeriod"/>
            </a:pPr>
            <a:r>
              <a:rPr lang="en-CA" dirty="0" smtClean="0">
                <a:solidFill>
                  <a:schemeClr val="bg1"/>
                </a:solidFill>
              </a:rPr>
              <a:t>A. “Outposts”</a:t>
            </a:r>
          </a:p>
          <a:p>
            <a:pPr marL="600075" indent="-514350">
              <a:buAutoNum type="arabicPeriod"/>
            </a:pPr>
            <a:r>
              <a:rPr lang="en-CA" dirty="0" smtClean="0">
                <a:solidFill>
                  <a:schemeClr val="bg1"/>
                </a:solidFill>
              </a:rPr>
              <a:t>3. </a:t>
            </a:r>
            <a:r>
              <a:rPr lang="en-CA" dirty="0" smtClean="0">
                <a:solidFill>
                  <a:schemeClr val="bg1"/>
                </a:solidFill>
              </a:rPr>
              <a:t>Interpersonal relationships:</a:t>
            </a:r>
          </a:p>
          <a:p>
            <a:pPr marL="942975" lvl="1" indent="-514350">
              <a:buAutoNum type="arabicPeriod"/>
            </a:pPr>
            <a:r>
              <a:rPr lang="en-CA" dirty="0" smtClean="0">
                <a:solidFill>
                  <a:schemeClr val="bg1"/>
                </a:solidFill>
              </a:rPr>
              <a:t>A. Therapeutic alliance</a:t>
            </a:r>
          </a:p>
          <a:p>
            <a:pPr marL="942975" lvl="1" indent="-514350">
              <a:buAutoNum type="arabicPeriod"/>
            </a:pPr>
            <a:r>
              <a:rPr lang="en-CA" dirty="0" smtClean="0">
                <a:solidFill>
                  <a:schemeClr val="bg1"/>
                </a:solidFill>
              </a:rPr>
              <a:t>B. </a:t>
            </a:r>
            <a:r>
              <a:rPr lang="en-CA" dirty="0" err="1" smtClean="0">
                <a:solidFill>
                  <a:schemeClr val="bg1"/>
                </a:solidFill>
              </a:rPr>
              <a:t>Interprofessional</a:t>
            </a:r>
            <a:r>
              <a:rPr lang="en-CA" dirty="0" smtClean="0">
                <a:solidFill>
                  <a:schemeClr val="bg1"/>
                </a:solidFill>
              </a:rPr>
              <a:t> team work</a:t>
            </a:r>
            <a:endParaRPr lang="en-CA" dirty="0">
              <a:solidFill>
                <a:schemeClr val="bg1"/>
              </a:solidFill>
            </a:endParaRPr>
          </a:p>
        </p:txBody>
      </p:sp>
    </p:spTree>
    <p:extLst>
      <p:ext uri="{BB962C8B-B14F-4D97-AF65-F5344CB8AC3E}">
        <p14:creationId xmlns:p14="http://schemas.microsoft.com/office/powerpoint/2010/main" val="376131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9887" y="140392"/>
            <a:ext cx="10515600" cy="1325563"/>
          </a:xfrm>
        </p:spPr>
        <p:txBody>
          <a:bodyPr/>
          <a:lstStyle/>
          <a:p>
            <a:r>
              <a:rPr lang="en-US" b="1" dirty="0" smtClean="0">
                <a:solidFill>
                  <a:schemeClr val="bg1"/>
                </a:solidFill>
              </a:rPr>
              <a:t>“Outposts”</a:t>
            </a:r>
            <a:endParaRPr lang="en-US" b="1" dirty="0">
              <a:solidFill>
                <a:schemeClr val="bg1"/>
              </a:solidFill>
            </a:endParaRPr>
          </a:p>
        </p:txBody>
      </p:sp>
      <p:pic>
        <p:nvPicPr>
          <p:cNvPr id="1026" name="Picture 2" descr="Ready for Change: Emergency Department | CAMH"/>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59863" y="1242616"/>
            <a:ext cx="8033239" cy="43513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112619" y="6299078"/>
            <a:ext cx="18313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hlinkClick r:id="rId3"/>
              </a:rPr>
              <a:t>Ready for Change</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3814440"/>
      </p:ext>
    </p:extLst>
  </p:cSld>
  <p:clrMapOvr>
    <a:masterClrMapping/>
  </p:clrMapOvr>
  <p:timing>
    <p:tnLst>
      <p:par>
        <p:cTn id="1" dur="indefinite" restart="never" nodeType="tmRoot"/>
      </p:par>
    </p:tnLst>
  </p:timing>
</p:sld>
</file>

<file path=ppt/theme/theme1.xml><?xml version="1.0" encoding="utf-8"?>
<a:theme xmlns:a="http://schemas.openxmlformats.org/drawingml/2006/main" name="KCNISS-Theme">
  <a:themeElements>
    <a:clrScheme name="Grayscale">
      <a:dk1>
        <a:srgbClr val="000000"/>
      </a:dk1>
      <a:lt1>
        <a:srgbClr val="FFFFFF"/>
      </a:lt1>
      <a:dk2>
        <a:srgbClr val="6E298D"/>
      </a:dk2>
      <a:lt2>
        <a:srgbClr val="F8F8F8"/>
      </a:lt2>
      <a:accent1>
        <a:srgbClr val="DDDDDD"/>
      </a:accent1>
      <a:accent2>
        <a:srgbClr val="B2B2B2"/>
      </a:accent2>
      <a:accent3>
        <a:srgbClr val="AB8876"/>
      </a:accent3>
      <a:accent4>
        <a:srgbClr val="63B1E5"/>
      </a:accent4>
      <a:accent5>
        <a:srgbClr val="FFC000"/>
      </a:accent5>
      <a:accent6>
        <a:srgbClr val="007681"/>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40667</TotalTime>
  <Words>1140</Words>
  <Application>Microsoft Office PowerPoint</Application>
  <PresentationFormat>Widescreen</PresentationFormat>
  <Paragraphs>105</Paragraphs>
  <Slides>8</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-apple-system</vt:lpstr>
      <vt:lpstr>Arial</vt:lpstr>
      <vt:lpstr>Calibri</vt:lpstr>
      <vt:lpstr>Open Sans</vt:lpstr>
      <vt:lpstr>Times New Roman</vt:lpstr>
      <vt:lpstr>Verdana</vt:lpstr>
      <vt:lpstr>KCNISS-Theme</vt:lpstr>
      <vt:lpstr>PowerPoint Presentation</vt:lpstr>
      <vt:lpstr>Hybrid Computational Ethnography</vt:lpstr>
      <vt:lpstr>Machine Learning Modelling</vt:lpstr>
      <vt:lpstr>The New ED: Good News</vt:lpstr>
      <vt:lpstr>Thresholds are Dangerous</vt:lpstr>
      <vt:lpstr>Thresholds are:</vt:lpstr>
      <vt:lpstr>Main Questions:</vt:lpstr>
      <vt:lpstr>“Outposts”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Anthropology:  Illness and Healing Anthropological Perspectives ANTC61</dc:title>
  <dc:creator>LS</dc:creator>
  <cp:lastModifiedBy>Laura Sikstrom</cp:lastModifiedBy>
  <cp:revision>247</cp:revision>
  <dcterms:created xsi:type="dcterms:W3CDTF">2012-04-28T15:09:47Z</dcterms:created>
  <dcterms:modified xsi:type="dcterms:W3CDTF">2023-07-06T16:38:42Z</dcterms:modified>
</cp:coreProperties>
</file>