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6"/>
  </p:notesMasterIdLst>
  <p:sldIdLst>
    <p:sldId id="616" r:id="rId2"/>
    <p:sldId id="613" r:id="rId3"/>
    <p:sldId id="615" r:id="rId4"/>
    <p:sldId id="622" r:id="rId5"/>
    <p:sldId id="623" r:id="rId6"/>
    <p:sldId id="626" r:id="rId7"/>
    <p:sldId id="617" r:id="rId8"/>
    <p:sldId id="618" r:id="rId9"/>
    <p:sldId id="624" r:id="rId10"/>
    <p:sldId id="609" r:id="rId11"/>
    <p:sldId id="625" r:id="rId12"/>
    <p:sldId id="611" r:id="rId13"/>
    <p:sldId id="608" r:id="rId14"/>
    <p:sldId id="614"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174D"/>
    <a:srgbClr val="CC66FF"/>
    <a:srgbClr val="FFFF99"/>
    <a:srgbClr val="CC00FF"/>
    <a:srgbClr val="D60093"/>
    <a:srgbClr val="7030A0"/>
    <a:srgbClr val="EE8800"/>
    <a:srgbClr val="FF66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42" autoAdjust="0"/>
    <p:restoredTop sz="49281" autoAdjust="0"/>
  </p:normalViewPr>
  <p:slideViewPr>
    <p:cSldViewPr snapToGrid="0">
      <p:cViewPr varScale="1">
        <p:scale>
          <a:sx n="73" d="100"/>
          <a:sy n="73" d="100"/>
        </p:scale>
        <p:origin x="534" y="72"/>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E1A815-BCE6-495D-9770-6BBDAAE10664}" type="datetimeFigureOut">
              <a:rPr lang="en-CA" smtClean="0"/>
              <a:pPr/>
              <a:t>2023-06-27</a:t>
            </a:fld>
            <a:endParaRPr lang="en-CA"/>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1625BF-5F57-401E-8A12-CE266DCF00E3}" type="slidenum">
              <a:rPr lang="en-CA" smtClean="0"/>
              <a:pPr/>
              <a:t>‹#›</a:t>
            </a:fld>
            <a:endParaRPr lang="en-CA"/>
          </a:p>
        </p:txBody>
      </p:sp>
    </p:spTree>
    <p:extLst>
      <p:ext uri="{BB962C8B-B14F-4D97-AF65-F5344CB8AC3E}">
        <p14:creationId xmlns:p14="http://schemas.microsoft.com/office/powerpoint/2010/main" val="2306710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sz="120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kern="1200" dirty="0">
                <a:solidFill>
                  <a:schemeClr val="tx1"/>
                </a:solidFill>
                <a:effectLst/>
                <a:latin typeface="+mn-lt"/>
                <a:ea typeface="+mn-ea"/>
                <a:cs typeface="+mn-cs"/>
              </a:rPr>
              <a:t>Our team examines an emergent medical and technological innovation we call "Predictive Care." Most of my ongoing research examines new healthcare opportunities and risks that emerge alongside these innovations.</a:t>
            </a:r>
          </a:p>
          <a:p>
            <a:pPr marL="171450" lvl="0" indent="-171450">
              <a:buFontTx/>
              <a:buChar char="-"/>
            </a:pPr>
            <a:r>
              <a:rPr lang="en-US" sz="1200" kern="1200" dirty="0">
                <a:solidFill>
                  <a:schemeClr val="tx1"/>
                </a:solidFill>
                <a:effectLst/>
                <a:latin typeface="+mn-lt"/>
                <a:ea typeface="+mn-ea"/>
                <a:cs typeface="+mn-cs"/>
              </a:rPr>
              <a:t>We combine</a:t>
            </a:r>
            <a:r>
              <a:rPr lang="en-US" sz="1200" kern="1200" baseline="0" dirty="0">
                <a:solidFill>
                  <a:schemeClr val="tx1"/>
                </a:solidFill>
                <a:effectLst/>
                <a:latin typeface="+mn-lt"/>
                <a:ea typeface="+mn-ea"/>
                <a:cs typeface="+mn-cs"/>
              </a:rPr>
              <a:t> Prediction with “</a:t>
            </a:r>
            <a:r>
              <a:rPr lang="en-US" sz="1200" kern="1200" dirty="0">
                <a:solidFill>
                  <a:schemeClr val="tx1"/>
                </a:solidFill>
                <a:effectLst/>
                <a:latin typeface="+mn-lt"/>
                <a:ea typeface="+mn-ea"/>
                <a:cs typeface="+mn-cs"/>
              </a:rPr>
              <a:t>care” deliberately to illustrate that we are not just interested in the accuracy or usefulness of a specific predictive algorithm – </a:t>
            </a:r>
          </a:p>
          <a:p>
            <a:pPr marL="171450" lvl="0" indent="-171450">
              <a:buFontTx/>
              <a:buChar char="-"/>
            </a:pPr>
            <a:r>
              <a:rPr lang="en-US" sz="1200" kern="1200" dirty="0">
                <a:solidFill>
                  <a:schemeClr val="tx1"/>
                </a:solidFill>
                <a:effectLst/>
                <a:latin typeface="+mn-lt"/>
                <a:ea typeface="+mn-ea"/>
                <a:cs typeface="+mn-cs"/>
              </a:rPr>
              <a:t>RATHER we are interested in both how these tools are made, and ask questions about how these advances are transforming care more broadly. </a:t>
            </a:r>
          </a:p>
          <a:p>
            <a:pPr marL="171450" lvl="0" indent="-171450">
              <a:buFontTx/>
              <a:buChar char="-"/>
            </a:pPr>
            <a:r>
              <a:rPr lang="en-US" sz="1200" kern="1200" dirty="0">
                <a:solidFill>
                  <a:schemeClr val="tx1"/>
                </a:solidFill>
                <a:effectLst/>
                <a:latin typeface="+mn-lt"/>
                <a:ea typeface="+mn-ea"/>
                <a:cs typeface="+mn-cs"/>
              </a:rPr>
              <a:t>In particular, we are both very interested in how these tools could be used effectively to advance health equity.</a:t>
            </a:r>
          </a:p>
          <a:p>
            <a:pPr marL="171450" lvl="0" indent="-171450">
              <a:buFontTx/>
              <a:buChar char="-"/>
            </a:pPr>
            <a:endParaRPr lang="en-US" sz="1200" kern="1200" dirty="0">
              <a:solidFill>
                <a:schemeClr val="tx1"/>
              </a:solidFill>
              <a:effectLst/>
              <a:latin typeface="+mn-lt"/>
              <a:ea typeface="+mn-ea"/>
              <a:cs typeface="+mn-cs"/>
            </a:endParaRPr>
          </a:p>
          <a:p>
            <a:pPr marL="171450" lvl="0" indent="-171450">
              <a:buFontTx/>
              <a:buChar char="-"/>
            </a:pPr>
            <a:r>
              <a:rPr lang="en-US" sz="1200" kern="1200" dirty="0">
                <a:solidFill>
                  <a:schemeClr val="tx1"/>
                </a:solidFill>
                <a:effectLst/>
                <a:latin typeface="+mn-lt"/>
                <a:ea typeface="+mn-ea"/>
                <a:cs typeface="+mn-cs"/>
              </a:rPr>
              <a:t>Marta and I work</a:t>
            </a:r>
            <a:r>
              <a:rPr lang="en-US" sz="1200" kern="1200" baseline="0" dirty="0">
                <a:solidFill>
                  <a:schemeClr val="tx1"/>
                </a:solidFill>
                <a:effectLst/>
                <a:latin typeface="+mn-lt"/>
                <a:ea typeface="+mn-ea"/>
                <a:cs typeface="+mn-cs"/>
              </a:rPr>
              <a:t> independently and collaboratively. Today, we’ll talk about 2 projects that we work on together. </a:t>
            </a:r>
            <a:endParaRPr lang="en-US" sz="1200" kern="1200" dirty="0">
              <a:solidFill>
                <a:schemeClr val="tx1"/>
              </a:solidFill>
              <a:effectLst/>
              <a:latin typeface="+mn-lt"/>
              <a:ea typeface="+mn-ea"/>
              <a:cs typeface="+mn-cs"/>
            </a:endParaRPr>
          </a:p>
          <a:p>
            <a:pPr marL="0" lvl="0" indent="0">
              <a:buFontTx/>
              <a:buNone/>
            </a:pPr>
            <a:endParaRPr lang="en-US" dirty="0"/>
          </a:p>
        </p:txBody>
      </p:sp>
      <p:sp>
        <p:nvSpPr>
          <p:cNvPr id="4" name="Slide Number Placeholder 3"/>
          <p:cNvSpPr>
            <a:spLocks noGrp="1"/>
          </p:cNvSpPr>
          <p:nvPr>
            <p:ph type="sldNum" sz="quarter" idx="10"/>
          </p:nvPr>
        </p:nvSpPr>
        <p:spPr/>
        <p:txBody>
          <a:bodyPr/>
          <a:lstStyle/>
          <a:p>
            <a:fld id="{5C1625BF-5F57-401E-8A12-CE266DCF00E3}" type="slidenum">
              <a:rPr lang="en-CA" smtClean="0"/>
              <a:pPr/>
              <a:t>1</a:t>
            </a:fld>
            <a:endParaRPr lang="en-CA"/>
          </a:p>
        </p:txBody>
      </p:sp>
    </p:spTree>
    <p:extLst>
      <p:ext uri="{BB962C8B-B14F-4D97-AF65-F5344CB8AC3E}">
        <p14:creationId xmlns:p14="http://schemas.microsoft.com/office/powerpoint/2010/main" val="19866803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a:t>MARTA</a:t>
            </a:r>
            <a:br>
              <a:rPr lang="en-CA" dirty="0"/>
            </a:br>
            <a:r>
              <a:rPr lang="en-CA" dirty="0"/>
              <a:t>To answer this question, Laura and I have adapted our interdisciplinary approach to involve the integration of </a:t>
            </a:r>
            <a:r>
              <a:rPr lang="en-CA" dirty="0" err="1"/>
              <a:t>qunatively</a:t>
            </a:r>
            <a:r>
              <a:rPr lang="en-CA" dirty="0"/>
              <a:t>  findings derived from a series of tightly controlled experiments with large sets of participants testing many factors, with a simulation study involving a smaller numbers of care providers carrying out clinical tasks in more realistic settings</a:t>
            </a:r>
            <a:br>
              <a:rPr lang="en-CA" dirty="0"/>
            </a:br>
            <a:r>
              <a:rPr lang="en-CA" dirty="0"/>
              <a:t>-in this way, our research leverages the strengths of both experimentation and ethnographic investigation to better understand how we can promote successful human-AI teaming in complex mental health care settings, such as those at CAMH</a:t>
            </a:r>
          </a:p>
          <a:p>
            <a:r>
              <a:rPr lang="en-CA" dirty="0"/>
              <a:t/>
            </a:r>
            <a:br>
              <a:rPr lang="en-CA" dirty="0"/>
            </a:br>
            <a:r>
              <a:rPr lang="en-CA" dirty="0"/>
              <a:t/>
            </a:r>
            <a:br>
              <a:rPr lang="en-CA" dirty="0"/>
            </a:br>
            <a:endParaRPr lang="en-CA" dirty="0"/>
          </a:p>
        </p:txBody>
      </p:sp>
      <p:sp>
        <p:nvSpPr>
          <p:cNvPr id="4" name="Slide Number Placeholder 3"/>
          <p:cNvSpPr>
            <a:spLocks noGrp="1"/>
          </p:cNvSpPr>
          <p:nvPr>
            <p:ph type="sldNum" sz="quarter" idx="5"/>
          </p:nvPr>
        </p:nvSpPr>
        <p:spPr/>
        <p:txBody>
          <a:bodyPr/>
          <a:lstStyle/>
          <a:p>
            <a:fld id="{5C1625BF-5F57-401E-8A12-CE266DCF00E3}" type="slidenum">
              <a:rPr lang="en-CA" smtClean="0"/>
              <a:pPr/>
              <a:t>10</a:t>
            </a:fld>
            <a:endParaRPr lang="en-CA"/>
          </a:p>
        </p:txBody>
      </p:sp>
    </p:spTree>
    <p:extLst>
      <p:ext uri="{BB962C8B-B14F-4D97-AF65-F5344CB8AC3E}">
        <p14:creationId xmlns:p14="http://schemas.microsoft.com/office/powerpoint/2010/main" val="25517745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a:t>MARTA</a:t>
            </a:r>
            <a:br>
              <a:rPr lang="en-CA" dirty="0"/>
            </a:br>
            <a:r>
              <a:rPr lang="en-CA" dirty="0"/>
              <a:t>In our first experiments, we will test how manipulations of various factors, such as attitudes about AI, induced emotion, or different types of cognitive forcing techniques impact engagement with AI information when making decisions relevant to a mental health scenario, using the example of inpatient violence risk assessment, drawing on our prior work</a:t>
            </a:r>
            <a:br>
              <a:rPr lang="en-CA" dirty="0"/>
            </a:br>
            <a:r>
              <a:rPr lang="en-CA" dirty="0"/>
              <a:t>-because this design allows for randomization of large numbers of participants to different manipulations of factors in this online decision-making scenario, our findings can help us establish causality, identifying which factors to focus on in more involved and ecologically valid investigations</a:t>
            </a:r>
            <a:br>
              <a:rPr lang="en-CA" dirty="0"/>
            </a:br>
            <a:r>
              <a:rPr lang="en-CA" dirty="0"/>
              <a:t/>
            </a:r>
            <a:br>
              <a:rPr lang="en-CA" dirty="0"/>
            </a:br>
            <a:endParaRPr lang="en-CA" dirty="0"/>
          </a:p>
        </p:txBody>
      </p:sp>
      <p:sp>
        <p:nvSpPr>
          <p:cNvPr id="4" name="Slide Number Placeholder 3"/>
          <p:cNvSpPr>
            <a:spLocks noGrp="1"/>
          </p:cNvSpPr>
          <p:nvPr>
            <p:ph type="sldNum" sz="quarter" idx="5"/>
          </p:nvPr>
        </p:nvSpPr>
        <p:spPr/>
        <p:txBody>
          <a:bodyPr/>
          <a:lstStyle/>
          <a:p>
            <a:fld id="{5C1625BF-5F57-401E-8A12-CE266DCF00E3}" type="slidenum">
              <a:rPr lang="en-CA" smtClean="0"/>
              <a:pPr/>
              <a:t>11</a:t>
            </a:fld>
            <a:endParaRPr lang="en-CA"/>
          </a:p>
        </p:txBody>
      </p:sp>
    </p:spTree>
    <p:extLst>
      <p:ext uri="{BB962C8B-B14F-4D97-AF65-F5344CB8AC3E}">
        <p14:creationId xmlns:p14="http://schemas.microsoft.com/office/powerpoint/2010/main" val="41290687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A consensus is emerging around the standards and practices required to support the successful integration of AI into sociotechnical systems.77–79 These frameworks propose a phased approach,80 which includes first establishing performance of machine learning models on historical data – which we have done – and then conducting a “silent trial” of predictions in a “minimal risk environment”, where only researchers access predictions to speculate about impacts on care,77 and concluding with a prospective</a:t>
            </a:r>
          </a:p>
          <a:p>
            <a:r>
              <a:rPr lang="en-US" sz="1200" b="0" i="0" u="none" strike="noStrike" kern="1200" baseline="0" dirty="0">
                <a:solidFill>
                  <a:schemeClr val="tx1"/>
                </a:solidFill>
                <a:latin typeface="+mn-lt"/>
                <a:ea typeface="+mn-ea"/>
                <a:cs typeface="+mn-cs"/>
              </a:rPr>
              <a:t>trial to evaluate impacts on real patient outcomes.78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However the inability of clinicians to engage with AI information results in a translational gap between AI-predictions and the actual clinical context. In addition, as we’ve described – the acute psychiatric context presents unique challenges to the adoption of clinical-AI applications. For example, there is a really big difference between using machine vision to enhance cancer detection and a psychiatric context that emphasizes shared decision-making in care.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As a result, we have designed a series of experiments to be conducted in collaboration with the Simulation </a:t>
            </a:r>
            <a:r>
              <a:rPr lang="en-US" sz="1200" b="0" i="0" u="none" strike="noStrike" kern="1200" baseline="0" dirty="0" err="1">
                <a:solidFill>
                  <a:schemeClr val="tx1"/>
                </a:solidFill>
                <a:latin typeface="+mn-lt"/>
                <a:ea typeface="+mn-ea"/>
                <a:cs typeface="+mn-cs"/>
              </a:rPr>
              <a:t>centre</a:t>
            </a:r>
            <a:r>
              <a:rPr lang="en-US" sz="1200" b="0" i="0" u="none" strike="noStrike" kern="1200" baseline="0" dirty="0">
                <a:solidFill>
                  <a:schemeClr val="tx1"/>
                </a:solidFill>
                <a:latin typeface="+mn-lt"/>
                <a:ea typeface="+mn-ea"/>
                <a:cs typeface="+mn-cs"/>
              </a:rPr>
              <a:t> to test the candidate features most likely to enhance teaming identified in previous phases of this study. In particular, this will include real-time observations of decision-making processes to identify social and contextual cues that may override technical features of the user interface – like cognitive forcing. </a:t>
            </a:r>
            <a:endParaRPr lang="en-CA" dirty="0"/>
          </a:p>
        </p:txBody>
      </p:sp>
      <p:sp>
        <p:nvSpPr>
          <p:cNvPr id="4" name="Slide Number Placeholder 3"/>
          <p:cNvSpPr>
            <a:spLocks noGrp="1"/>
          </p:cNvSpPr>
          <p:nvPr>
            <p:ph type="sldNum" sz="quarter" idx="5"/>
          </p:nvPr>
        </p:nvSpPr>
        <p:spPr/>
        <p:txBody>
          <a:bodyPr/>
          <a:lstStyle/>
          <a:p>
            <a:fld id="{5C1625BF-5F57-401E-8A12-CE266DCF00E3}" type="slidenum">
              <a:rPr lang="en-CA" smtClean="0"/>
              <a:pPr/>
              <a:t>12</a:t>
            </a:fld>
            <a:endParaRPr lang="en-CA"/>
          </a:p>
        </p:txBody>
      </p:sp>
    </p:spTree>
    <p:extLst>
      <p:ext uri="{BB962C8B-B14F-4D97-AF65-F5344CB8AC3E}">
        <p14:creationId xmlns:p14="http://schemas.microsoft.com/office/powerpoint/2010/main" val="29628490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Laura</a:t>
            </a:r>
            <a:br>
              <a:rPr lang="en-CA" dirty="0"/>
            </a:br>
            <a:r>
              <a:rPr lang="en-CA" dirty="0"/>
              <a:t>As Marta mentioned</a:t>
            </a:r>
            <a:r>
              <a:rPr lang="en-CA" baseline="0" dirty="0"/>
              <a:t> one of the interface features we are interested in cognitive forcing. As an example, a provider might be asked to make an initial assessment and then wait for the AI information. That time is meant is to meant to allow the provider to reflect on their assessment and anticipate what the AI might propose. However, in practice, the provider might just use this time to check their email, or catch up a with a colleague. </a:t>
            </a:r>
          </a:p>
          <a:p>
            <a:endParaRPr lang="en-CA" baseline="0" dirty="0"/>
          </a:p>
          <a:p>
            <a:r>
              <a:rPr lang="en-CA" baseline="0" dirty="0"/>
              <a:t>In this way, our proposed study aims to identify the range of factors that might impact teaming in real-world psychiatric settings. </a:t>
            </a:r>
          </a:p>
          <a:p>
            <a:endParaRPr lang="en-CA" baseline="0" dirty="0"/>
          </a:p>
          <a:p>
            <a:endParaRPr lang="en-CA" baseline="0" dirty="0"/>
          </a:p>
          <a:p>
            <a:endParaRPr lang="en-CA" dirty="0"/>
          </a:p>
        </p:txBody>
      </p:sp>
      <p:sp>
        <p:nvSpPr>
          <p:cNvPr id="4" name="Slide Number Placeholder 3"/>
          <p:cNvSpPr>
            <a:spLocks noGrp="1"/>
          </p:cNvSpPr>
          <p:nvPr>
            <p:ph type="sldNum" sz="quarter" idx="5"/>
          </p:nvPr>
        </p:nvSpPr>
        <p:spPr/>
        <p:txBody>
          <a:bodyPr/>
          <a:lstStyle/>
          <a:p>
            <a:fld id="{5C1625BF-5F57-401E-8A12-CE266DCF00E3}" type="slidenum">
              <a:rPr lang="en-CA" smtClean="0"/>
              <a:pPr/>
              <a:t>13</a:t>
            </a:fld>
            <a:endParaRPr lang="en-CA"/>
          </a:p>
        </p:txBody>
      </p:sp>
    </p:spTree>
    <p:extLst>
      <p:ext uri="{BB962C8B-B14F-4D97-AF65-F5344CB8AC3E}">
        <p14:creationId xmlns:p14="http://schemas.microsoft.com/office/powerpoint/2010/main" val="17860700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BOTH</a:t>
            </a:r>
            <a:br>
              <a:rPr lang="en-CA" dirty="0"/>
            </a:br>
            <a:r>
              <a:rPr lang="en-CA" dirty="0"/>
              <a:t/>
            </a:r>
            <a:br>
              <a:rPr lang="en-CA" dirty="0"/>
            </a:br>
            <a:r>
              <a:rPr lang="en-CA" dirty="0"/>
              <a:t>Thank you to our team (LAURA TO SEND) – just collaborators on projects – funders </a:t>
            </a:r>
          </a:p>
          <a:p>
            <a:pPr lvl="0"/>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endParaRPr lang="en-CA" sz="1500" dirty="0"/>
          </a:p>
        </p:txBody>
      </p:sp>
      <p:sp>
        <p:nvSpPr>
          <p:cNvPr id="4" name="Slide Number Placeholder 3"/>
          <p:cNvSpPr>
            <a:spLocks noGrp="1"/>
          </p:cNvSpPr>
          <p:nvPr>
            <p:ph type="sldNum" sz="quarter" idx="5"/>
          </p:nvPr>
        </p:nvSpPr>
        <p:spPr/>
        <p:txBody>
          <a:bodyPr/>
          <a:lstStyle/>
          <a:p>
            <a:fld id="{102F11BF-283A-4E95-8F9D-A9A03FD244FC}" type="slidenum">
              <a:rPr lang="en-CA" smtClean="0"/>
              <a:t>14</a:t>
            </a:fld>
            <a:endParaRPr lang="en-CA"/>
          </a:p>
        </p:txBody>
      </p:sp>
    </p:spTree>
    <p:extLst>
      <p:ext uri="{BB962C8B-B14F-4D97-AF65-F5344CB8AC3E}">
        <p14:creationId xmlns:p14="http://schemas.microsoft.com/office/powerpoint/2010/main" val="40586812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aseline="0" dirty="0"/>
              <a:t>LAURA</a:t>
            </a:r>
          </a:p>
          <a:p>
            <a:endParaRPr lang="en-CA" baseline="0" dirty="0"/>
          </a:p>
          <a:p>
            <a:r>
              <a:rPr lang="en-CA" dirty="0"/>
              <a:t>Not typically that two scientists lead, but we have complementary strengths and skill sets, and are interested in answering similar questions about AI (2 coins)</a:t>
            </a:r>
          </a:p>
          <a:p>
            <a:r>
              <a:rPr lang="en-CA" dirty="0"/>
              <a:t>-so our approach is interdisciplinary – for example, the study we will talk about first relies on computational-ethnography (link BMJ Protocol).</a:t>
            </a:r>
          </a:p>
          <a:p>
            <a:endParaRPr lang="en-CA" dirty="0"/>
          </a:p>
          <a:p>
            <a:r>
              <a:rPr lang="en-CA" dirty="0"/>
              <a:t>-</a:t>
            </a:r>
            <a:r>
              <a:rPr lang="en-CA" baseline="0" dirty="0"/>
              <a:t> Computational Ethnography </a:t>
            </a:r>
            <a:r>
              <a:rPr lang="en-CA" dirty="0"/>
              <a:t/>
            </a:r>
            <a:br>
              <a:rPr lang="en-CA" dirty="0"/>
            </a:br>
            <a:r>
              <a:rPr lang="en-CA" dirty="0"/>
              <a:t/>
            </a:r>
            <a:br>
              <a:rPr lang="en-CA" dirty="0"/>
            </a:br>
            <a:r>
              <a:rPr lang="en-CA" dirty="0"/>
              <a:t/>
            </a:r>
            <a:br>
              <a:rPr lang="en-CA" dirty="0"/>
            </a:br>
            <a:r>
              <a:rPr lang="en-CA" dirty="0"/>
              <a:t>LAURA</a:t>
            </a:r>
          </a:p>
          <a:p>
            <a:endParaRPr lang="en-US" dirty="0"/>
          </a:p>
        </p:txBody>
      </p:sp>
      <p:sp>
        <p:nvSpPr>
          <p:cNvPr id="4" name="Slide Number Placeholder 3"/>
          <p:cNvSpPr>
            <a:spLocks noGrp="1"/>
          </p:cNvSpPr>
          <p:nvPr>
            <p:ph type="sldNum" sz="quarter" idx="10"/>
          </p:nvPr>
        </p:nvSpPr>
        <p:spPr/>
        <p:txBody>
          <a:bodyPr/>
          <a:lstStyle/>
          <a:p>
            <a:fld id="{5C1625BF-5F57-401E-8A12-CE266DCF00E3}" type="slidenum">
              <a:rPr lang="en-CA" smtClean="0"/>
              <a:pPr/>
              <a:t>2</a:t>
            </a:fld>
            <a:endParaRPr lang="en-CA"/>
          </a:p>
        </p:txBody>
      </p:sp>
    </p:spTree>
    <p:extLst>
      <p:ext uri="{BB962C8B-B14F-4D97-AF65-F5344CB8AC3E}">
        <p14:creationId xmlns:p14="http://schemas.microsoft.com/office/powerpoint/2010/main" val="28867505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Violence is rare but has adverse outcomes when it happens</a:t>
            </a:r>
            <a:br>
              <a:rPr lang="en-CA" dirty="0"/>
            </a:br>
            <a:r>
              <a:rPr lang="en-CA" dirty="0"/>
              <a:t>-outline the challenge – the ‘moment we have touched a patient we have failed’</a:t>
            </a:r>
            <a:br>
              <a:rPr lang="en-CA" dirty="0"/>
            </a:br>
            <a:r>
              <a:rPr lang="en-CA" dirty="0"/>
              <a:t>-efforts to automate or enhance with ML</a:t>
            </a:r>
          </a:p>
          <a:p>
            <a:r>
              <a:rPr lang="en-CA" dirty="0"/>
              <a:t>Currently clinicians use structured rating scale to identify early warning signs to prevent coercive measures – so for example for providers the use of restraints is a last resort – or ‘the moment we touch a patient, we have failed.”</a:t>
            </a:r>
          </a:p>
          <a:p>
            <a:endParaRPr lang="en-CA" dirty="0"/>
          </a:p>
          <a:p>
            <a:r>
              <a:rPr lang="en-CA" dirty="0"/>
              <a:t>Efforts to automate or enhance this process with ML, but of course we know that biases in training datasets are a problem. So the main focus of this project is to examine how the increasing use of machine learning to enhance risk assessments might impact care in acute psychiatry.</a:t>
            </a:r>
          </a:p>
          <a:p>
            <a:endParaRPr lang="en-CA" dirty="0"/>
          </a:p>
          <a:p>
            <a:r>
              <a:rPr lang="en-CA" dirty="0"/>
              <a:t>LAURA</a:t>
            </a:r>
          </a:p>
          <a:p>
            <a:endParaRPr lang="en-US" dirty="0"/>
          </a:p>
        </p:txBody>
      </p:sp>
      <p:sp>
        <p:nvSpPr>
          <p:cNvPr id="4" name="Slide Number Placeholder 3"/>
          <p:cNvSpPr>
            <a:spLocks noGrp="1"/>
          </p:cNvSpPr>
          <p:nvPr>
            <p:ph type="sldNum" sz="quarter" idx="10"/>
          </p:nvPr>
        </p:nvSpPr>
        <p:spPr/>
        <p:txBody>
          <a:bodyPr/>
          <a:lstStyle/>
          <a:p>
            <a:fld id="{5C1625BF-5F57-401E-8A12-CE266DCF00E3}" type="slidenum">
              <a:rPr lang="en-CA" smtClean="0"/>
              <a:pPr/>
              <a:t>3</a:t>
            </a:fld>
            <a:endParaRPr lang="en-CA"/>
          </a:p>
        </p:txBody>
      </p:sp>
    </p:spTree>
    <p:extLst>
      <p:ext uri="{BB962C8B-B14F-4D97-AF65-F5344CB8AC3E}">
        <p14:creationId xmlns:p14="http://schemas.microsoft.com/office/powerpoint/2010/main" val="28021372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To understand how this automation may impact risk assessment, we are building an ML model using sociodemographic, clinical and risk assessment data from over 10,000 clients across almost 18,000 acute care stays</a:t>
            </a:r>
            <a:br>
              <a:rPr lang="en-CA" dirty="0"/>
            </a:br>
            <a:r>
              <a:rPr lang="en-CA" dirty="0"/>
              <a:t>-preliminary modelling carried out by our student, Robert Xiao, shows that our models can predict incidents of violence or aggression with performance similar to what other researchers are finding (AUC~.70) </a:t>
            </a:r>
            <a:br>
              <a:rPr lang="en-CA" dirty="0"/>
            </a:br>
            <a:r>
              <a:rPr lang="en-CA" dirty="0"/>
              <a:t>-however, one of our other students, </a:t>
            </a:r>
            <a:r>
              <a:rPr lang="en-CA" dirty="0" err="1"/>
              <a:t>Yifan</a:t>
            </a:r>
            <a:r>
              <a:rPr lang="en-CA" dirty="0"/>
              <a:t> Wang, has been exploring the feature space our models are using to make predictions – one key takeaway from his analyses has been that although there are certain features characterizing patients who are not likely to commit a violent incident (for example, older patients who follow instructions and are not verbally threatening), there is no feature representation that can be used to reliably characterize who will commit such an incident, which may be why sensitivity in our models tends to be poor while specificity is high</a:t>
            </a:r>
            <a:br>
              <a:rPr lang="en-CA" dirty="0"/>
            </a:br>
            <a:r>
              <a:rPr lang="en-CA" dirty="0"/>
              <a:t>-we think this means that any patient can become violent or aggressive, with these behaviours being more related to conditions or interactions in the care setting, rather than patient factors</a:t>
            </a:r>
            <a:br>
              <a:rPr lang="en-CA" dirty="0"/>
            </a:br>
            <a:r>
              <a:rPr lang="en-CA" dirty="0"/>
              <a:t>-our next step will be to add information from clinical notes into the feature space, which we hope will provide this additional context/info and improve sensitivity</a:t>
            </a:r>
            <a:endParaRPr lang="en-US" dirty="0"/>
          </a:p>
        </p:txBody>
      </p:sp>
      <p:sp>
        <p:nvSpPr>
          <p:cNvPr id="4" name="Slide Number Placeholder 3"/>
          <p:cNvSpPr>
            <a:spLocks noGrp="1"/>
          </p:cNvSpPr>
          <p:nvPr>
            <p:ph type="sldNum" sz="quarter" idx="10"/>
          </p:nvPr>
        </p:nvSpPr>
        <p:spPr/>
        <p:txBody>
          <a:bodyPr/>
          <a:lstStyle/>
          <a:p>
            <a:fld id="{5C1625BF-5F57-401E-8A12-CE266DCF00E3}" type="slidenum">
              <a:rPr lang="en-CA" smtClean="0"/>
              <a:pPr/>
              <a:t>4</a:t>
            </a:fld>
            <a:endParaRPr lang="en-CA"/>
          </a:p>
        </p:txBody>
      </p:sp>
    </p:spTree>
    <p:extLst>
      <p:ext uri="{BB962C8B-B14F-4D97-AF65-F5344CB8AC3E}">
        <p14:creationId xmlns:p14="http://schemas.microsoft.com/office/powerpoint/2010/main" val="22215557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-but our focus is bias - we are relying on clinician derived risk assessments to train our models (both structured and unstructured in the form of clinical notes), but it is possible that this assessment is biased for some patients</a:t>
            </a:r>
            <a:br>
              <a:rPr lang="en-CA" dirty="0"/>
            </a:br>
            <a:r>
              <a:rPr lang="en-CA" dirty="0"/>
              <a:t>-one of our other students, Chris Dharma, is focusing on cases where patients are identified as being at high risk but do not go on to become violent/aggressive, and potential social or systemic factors contributing to these sort of false positive assessments using epidemiological approaches – he has already found that clinicians’ perceptions of risk are higher for racialized patients, as well as for patients admitted into the ED by police (which makes sense since police presence at admission could signal aggression) - for example, we hypothesize we suspect police presence at ED admission </a:t>
            </a:r>
            <a:br>
              <a:rPr lang="en-CA" dirty="0"/>
            </a:br>
            <a:r>
              <a:rPr lang="en-CA" dirty="0"/>
              <a:t>-our other student, Sitra </a:t>
            </a:r>
            <a:r>
              <a:rPr lang="en-CA" dirty="0" err="1"/>
              <a:t>Adill</a:t>
            </a:r>
            <a:r>
              <a:rPr lang="en-CA" dirty="0"/>
              <a:t> Mohammed , is examining social and systemic factors contributing to bias in a qualitative way – we have consulted with key organizations or members for ME finding</a:t>
            </a:r>
            <a:br>
              <a:rPr lang="en-CA" dirty="0"/>
            </a:br>
            <a:r>
              <a:rPr lang="en-CA" dirty="0"/>
              <a:t>(MODIFY)</a:t>
            </a:r>
            <a:endParaRPr lang="en-US" dirty="0"/>
          </a:p>
        </p:txBody>
      </p:sp>
      <p:sp>
        <p:nvSpPr>
          <p:cNvPr id="4" name="Slide Number Placeholder 3"/>
          <p:cNvSpPr>
            <a:spLocks noGrp="1"/>
          </p:cNvSpPr>
          <p:nvPr>
            <p:ph type="sldNum" sz="quarter" idx="10"/>
          </p:nvPr>
        </p:nvSpPr>
        <p:spPr/>
        <p:txBody>
          <a:bodyPr/>
          <a:lstStyle/>
          <a:p>
            <a:fld id="{5C1625BF-5F57-401E-8A12-CE266DCF00E3}" type="slidenum">
              <a:rPr lang="en-CA" smtClean="0"/>
              <a:pPr/>
              <a:t>5</a:t>
            </a:fld>
            <a:endParaRPr lang="en-CA"/>
          </a:p>
        </p:txBody>
      </p:sp>
    </p:spTree>
    <p:extLst>
      <p:ext uri="{BB962C8B-B14F-4D97-AF65-F5344CB8AC3E}">
        <p14:creationId xmlns:p14="http://schemas.microsoft.com/office/powerpoint/2010/main" val="375370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-CAMH ED is a complicated, dynamic and acute setting, police presence</a:t>
            </a:r>
            <a:br>
              <a:rPr lang="en-US" dirty="0"/>
            </a:br>
            <a:r>
              <a:rPr lang="en-US" dirty="0"/>
              <a:t>-almost 15K visits / year</a:t>
            </a:r>
            <a:br>
              <a:rPr lang="en-US" dirty="0"/>
            </a:br>
            <a:r>
              <a:rPr lang="en-US" dirty="0" smtClean="0"/>
              <a:t>-</a:t>
            </a:r>
            <a:r>
              <a:rPr lang="en-CA" baseline="0" dirty="0" smtClean="0"/>
              <a:t>In </a:t>
            </a:r>
            <a:r>
              <a:rPr lang="en-CA" baseline="0" dirty="0"/>
              <a:t>addition, care is also coordinated by interprofessional health teams that include social workers, pharmacists, addictions specialists, nurses, psychiatrists and unregulated health professionals like program assistants or PAs. Significantly, this means that risk is often managed collectively – raising questions about how an AI-derived prediction would or could be used effectively in this context. For example, most approaches to date might produce a risk flag in the EHR for clinicians – but in this context PAs – who do not have access to a computer – are the staff members that spend the majority of their time </a:t>
            </a:r>
            <a:r>
              <a:rPr lang="en-US" dirty="0"/>
              <a:t/>
            </a:r>
            <a:br>
              <a:rPr lang="en-US" dirty="0"/>
            </a:br>
            <a:r>
              <a:rPr lang="en-US" dirty="0"/>
              <a:t>-value shared decision making – nurses, social workers, dynamic</a:t>
            </a:r>
          </a:p>
        </p:txBody>
      </p:sp>
      <p:sp>
        <p:nvSpPr>
          <p:cNvPr id="4" name="Slide Number Placeholder 3"/>
          <p:cNvSpPr>
            <a:spLocks noGrp="1"/>
          </p:cNvSpPr>
          <p:nvPr>
            <p:ph type="sldNum" sz="quarter" idx="10"/>
          </p:nvPr>
        </p:nvSpPr>
        <p:spPr/>
        <p:txBody>
          <a:bodyPr/>
          <a:lstStyle/>
          <a:p>
            <a:fld id="{5C1625BF-5F57-401E-8A12-CE266DCF00E3}" type="slidenum">
              <a:rPr lang="en-CA" smtClean="0"/>
              <a:pPr/>
              <a:t>6</a:t>
            </a:fld>
            <a:endParaRPr lang="en-CA"/>
          </a:p>
        </p:txBody>
      </p:sp>
    </p:spTree>
    <p:extLst>
      <p:ext uri="{BB962C8B-B14F-4D97-AF65-F5344CB8AC3E}">
        <p14:creationId xmlns:p14="http://schemas.microsoft.com/office/powerpoint/2010/main" val="29978272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a:t>LAURA</a:t>
            </a:r>
          </a:p>
          <a:p>
            <a:endParaRPr lang="en-CA" dirty="0"/>
          </a:p>
          <a:p>
            <a:r>
              <a:rPr lang="en-CA" dirty="0"/>
              <a:t>To give you an ethnographic example, 3 key moments when different providers share info about safety ….</a:t>
            </a:r>
            <a:br>
              <a:rPr lang="en-CA" dirty="0"/>
            </a:br>
            <a:endParaRPr lang="en-CA" baseline="0" dirty="0"/>
          </a:p>
          <a:p>
            <a:endParaRPr lang="en-CA" baseline="0"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12CFD86-4A1B-4C04-99B2-66E42BEC414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97106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baseline="0" dirty="0"/>
              <a:t>Of PARTICULAR NOTE – the medium by which most predictive tools are delivered is through a computer interface – yet in each of these instances where risk is being managed – the COMPUTERS ARE NOT </a:t>
            </a:r>
            <a:r>
              <a:rPr lang="en-CA" baseline="0" dirty="0" smtClean="0"/>
              <a:t>PRESENT. In fact, computers are used primarily for data entry, NOT data translation. </a:t>
            </a:r>
            <a:endParaRPr lang="en-CA"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CA"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baseline="0" dirty="0"/>
              <a:t>This raises a lot of questions about how a tool might be successfully integrated into care in acute psychiatric contexts supported by </a:t>
            </a:r>
            <a:r>
              <a:rPr lang="en-CA" baseline="0" dirty="0" err="1"/>
              <a:t>interprofessional</a:t>
            </a:r>
            <a:r>
              <a:rPr lang="en-CA" baseline="0" dirty="0"/>
              <a:t> health teams. </a:t>
            </a:r>
            <a:endParaRPr lang="en-CA" dirty="0"/>
          </a:p>
          <a:p>
            <a:endParaRPr lang="en-CA" dirty="0"/>
          </a:p>
        </p:txBody>
      </p:sp>
      <p:sp>
        <p:nvSpPr>
          <p:cNvPr id="4" name="Slide Number Placeholder 3"/>
          <p:cNvSpPr>
            <a:spLocks noGrp="1"/>
          </p:cNvSpPr>
          <p:nvPr>
            <p:ph type="sldNum" sz="quarter" idx="5"/>
          </p:nvPr>
        </p:nvSpPr>
        <p:spPr/>
        <p:txBody>
          <a:bodyPr/>
          <a:lstStyle/>
          <a:p>
            <a:fld id="{5C1625BF-5F57-401E-8A12-CE266DCF00E3}" type="slidenum">
              <a:rPr lang="en-CA" smtClean="0"/>
              <a:pPr/>
              <a:t>8</a:t>
            </a:fld>
            <a:endParaRPr lang="en-CA"/>
          </a:p>
        </p:txBody>
      </p:sp>
    </p:spTree>
    <p:extLst>
      <p:ext uri="{BB962C8B-B14F-4D97-AF65-F5344CB8AC3E}">
        <p14:creationId xmlns:p14="http://schemas.microsoft.com/office/powerpoint/2010/main" val="6665091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MARTA</a:t>
            </a:r>
            <a:br>
              <a:rPr lang="en-CA" dirty="0"/>
            </a:br>
            <a:r>
              <a:rPr lang="en-CA" dirty="0"/>
              <a:t>The topic of interprofessional health teams leads us to the next challenge, which is that the anticipated role of AI in mental health care will be in the form of Human-AI Teaming – in that AI should not be used to automate or prescribe decision making, but rather to support it, by offering additional insights or perspectives or facilitating the review of patient data </a:t>
            </a:r>
            <a:br>
              <a:rPr lang="en-CA" dirty="0"/>
            </a:br>
            <a:r>
              <a:rPr lang="en-CA" dirty="0"/>
              <a:t>-therefore, successful teaming is thought to rely on users critically engaging with AI information</a:t>
            </a:r>
            <a:br>
              <a:rPr lang="en-CA" dirty="0"/>
            </a:br>
            <a:r>
              <a:rPr lang="en-CA" dirty="0"/>
              <a:t>-however, this engagement can be impacted by a host of factors, not just relating to its technical performance</a:t>
            </a:r>
            <a:br>
              <a:rPr lang="en-CA" dirty="0"/>
            </a:br>
            <a:r>
              <a:rPr lang="en-CA" dirty="0"/>
              <a:t>-for example, can include negative perceptions about AI (in fact, a preference for human derived clinical decision support has emerged in one experiment we completed with CAMH psychiatrist, as compared to AI derived decision support)</a:t>
            </a:r>
            <a:br>
              <a:rPr lang="en-CA" dirty="0"/>
            </a:br>
            <a:r>
              <a:rPr lang="en-CA" dirty="0"/>
              <a:t>-but others also include peer endorsement of AI -how seamlessly or easily AI can be integrated into clinical workflows or care</a:t>
            </a:r>
            <a:br>
              <a:rPr lang="en-CA" dirty="0"/>
            </a:br>
            <a:r>
              <a:rPr lang="en-CA" dirty="0"/>
              <a:t>-the emotional, attentional and cognitive demands of the care setting</a:t>
            </a:r>
            <a:br>
              <a:rPr lang="en-CA" dirty="0"/>
            </a:br>
            <a:r>
              <a:rPr lang="en-CA" dirty="0"/>
              <a:t>-there are also technical strategies that can be implemented to promote critical engagement with AI information, called cognitive forcing (many exist but example is to delay the presentation of AI info until after a clinician has made an initial decision or assessment)</a:t>
            </a:r>
            <a:br>
              <a:rPr lang="en-CA" dirty="0"/>
            </a:br>
            <a:r>
              <a:rPr lang="en-CA" dirty="0"/>
              <a:t>-in light of all these potentially influential factors, our future work examines how we can achieve successful human AI teaming in mental health care</a:t>
            </a:r>
            <a:endParaRPr lang="en-US" dirty="0"/>
          </a:p>
        </p:txBody>
      </p:sp>
      <p:sp>
        <p:nvSpPr>
          <p:cNvPr id="4" name="Slide Number Placeholder 3"/>
          <p:cNvSpPr>
            <a:spLocks noGrp="1"/>
          </p:cNvSpPr>
          <p:nvPr>
            <p:ph type="sldNum" sz="quarter" idx="10"/>
          </p:nvPr>
        </p:nvSpPr>
        <p:spPr/>
        <p:txBody>
          <a:bodyPr/>
          <a:lstStyle/>
          <a:p>
            <a:fld id="{5C1625BF-5F57-401E-8A12-CE266DCF00E3}" type="slidenum">
              <a:rPr lang="en-CA" smtClean="0"/>
              <a:pPr/>
              <a:t>9</a:t>
            </a:fld>
            <a:endParaRPr lang="en-CA"/>
          </a:p>
        </p:txBody>
      </p:sp>
    </p:spTree>
    <p:extLst>
      <p:ext uri="{BB962C8B-B14F-4D97-AF65-F5344CB8AC3E}">
        <p14:creationId xmlns:p14="http://schemas.microsoft.com/office/powerpoint/2010/main" val="36282583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831851" y="1709738"/>
            <a:ext cx="10515600" cy="28527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lt1"/>
              </a:buClr>
              <a:buSzPts val="60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4"/>
          <p:cNvSpPr txBox="1">
            <a:spLocks noGrp="1"/>
          </p:cNvSpPr>
          <p:nvPr>
            <p:ph type="body" idx="1"/>
          </p:nvPr>
        </p:nvSpPr>
        <p:spPr>
          <a:xfrm>
            <a:off x="831851" y="4589463"/>
            <a:ext cx="10515600" cy="1500300"/>
          </a:xfrm>
          <a:prstGeom prst="rect">
            <a:avLst/>
          </a:prstGeom>
          <a:noFill/>
          <a:ln>
            <a:noFill/>
          </a:ln>
        </p:spPr>
        <p:txBody>
          <a:bodyPr spcFirstLastPara="1" wrap="square" lIns="91425" tIns="45700" rIns="91425" bIns="45700" anchor="t" anchorCtr="0">
            <a:noAutofit/>
          </a:bodyPr>
          <a:lstStyle>
            <a:lvl1pPr marL="342900" lvl="0" indent="-171450" algn="l">
              <a:lnSpc>
                <a:spcPct val="90000"/>
              </a:lnSpc>
              <a:spcBef>
                <a:spcPts val="750"/>
              </a:spcBef>
              <a:spcAft>
                <a:spcPts val="0"/>
              </a:spcAft>
              <a:buClr>
                <a:srgbClr val="888888"/>
              </a:buClr>
              <a:buSzPts val="2400"/>
              <a:buNone/>
              <a:defRPr sz="1800">
                <a:solidFill>
                  <a:srgbClr val="888888"/>
                </a:solidFill>
              </a:defRPr>
            </a:lvl1pPr>
            <a:lvl2pPr marL="685800" lvl="1" indent="-171450" algn="l">
              <a:lnSpc>
                <a:spcPct val="90000"/>
              </a:lnSpc>
              <a:spcBef>
                <a:spcPts val="375"/>
              </a:spcBef>
              <a:spcAft>
                <a:spcPts val="0"/>
              </a:spcAft>
              <a:buClr>
                <a:srgbClr val="888888"/>
              </a:buClr>
              <a:buSzPts val="2000"/>
              <a:buNone/>
              <a:defRPr sz="1500">
                <a:solidFill>
                  <a:srgbClr val="888888"/>
                </a:solidFill>
              </a:defRPr>
            </a:lvl2pPr>
            <a:lvl3pPr marL="1028700" lvl="2" indent="-171450" algn="l">
              <a:lnSpc>
                <a:spcPct val="90000"/>
              </a:lnSpc>
              <a:spcBef>
                <a:spcPts val="375"/>
              </a:spcBef>
              <a:spcAft>
                <a:spcPts val="0"/>
              </a:spcAft>
              <a:buClr>
                <a:srgbClr val="888888"/>
              </a:buClr>
              <a:buSzPts val="1800"/>
              <a:buNone/>
              <a:defRPr sz="1350">
                <a:solidFill>
                  <a:srgbClr val="888888"/>
                </a:solidFill>
              </a:defRPr>
            </a:lvl3pPr>
            <a:lvl4pPr marL="1371600" lvl="3" indent="-171450" algn="l">
              <a:lnSpc>
                <a:spcPct val="90000"/>
              </a:lnSpc>
              <a:spcBef>
                <a:spcPts val="375"/>
              </a:spcBef>
              <a:spcAft>
                <a:spcPts val="0"/>
              </a:spcAft>
              <a:buClr>
                <a:srgbClr val="888888"/>
              </a:buClr>
              <a:buSzPts val="1600"/>
              <a:buNone/>
              <a:defRPr sz="1200">
                <a:solidFill>
                  <a:srgbClr val="888888"/>
                </a:solidFill>
              </a:defRPr>
            </a:lvl4pPr>
            <a:lvl5pPr marL="1714500" lvl="4" indent="-171450" algn="l">
              <a:lnSpc>
                <a:spcPct val="90000"/>
              </a:lnSpc>
              <a:spcBef>
                <a:spcPts val="375"/>
              </a:spcBef>
              <a:spcAft>
                <a:spcPts val="0"/>
              </a:spcAft>
              <a:buClr>
                <a:srgbClr val="888888"/>
              </a:buClr>
              <a:buSzPts val="1600"/>
              <a:buNone/>
              <a:defRPr sz="1200">
                <a:solidFill>
                  <a:srgbClr val="888888"/>
                </a:solidFill>
              </a:defRPr>
            </a:lvl5pPr>
            <a:lvl6pPr marL="2057400" lvl="5" indent="-171450" algn="l">
              <a:lnSpc>
                <a:spcPct val="90000"/>
              </a:lnSpc>
              <a:spcBef>
                <a:spcPts val="375"/>
              </a:spcBef>
              <a:spcAft>
                <a:spcPts val="0"/>
              </a:spcAft>
              <a:buClr>
                <a:srgbClr val="888888"/>
              </a:buClr>
              <a:buSzPts val="1600"/>
              <a:buNone/>
              <a:defRPr sz="1200">
                <a:solidFill>
                  <a:srgbClr val="888888"/>
                </a:solidFill>
              </a:defRPr>
            </a:lvl6pPr>
            <a:lvl7pPr marL="2400300" lvl="6" indent="-171450" algn="l">
              <a:lnSpc>
                <a:spcPct val="90000"/>
              </a:lnSpc>
              <a:spcBef>
                <a:spcPts val="375"/>
              </a:spcBef>
              <a:spcAft>
                <a:spcPts val="0"/>
              </a:spcAft>
              <a:buClr>
                <a:srgbClr val="888888"/>
              </a:buClr>
              <a:buSzPts val="1600"/>
              <a:buNone/>
              <a:defRPr sz="1200">
                <a:solidFill>
                  <a:srgbClr val="888888"/>
                </a:solidFill>
              </a:defRPr>
            </a:lvl7pPr>
            <a:lvl8pPr marL="2743200" lvl="7" indent="-171450" algn="l">
              <a:lnSpc>
                <a:spcPct val="90000"/>
              </a:lnSpc>
              <a:spcBef>
                <a:spcPts val="375"/>
              </a:spcBef>
              <a:spcAft>
                <a:spcPts val="0"/>
              </a:spcAft>
              <a:buClr>
                <a:srgbClr val="888888"/>
              </a:buClr>
              <a:buSzPts val="1600"/>
              <a:buNone/>
              <a:defRPr sz="1200">
                <a:solidFill>
                  <a:srgbClr val="888888"/>
                </a:solidFill>
              </a:defRPr>
            </a:lvl8pPr>
            <a:lvl9pPr marL="3086100" lvl="8" indent="-171450" algn="l">
              <a:lnSpc>
                <a:spcPct val="90000"/>
              </a:lnSpc>
              <a:spcBef>
                <a:spcPts val="375"/>
              </a:spcBef>
              <a:spcAft>
                <a:spcPts val="0"/>
              </a:spcAft>
              <a:buClr>
                <a:srgbClr val="888888"/>
              </a:buClr>
              <a:buSzPts val="1600"/>
              <a:buNone/>
              <a:defRPr sz="1200">
                <a:solidFill>
                  <a:srgbClr val="888888"/>
                </a:solidFill>
              </a:defRPr>
            </a:lvl9pPr>
          </a:lstStyle>
          <a:p>
            <a:endParaRPr/>
          </a:p>
        </p:txBody>
      </p:sp>
      <p:sp>
        <p:nvSpPr>
          <p:cNvPr id="30" name="Google Shape;30;p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268244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579A2E9-929C-4BA9-9717-664CF963BB5E}" type="datetimeFigureOut">
              <a:rPr lang="en-US" smtClean="0"/>
              <a:t>6/27/2023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2042FA-81FC-4896-9237-FAD88B2B77EB}" type="slidenum">
              <a:rPr lang="en-US" smtClean="0"/>
              <a:t>‹#›</a:t>
            </a:fld>
            <a:endParaRPr lang="en-US"/>
          </a:p>
        </p:txBody>
      </p:sp>
    </p:spTree>
    <p:extLst>
      <p:ext uri="{BB962C8B-B14F-4D97-AF65-F5344CB8AC3E}">
        <p14:creationId xmlns:p14="http://schemas.microsoft.com/office/powerpoint/2010/main" val="2118095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579A2E9-929C-4BA9-9717-664CF963BB5E}" type="datetimeFigureOut">
              <a:rPr lang="en-US" smtClean="0"/>
              <a:t>6/27/2023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2042FA-81FC-4896-9237-FAD88B2B77EB}" type="slidenum">
              <a:rPr lang="en-US" smtClean="0"/>
              <a:t>‹#›</a:t>
            </a:fld>
            <a:endParaRPr lang="en-US"/>
          </a:p>
        </p:txBody>
      </p:sp>
    </p:spTree>
    <p:extLst>
      <p:ext uri="{BB962C8B-B14F-4D97-AF65-F5344CB8AC3E}">
        <p14:creationId xmlns:p14="http://schemas.microsoft.com/office/powerpoint/2010/main" val="3683408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
        <p:cNvGrpSpPr/>
        <p:nvPr/>
      </p:nvGrpSpPr>
      <p:grpSpPr>
        <a:xfrm>
          <a:off x="0" y="0"/>
          <a:ext cx="0" cy="0"/>
          <a:chOff x="0" y="0"/>
          <a:chExt cx="0" cy="0"/>
        </a:xfrm>
      </p:grpSpPr>
      <p:sp>
        <p:nvSpPr>
          <p:cNvPr id="57" name="Google Shape;57;p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011314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74"/>
        <p:cNvGrpSpPr/>
        <p:nvPr/>
      </p:nvGrpSpPr>
      <p:grpSpPr>
        <a:xfrm>
          <a:off x="0" y="0"/>
          <a:ext cx="0" cy="0"/>
          <a:chOff x="0" y="0"/>
          <a:chExt cx="0" cy="0"/>
        </a:xfrm>
      </p:grpSpPr>
      <p:sp>
        <p:nvSpPr>
          <p:cNvPr id="75" name="Google Shape;75;p11"/>
          <p:cNvSpPr txBox="1">
            <a:spLocks noGrp="1"/>
          </p:cNvSpPr>
          <p:nvPr>
            <p:ph type="title"/>
          </p:nvPr>
        </p:nvSpPr>
        <p:spPr>
          <a:xfrm>
            <a:off x="142744" y="68908"/>
            <a:ext cx="9889800" cy="7632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1"/>
          <p:cNvSpPr txBox="1">
            <a:spLocks noGrp="1"/>
          </p:cNvSpPr>
          <p:nvPr>
            <p:ph type="body" idx="1"/>
          </p:nvPr>
        </p:nvSpPr>
        <p:spPr>
          <a:xfrm rot="5400000">
            <a:off x="3574200" y="-1602659"/>
            <a:ext cx="5043600" cy="10515600"/>
          </a:xfrm>
          <a:prstGeom prst="rect">
            <a:avLst/>
          </a:prstGeom>
          <a:noFill/>
          <a:ln>
            <a:noFill/>
          </a:ln>
        </p:spPr>
        <p:txBody>
          <a:bodyPr spcFirstLastPara="1" wrap="square" lIns="91425" tIns="45700" rIns="91425" bIns="45700" anchor="t" anchorCtr="0">
            <a:noAutofit/>
          </a:bodyPr>
          <a:lstStyle>
            <a:lvl1pPr marL="342900" lvl="0" indent="-257175" algn="l">
              <a:lnSpc>
                <a:spcPct val="90000"/>
              </a:lnSpc>
              <a:spcBef>
                <a:spcPts val="750"/>
              </a:spcBef>
              <a:spcAft>
                <a:spcPts val="0"/>
              </a:spcAft>
              <a:buClr>
                <a:schemeClr val="dk1"/>
              </a:buClr>
              <a:buSzPts val="1800"/>
              <a:buChar char="•"/>
              <a:defRPr/>
            </a:lvl1pPr>
            <a:lvl2pPr marL="685800" lvl="1" indent="-257175" algn="l">
              <a:lnSpc>
                <a:spcPct val="90000"/>
              </a:lnSpc>
              <a:spcBef>
                <a:spcPts val="375"/>
              </a:spcBef>
              <a:spcAft>
                <a:spcPts val="0"/>
              </a:spcAft>
              <a:buClr>
                <a:schemeClr val="dk1"/>
              </a:buClr>
              <a:buSzPts val="1800"/>
              <a:buChar char="•"/>
              <a:defRPr/>
            </a:lvl2pPr>
            <a:lvl3pPr marL="1028700" lvl="2" indent="-257175" algn="l">
              <a:lnSpc>
                <a:spcPct val="90000"/>
              </a:lnSpc>
              <a:spcBef>
                <a:spcPts val="375"/>
              </a:spcBef>
              <a:spcAft>
                <a:spcPts val="0"/>
              </a:spcAft>
              <a:buClr>
                <a:schemeClr val="dk1"/>
              </a:buClr>
              <a:buSzPts val="1800"/>
              <a:buChar char="•"/>
              <a:defRPr/>
            </a:lvl3pPr>
            <a:lvl4pPr marL="1371600" lvl="3" indent="-257175" algn="l">
              <a:lnSpc>
                <a:spcPct val="90000"/>
              </a:lnSpc>
              <a:spcBef>
                <a:spcPts val="375"/>
              </a:spcBef>
              <a:spcAft>
                <a:spcPts val="0"/>
              </a:spcAft>
              <a:buClr>
                <a:schemeClr val="dk1"/>
              </a:buClr>
              <a:buSzPts val="1800"/>
              <a:buChar char="•"/>
              <a:defRPr/>
            </a:lvl4pPr>
            <a:lvl5pPr marL="1714500" lvl="4" indent="-257175" algn="l">
              <a:lnSpc>
                <a:spcPct val="90000"/>
              </a:lnSpc>
              <a:spcBef>
                <a:spcPts val="375"/>
              </a:spcBef>
              <a:spcAft>
                <a:spcPts val="0"/>
              </a:spcAft>
              <a:buClr>
                <a:schemeClr val="dk1"/>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77" name="Google Shape;77;p1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520964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80"/>
        <p:cNvGrpSpPr/>
        <p:nvPr/>
      </p:nvGrpSpPr>
      <p:grpSpPr>
        <a:xfrm>
          <a:off x="0" y="0"/>
          <a:ext cx="0" cy="0"/>
          <a:chOff x="0" y="0"/>
          <a:chExt cx="0" cy="0"/>
        </a:xfrm>
      </p:grpSpPr>
      <p:sp>
        <p:nvSpPr>
          <p:cNvPr id="81" name="Google Shape;81;p12"/>
          <p:cNvSpPr txBox="1">
            <a:spLocks noGrp="1"/>
          </p:cNvSpPr>
          <p:nvPr>
            <p:ph type="title"/>
          </p:nvPr>
        </p:nvSpPr>
        <p:spPr>
          <a:xfrm rot="5400000">
            <a:off x="7433851" y="2256966"/>
            <a:ext cx="5211000"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4400"/>
              <a:buFont typeface="Calibri"/>
              <a:buNone/>
              <a:defRPr>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12"/>
          <p:cNvSpPr txBox="1">
            <a:spLocks noGrp="1"/>
          </p:cNvSpPr>
          <p:nvPr>
            <p:ph type="body" idx="1"/>
          </p:nvPr>
        </p:nvSpPr>
        <p:spPr>
          <a:xfrm rot="5400000">
            <a:off x="2099851" y="-295734"/>
            <a:ext cx="5211000" cy="7734300"/>
          </a:xfrm>
          <a:prstGeom prst="rect">
            <a:avLst/>
          </a:prstGeom>
          <a:noFill/>
          <a:ln>
            <a:noFill/>
          </a:ln>
        </p:spPr>
        <p:txBody>
          <a:bodyPr spcFirstLastPara="1" wrap="square" lIns="91425" tIns="45700" rIns="91425" bIns="45700" anchor="t" anchorCtr="0">
            <a:noAutofit/>
          </a:bodyPr>
          <a:lstStyle>
            <a:lvl1pPr marL="342900" lvl="0" indent="-257175" algn="l">
              <a:lnSpc>
                <a:spcPct val="90000"/>
              </a:lnSpc>
              <a:spcBef>
                <a:spcPts val="750"/>
              </a:spcBef>
              <a:spcAft>
                <a:spcPts val="0"/>
              </a:spcAft>
              <a:buClr>
                <a:schemeClr val="dk1"/>
              </a:buClr>
              <a:buSzPts val="1800"/>
              <a:buChar char="•"/>
              <a:defRPr/>
            </a:lvl1pPr>
            <a:lvl2pPr marL="685800" lvl="1" indent="-257175" algn="l">
              <a:lnSpc>
                <a:spcPct val="90000"/>
              </a:lnSpc>
              <a:spcBef>
                <a:spcPts val="375"/>
              </a:spcBef>
              <a:spcAft>
                <a:spcPts val="0"/>
              </a:spcAft>
              <a:buClr>
                <a:schemeClr val="dk1"/>
              </a:buClr>
              <a:buSzPts val="1800"/>
              <a:buChar char="•"/>
              <a:defRPr/>
            </a:lvl2pPr>
            <a:lvl3pPr marL="1028700" lvl="2" indent="-257175" algn="l">
              <a:lnSpc>
                <a:spcPct val="90000"/>
              </a:lnSpc>
              <a:spcBef>
                <a:spcPts val="375"/>
              </a:spcBef>
              <a:spcAft>
                <a:spcPts val="0"/>
              </a:spcAft>
              <a:buClr>
                <a:schemeClr val="dk1"/>
              </a:buClr>
              <a:buSzPts val="1800"/>
              <a:buChar char="•"/>
              <a:defRPr/>
            </a:lvl3pPr>
            <a:lvl4pPr marL="1371600" lvl="3" indent="-257175" algn="l">
              <a:lnSpc>
                <a:spcPct val="90000"/>
              </a:lnSpc>
              <a:spcBef>
                <a:spcPts val="375"/>
              </a:spcBef>
              <a:spcAft>
                <a:spcPts val="0"/>
              </a:spcAft>
              <a:buClr>
                <a:schemeClr val="dk1"/>
              </a:buClr>
              <a:buSzPts val="1800"/>
              <a:buChar char="•"/>
              <a:defRPr/>
            </a:lvl4pPr>
            <a:lvl5pPr marL="1714500" lvl="4" indent="-257175" algn="l">
              <a:lnSpc>
                <a:spcPct val="90000"/>
              </a:lnSpc>
              <a:spcBef>
                <a:spcPts val="375"/>
              </a:spcBef>
              <a:spcAft>
                <a:spcPts val="0"/>
              </a:spcAft>
              <a:buClr>
                <a:schemeClr val="dk1"/>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83" name="Google Shape;83;p1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1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9938105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Image">
  <p:cSld name="Image">
    <p:spTree>
      <p:nvGrpSpPr>
        <p:cNvPr id="1" name="Shape 86"/>
        <p:cNvGrpSpPr/>
        <p:nvPr/>
      </p:nvGrpSpPr>
      <p:grpSpPr>
        <a:xfrm>
          <a:off x="0" y="0"/>
          <a:ext cx="0" cy="0"/>
          <a:chOff x="0" y="0"/>
          <a:chExt cx="0" cy="0"/>
        </a:xfrm>
      </p:grpSpPr>
    </p:spTree>
    <p:extLst>
      <p:ext uri="{BB962C8B-B14F-4D97-AF65-F5344CB8AC3E}">
        <p14:creationId xmlns:p14="http://schemas.microsoft.com/office/powerpoint/2010/main" val="2353414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87"/>
        <p:cNvGrpSpPr/>
        <p:nvPr/>
      </p:nvGrpSpPr>
      <p:grpSpPr>
        <a:xfrm>
          <a:off x="0" y="0"/>
          <a:ext cx="0" cy="0"/>
          <a:chOff x="0" y="0"/>
          <a:chExt cx="0" cy="0"/>
        </a:xfrm>
      </p:grpSpPr>
      <p:sp>
        <p:nvSpPr>
          <p:cNvPr id="88" name="Google Shape;88;p14"/>
          <p:cNvSpPr/>
          <p:nvPr/>
        </p:nvSpPr>
        <p:spPr>
          <a:xfrm>
            <a:off x="0" y="0"/>
            <a:ext cx="12192000" cy="650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350"/>
          </a:p>
        </p:txBody>
      </p:sp>
      <p:grpSp>
        <p:nvGrpSpPr>
          <p:cNvPr id="89" name="Google Shape;89;p14"/>
          <p:cNvGrpSpPr/>
          <p:nvPr/>
        </p:nvGrpSpPr>
        <p:grpSpPr>
          <a:xfrm>
            <a:off x="1107037" y="1588427"/>
            <a:ext cx="994316" cy="61102"/>
            <a:chOff x="4580561" y="2589004"/>
            <a:chExt cx="1064464" cy="25200"/>
          </a:xfrm>
        </p:grpSpPr>
        <p:sp>
          <p:nvSpPr>
            <p:cNvPr id="90" name="Google Shape;90;p14"/>
            <p:cNvSpPr/>
            <p:nvPr/>
          </p:nvSpPr>
          <p:spPr>
            <a:xfrm rot="-5400000">
              <a:off x="5366325" y="2335504"/>
              <a:ext cx="25200" cy="5322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350"/>
            </a:p>
          </p:txBody>
        </p:sp>
        <p:sp>
          <p:nvSpPr>
            <p:cNvPr id="91" name="Google Shape;91;p14"/>
            <p:cNvSpPr/>
            <p:nvPr/>
          </p:nvSpPr>
          <p:spPr>
            <a:xfrm rot="-5400000">
              <a:off x="4836311" y="2333254"/>
              <a:ext cx="25200" cy="536700"/>
            </a:xfrm>
            <a:prstGeom prst="rect">
              <a:avLst/>
            </a:prstGeom>
            <a:solidFill>
              <a:schemeClr val="dk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350"/>
            </a:p>
          </p:txBody>
        </p:sp>
      </p:grpSp>
      <p:sp>
        <p:nvSpPr>
          <p:cNvPr id="92" name="Google Shape;92;p14"/>
          <p:cNvSpPr txBox="1">
            <a:spLocks noGrp="1"/>
          </p:cNvSpPr>
          <p:nvPr>
            <p:ph type="title"/>
          </p:nvPr>
        </p:nvSpPr>
        <p:spPr>
          <a:xfrm>
            <a:off x="973334" y="1758200"/>
            <a:ext cx="4401300" cy="1842000"/>
          </a:xfrm>
          <a:prstGeom prst="rect">
            <a:avLst/>
          </a:prstGeom>
        </p:spPr>
        <p:txBody>
          <a:bodyPr spcFirstLastPara="1" wrap="square" lIns="91425" tIns="45700" rIns="91425" bIns="45700" anchor="ctr" anchorCtr="0">
            <a:noAutofit/>
          </a:bodyPr>
          <a:lstStyle>
            <a:lvl1pPr lvl="0" rtl="0">
              <a:spcBef>
                <a:spcPts val="0"/>
              </a:spcBef>
              <a:spcAft>
                <a:spcPts val="0"/>
              </a:spcAft>
              <a:buClr>
                <a:schemeClr val="dk2"/>
              </a:buClr>
              <a:buSzPts val="3500"/>
              <a:buNone/>
              <a:defRPr sz="2625">
                <a:solidFill>
                  <a:schemeClr val="dk2"/>
                </a:solidFill>
              </a:defRPr>
            </a:lvl1pPr>
            <a:lvl2pPr lvl="1" rtl="0">
              <a:spcBef>
                <a:spcPts val="0"/>
              </a:spcBef>
              <a:spcAft>
                <a:spcPts val="0"/>
              </a:spcAft>
              <a:buClr>
                <a:schemeClr val="dk2"/>
              </a:buClr>
              <a:buSzPts val="3500"/>
              <a:buNone/>
              <a:defRPr sz="2625">
                <a:solidFill>
                  <a:schemeClr val="dk2"/>
                </a:solidFill>
              </a:defRPr>
            </a:lvl2pPr>
            <a:lvl3pPr lvl="2" rtl="0">
              <a:spcBef>
                <a:spcPts val="0"/>
              </a:spcBef>
              <a:spcAft>
                <a:spcPts val="0"/>
              </a:spcAft>
              <a:buClr>
                <a:schemeClr val="dk2"/>
              </a:buClr>
              <a:buSzPts val="3500"/>
              <a:buNone/>
              <a:defRPr sz="2625">
                <a:solidFill>
                  <a:schemeClr val="dk2"/>
                </a:solidFill>
              </a:defRPr>
            </a:lvl3pPr>
            <a:lvl4pPr lvl="3" rtl="0">
              <a:spcBef>
                <a:spcPts val="0"/>
              </a:spcBef>
              <a:spcAft>
                <a:spcPts val="0"/>
              </a:spcAft>
              <a:buClr>
                <a:schemeClr val="dk2"/>
              </a:buClr>
              <a:buSzPts val="3500"/>
              <a:buNone/>
              <a:defRPr sz="2625">
                <a:solidFill>
                  <a:schemeClr val="dk2"/>
                </a:solidFill>
              </a:defRPr>
            </a:lvl4pPr>
            <a:lvl5pPr lvl="4" rtl="0">
              <a:spcBef>
                <a:spcPts val="0"/>
              </a:spcBef>
              <a:spcAft>
                <a:spcPts val="0"/>
              </a:spcAft>
              <a:buClr>
                <a:schemeClr val="dk2"/>
              </a:buClr>
              <a:buSzPts val="3500"/>
              <a:buNone/>
              <a:defRPr sz="2625">
                <a:solidFill>
                  <a:schemeClr val="dk2"/>
                </a:solidFill>
              </a:defRPr>
            </a:lvl5pPr>
            <a:lvl6pPr lvl="5" rtl="0">
              <a:spcBef>
                <a:spcPts val="0"/>
              </a:spcBef>
              <a:spcAft>
                <a:spcPts val="0"/>
              </a:spcAft>
              <a:buClr>
                <a:schemeClr val="dk2"/>
              </a:buClr>
              <a:buSzPts val="3500"/>
              <a:buNone/>
              <a:defRPr sz="2625">
                <a:solidFill>
                  <a:schemeClr val="dk2"/>
                </a:solidFill>
              </a:defRPr>
            </a:lvl6pPr>
            <a:lvl7pPr lvl="6" rtl="0">
              <a:spcBef>
                <a:spcPts val="0"/>
              </a:spcBef>
              <a:spcAft>
                <a:spcPts val="0"/>
              </a:spcAft>
              <a:buClr>
                <a:schemeClr val="dk2"/>
              </a:buClr>
              <a:buSzPts val="3500"/>
              <a:buNone/>
              <a:defRPr sz="2625">
                <a:solidFill>
                  <a:schemeClr val="dk2"/>
                </a:solidFill>
              </a:defRPr>
            </a:lvl7pPr>
            <a:lvl8pPr lvl="7" rtl="0">
              <a:spcBef>
                <a:spcPts val="0"/>
              </a:spcBef>
              <a:spcAft>
                <a:spcPts val="0"/>
              </a:spcAft>
              <a:buClr>
                <a:schemeClr val="dk2"/>
              </a:buClr>
              <a:buSzPts val="3500"/>
              <a:buNone/>
              <a:defRPr sz="2625">
                <a:solidFill>
                  <a:schemeClr val="dk2"/>
                </a:solidFill>
              </a:defRPr>
            </a:lvl8pPr>
            <a:lvl9pPr lvl="8" rtl="0">
              <a:spcBef>
                <a:spcPts val="0"/>
              </a:spcBef>
              <a:spcAft>
                <a:spcPts val="0"/>
              </a:spcAft>
              <a:buClr>
                <a:schemeClr val="dk2"/>
              </a:buClr>
              <a:buSzPts val="3500"/>
              <a:buNone/>
              <a:defRPr sz="2625">
                <a:solidFill>
                  <a:schemeClr val="dk2"/>
                </a:solidFill>
              </a:defRPr>
            </a:lvl9pPr>
          </a:lstStyle>
          <a:p>
            <a:endParaRPr/>
          </a:p>
        </p:txBody>
      </p:sp>
      <p:sp>
        <p:nvSpPr>
          <p:cNvPr id="93" name="Google Shape;93;p14"/>
          <p:cNvSpPr txBox="1">
            <a:spLocks noGrp="1"/>
          </p:cNvSpPr>
          <p:nvPr>
            <p:ph type="body" idx="1"/>
          </p:nvPr>
        </p:nvSpPr>
        <p:spPr>
          <a:xfrm>
            <a:off x="961634" y="3708967"/>
            <a:ext cx="4401300" cy="2130000"/>
          </a:xfrm>
          <a:prstGeom prst="rect">
            <a:avLst/>
          </a:prstGeom>
        </p:spPr>
        <p:txBody>
          <a:bodyPr spcFirstLastPara="1" wrap="square" lIns="91425" tIns="45700" rIns="91425" bIns="45700" anchor="t" anchorCtr="0">
            <a:noAutofit/>
          </a:bodyPr>
          <a:lstStyle>
            <a:lvl1pPr marL="342900" lvl="0" indent="-304800" rtl="0">
              <a:spcBef>
                <a:spcPts val="750"/>
              </a:spcBef>
              <a:spcAft>
                <a:spcPts val="0"/>
              </a:spcAft>
              <a:buSzPts val="2800"/>
              <a:buChar char="•"/>
              <a:defRPr/>
            </a:lvl1pPr>
            <a:lvl2pPr marL="685800" lvl="1" indent="-285750" rtl="0">
              <a:spcBef>
                <a:spcPts val="375"/>
              </a:spcBef>
              <a:spcAft>
                <a:spcPts val="0"/>
              </a:spcAft>
              <a:buSzPts val="2400"/>
              <a:buChar char="•"/>
              <a:defRPr/>
            </a:lvl2pPr>
            <a:lvl3pPr marL="1028700" lvl="2" indent="-266700" rtl="0">
              <a:spcBef>
                <a:spcPts val="375"/>
              </a:spcBef>
              <a:spcAft>
                <a:spcPts val="0"/>
              </a:spcAft>
              <a:buSzPts val="2000"/>
              <a:buChar char="•"/>
              <a:defRPr/>
            </a:lvl3pPr>
            <a:lvl4pPr marL="1371600" lvl="3" indent="-257175" rtl="0">
              <a:spcBef>
                <a:spcPts val="375"/>
              </a:spcBef>
              <a:spcAft>
                <a:spcPts val="0"/>
              </a:spcAft>
              <a:buSzPts val="1800"/>
              <a:buChar char="•"/>
              <a:defRPr/>
            </a:lvl4pPr>
            <a:lvl5pPr marL="1714500" lvl="4" indent="-257175" rtl="0">
              <a:spcBef>
                <a:spcPts val="375"/>
              </a:spcBef>
              <a:spcAft>
                <a:spcPts val="0"/>
              </a:spcAft>
              <a:buSzPts val="1800"/>
              <a:buChar char="•"/>
              <a:defRPr/>
            </a:lvl5pPr>
            <a:lvl6pPr marL="2057400" lvl="5" indent="-257175" rtl="0">
              <a:spcBef>
                <a:spcPts val="375"/>
              </a:spcBef>
              <a:spcAft>
                <a:spcPts val="0"/>
              </a:spcAft>
              <a:buSzPts val="1800"/>
              <a:buChar char="•"/>
              <a:defRPr/>
            </a:lvl6pPr>
            <a:lvl7pPr marL="2400300" lvl="6" indent="-257175" rtl="0">
              <a:spcBef>
                <a:spcPts val="375"/>
              </a:spcBef>
              <a:spcAft>
                <a:spcPts val="0"/>
              </a:spcAft>
              <a:buSzPts val="1800"/>
              <a:buChar char="•"/>
              <a:defRPr/>
            </a:lvl7pPr>
            <a:lvl8pPr marL="2743200" lvl="7" indent="-257175" rtl="0">
              <a:spcBef>
                <a:spcPts val="375"/>
              </a:spcBef>
              <a:spcAft>
                <a:spcPts val="0"/>
              </a:spcAft>
              <a:buSzPts val="1800"/>
              <a:buChar char="•"/>
              <a:defRPr/>
            </a:lvl8pPr>
            <a:lvl9pPr marL="3086100" lvl="8" indent="-257175" rtl="0">
              <a:spcBef>
                <a:spcPts val="375"/>
              </a:spcBef>
              <a:spcAft>
                <a:spcPts val="0"/>
              </a:spcAft>
              <a:buSzPts val="1800"/>
              <a:buChar char="•"/>
              <a:defRPr/>
            </a:lvl9pPr>
          </a:lstStyle>
          <a:p>
            <a:endParaRPr/>
          </a:p>
        </p:txBody>
      </p:sp>
      <p:sp>
        <p:nvSpPr>
          <p:cNvPr id="94" name="Google Shape;94;p14"/>
          <p:cNvSpPr txBox="1">
            <a:spLocks noGrp="1"/>
          </p:cNvSpPr>
          <p:nvPr>
            <p:ph type="sldNum" idx="12"/>
          </p:nvPr>
        </p:nvSpPr>
        <p:spPr>
          <a:xfrm>
            <a:off x="11381737" y="6333134"/>
            <a:ext cx="731700" cy="524700"/>
          </a:xfrm>
          <a:prstGeom prst="rect">
            <a:avLst/>
          </a:prstGeom>
        </p:spPr>
        <p:txBody>
          <a:bodyPr spcFirstLastPara="1" wrap="square" lIns="91425" tIns="45700" rIns="91425" bIns="457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297247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95"/>
        <p:cNvGrpSpPr/>
        <p:nvPr/>
      </p:nvGrpSpPr>
      <p:grpSpPr>
        <a:xfrm>
          <a:off x="0" y="0"/>
          <a:ext cx="0" cy="0"/>
          <a:chOff x="0" y="0"/>
          <a:chExt cx="0" cy="0"/>
        </a:xfrm>
      </p:grpSpPr>
      <p:sp>
        <p:nvSpPr>
          <p:cNvPr id="96" name="Google Shape;96;p15"/>
          <p:cNvSpPr/>
          <p:nvPr/>
        </p:nvSpPr>
        <p:spPr>
          <a:xfrm>
            <a:off x="0" y="0"/>
            <a:ext cx="12192000" cy="650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350"/>
          </a:p>
        </p:txBody>
      </p:sp>
      <p:grpSp>
        <p:nvGrpSpPr>
          <p:cNvPr id="97" name="Google Shape;97;p15"/>
          <p:cNvGrpSpPr/>
          <p:nvPr/>
        </p:nvGrpSpPr>
        <p:grpSpPr>
          <a:xfrm>
            <a:off x="1107037" y="1588427"/>
            <a:ext cx="994316" cy="61102"/>
            <a:chOff x="4580561" y="2589004"/>
            <a:chExt cx="1064464" cy="25200"/>
          </a:xfrm>
        </p:grpSpPr>
        <p:sp>
          <p:nvSpPr>
            <p:cNvPr id="98" name="Google Shape;98;p15"/>
            <p:cNvSpPr/>
            <p:nvPr/>
          </p:nvSpPr>
          <p:spPr>
            <a:xfrm rot="-5400000">
              <a:off x="5366325" y="2335504"/>
              <a:ext cx="25200" cy="5322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350"/>
            </a:p>
          </p:txBody>
        </p:sp>
        <p:sp>
          <p:nvSpPr>
            <p:cNvPr id="99" name="Google Shape;99;p15"/>
            <p:cNvSpPr/>
            <p:nvPr/>
          </p:nvSpPr>
          <p:spPr>
            <a:xfrm rot="-5400000">
              <a:off x="4836311" y="2333254"/>
              <a:ext cx="25200" cy="536700"/>
            </a:xfrm>
            <a:prstGeom prst="rect">
              <a:avLst/>
            </a:prstGeom>
            <a:solidFill>
              <a:schemeClr val="dk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350"/>
            </a:p>
          </p:txBody>
        </p:sp>
      </p:grpSp>
      <p:sp>
        <p:nvSpPr>
          <p:cNvPr id="100" name="Google Shape;100;p15"/>
          <p:cNvSpPr txBox="1">
            <a:spLocks noGrp="1"/>
          </p:cNvSpPr>
          <p:nvPr>
            <p:ph type="title"/>
          </p:nvPr>
        </p:nvSpPr>
        <p:spPr>
          <a:xfrm>
            <a:off x="972600" y="1758200"/>
            <a:ext cx="10251600" cy="713700"/>
          </a:xfrm>
          <a:prstGeom prst="rect">
            <a:avLst/>
          </a:prstGeom>
        </p:spPr>
        <p:txBody>
          <a:bodyPr spcFirstLastPara="1" wrap="square" lIns="91425" tIns="45700" rIns="91425" bIns="45700" anchor="ctr" anchorCtr="0">
            <a:noAutofit/>
          </a:bodyPr>
          <a:lstStyle>
            <a:lvl1pPr lvl="0" rtl="0">
              <a:spcBef>
                <a:spcPts val="0"/>
              </a:spcBef>
              <a:spcAft>
                <a:spcPts val="0"/>
              </a:spcAft>
              <a:buClr>
                <a:schemeClr val="dk2"/>
              </a:buClr>
              <a:buSzPts val="3500"/>
              <a:buNone/>
              <a:defRPr sz="2625">
                <a:solidFill>
                  <a:schemeClr val="dk2"/>
                </a:solidFill>
              </a:defRPr>
            </a:lvl1pPr>
            <a:lvl2pPr lvl="1" rtl="0">
              <a:spcBef>
                <a:spcPts val="0"/>
              </a:spcBef>
              <a:spcAft>
                <a:spcPts val="0"/>
              </a:spcAft>
              <a:buClr>
                <a:schemeClr val="dk2"/>
              </a:buClr>
              <a:buSzPts val="3500"/>
              <a:buNone/>
              <a:defRPr sz="2625">
                <a:solidFill>
                  <a:schemeClr val="dk2"/>
                </a:solidFill>
              </a:defRPr>
            </a:lvl2pPr>
            <a:lvl3pPr lvl="2" rtl="0">
              <a:spcBef>
                <a:spcPts val="0"/>
              </a:spcBef>
              <a:spcAft>
                <a:spcPts val="0"/>
              </a:spcAft>
              <a:buClr>
                <a:schemeClr val="dk2"/>
              </a:buClr>
              <a:buSzPts val="3500"/>
              <a:buNone/>
              <a:defRPr sz="2625">
                <a:solidFill>
                  <a:schemeClr val="dk2"/>
                </a:solidFill>
              </a:defRPr>
            </a:lvl3pPr>
            <a:lvl4pPr lvl="3" rtl="0">
              <a:spcBef>
                <a:spcPts val="0"/>
              </a:spcBef>
              <a:spcAft>
                <a:spcPts val="0"/>
              </a:spcAft>
              <a:buClr>
                <a:schemeClr val="dk2"/>
              </a:buClr>
              <a:buSzPts val="3500"/>
              <a:buNone/>
              <a:defRPr sz="2625">
                <a:solidFill>
                  <a:schemeClr val="dk2"/>
                </a:solidFill>
              </a:defRPr>
            </a:lvl4pPr>
            <a:lvl5pPr lvl="4" rtl="0">
              <a:spcBef>
                <a:spcPts val="0"/>
              </a:spcBef>
              <a:spcAft>
                <a:spcPts val="0"/>
              </a:spcAft>
              <a:buClr>
                <a:schemeClr val="dk2"/>
              </a:buClr>
              <a:buSzPts val="3500"/>
              <a:buNone/>
              <a:defRPr sz="2625">
                <a:solidFill>
                  <a:schemeClr val="dk2"/>
                </a:solidFill>
              </a:defRPr>
            </a:lvl5pPr>
            <a:lvl6pPr lvl="5" rtl="0">
              <a:spcBef>
                <a:spcPts val="0"/>
              </a:spcBef>
              <a:spcAft>
                <a:spcPts val="0"/>
              </a:spcAft>
              <a:buClr>
                <a:schemeClr val="dk2"/>
              </a:buClr>
              <a:buSzPts val="3500"/>
              <a:buNone/>
              <a:defRPr sz="2625">
                <a:solidFill>
                  <a:schemeClr val="dk2"/>
                </a:solidFill>
              </a:defRPr>
            </a:lvl6pPr>
            <a:lvl7pPr lvl="6" rtl="0">
              <a:spcBef>
                <a:spcPts val="0"/>
              </a:spcBef>
              <a:spcAft>
                <a:spcPts val="0"/>
              </a:spcAft>
              <a:buClr>
                <a:schemeClr val="dk2"/>
              </a:buClr>
              <a:buSzPts val="3500"/>
              <a:buNone/>
              <a:defRPr sz="2625">
                <a:solidFill>
                  <a:schemeClr val="dk2"/>
                </a:solidFill>
              </a:defRPr>
            </a:lvl7pPr>
            <a:lvl8pPr lvl="7" rtl="0">
              <a:spcBef>
                <a:spcPts val="0"/>
              </a:spcBef>
              <a:spcAft>
                <a:spcPts val="0"/>
              </a:spcAft>
              <a:buClr>
                <a:schemeClr val="dk2"/>
              </a:buClr>
              <a:buSzPts val="3500"/>
              <a:buNone/>
              <a:defRPr sz="2625">
                <a:solidFill>
                  <a:schemeClr val="dk2"/>
                </a:solidFill>
              </a:defRPr>
            </a:lvl8pPr>
            <a:lvl9pPr lvl="8" rtl="0">
              <a:spcBef>
                <a:spcPts val="0"/>
              </a:spcBef>
              <a:spcAft>
                <a:spcPts val="0"/>
              </a:spcAft>
              <a:buClr>
                <a:schemeClr val="dk2"/>
              </a:buClr>
              <a:buSzPts val="3500"/>
              <a:buNone/>
              <a:defRPr sz="2625">
                <a:solidFill>
                  <a:schemeClr val="dk2"/>
                </a:solidFill>
              </a:defRPr>
            </a:lvl9pPr>
          </a:lstStyle>
          <a:p>
            <a:endParaRPr/>
          </a:p>
        </p:txBody>
      </p:sp>
      <p:sp>
        <p:nvSpPr>
          <p:cNvPr id="101" name="Google Shape;101;p15"/>
          <p:cNvSpPr txBox="1">
            <a:spLocks noGrp="1"/>
          </p:cNvSpPr>
          <p:nvPr>
            <p:ph type="body" idx="1"/>
          </p:nvPr>
        </p:nvSpPr>
        <p:spPr>
          <a:xfrm>
            <a:off x="972600" y="2771833"/>
            <a:ext cx="10251600" cy="3014700"/>
          </a:xfrm>
          <a:prstGeom prst="rect">
            <a:avLst/>
          </a:prstGeom>
        </p:spPr>
        <p:txBody>
          <a:bodyPr spcFirstLastPara="1" wrap="square" lIns="91425" tIns="45700" rIns="91425" bIns="45700" anchor="t" anchorCtr="0">
            <a:noAutofit/>
          </a:bodyPr>
          <a:lstStyle>
            <a:lvl1pPr marL="342900" lvl="0" indent="-304800" rtl="0">
              <a:spcBef>
                <a:spcPts val="750"/>
              </a:spcBef>
              <a:spcAft>
                <a:spcPts val="0"/>
              </a:spcAft>
              <a:buSzPts val="2800"/>
              <a:buChar char="•"/>
              <a:defRPr/>
            </a:lvl1pPr>
            <a:lvl2pPr marL="685800" lvl="1" indent="-285750" rtl="0">
              <a:spcBef>
                <a:spcPts val="375"/>
              </a:spcBef>
              <a:spcAft>
                <a:spcPts val="0"/>
              </a:spcAft>
              <a:buSzPts val="2400"/>
              <a:buChar char="•"/>
              <a:defRPr/>
            </a:lvl2pPr>
            <a:lvl3pPr marL="1028700" lvl="2" indent="-266700" rtl="0">
              <a:spcBef>
                <a:spcPts val="375"/>
              </a:spcBef>
              <a:spcAft>
                <a:spcPts val="0"/>
              </a:spcAft>
              <a:buSzPts val="2000"/>
              <a:buChar char="•"/>
              <a:defRPr/>
            </a:lvl3pPr>
            <a:lvl4pPr marL="1371600" lvl="3" indent="-257175" rtl="0">
              <a:spcBef>
                <a:spcPts val="375"/>
              </a:spcBef>
              <a:spcAft>
                <a:spcPts val="0"/>
              </a:spcAft>
              <a:buSzPts val="1800"/>
              <a:buChar char="•"/>
              <a:defRPr/>
            </a:lvl4pPr>
            <a:lvl5pPr marL="1714500" lvl="4" indent="-257175" rtl="0">
              <a:spcBef>
                <a:spcPts val="375"/>
              </a:spcBef>
              <a:spcAft>
                <a:spcPts val="0"/>
              </a:spcAft>
              <a:buSzPts val="1800"/>
              <a:buChar char="•"/>
              <a:defRPr/>
            </a:lvl5pPr>
            <a:lvl6pPr marL="2057400" lvl="5" indent="-257175" rtl="0">
              <a:spcBef>
                <a:spcPts val="375"/>
              </a:spcBef>
              <a:spcAft>
                <a:spcPts val="0"/>
              </a:spcAft>
              <a:buSzPts val="1800"/>
              <a:buChar char="•"/>
              <a:defRPr/>
            </a:lvl6pPr>
            <a:lvl7pPr marL="2400300" lvl="6" indent="-257175" rtl="0">
              <a:spcBef>
                <a:spcPts val="375"/>
              </a:spcBef>
              <a:spcAft>
                <a:spcPts val="0"/>
              </a:spcAft>
              <a:buSzPts val="1800"/>
              <a:buChar char="•"/>
              <a:defRPr/>
            </a:lvl7pPr>
            <a:lvl8pPr marL="2743200" lvl="7" indent="-257175" rtl="0">
              <a:spcBef>
                <a:spcPts val="375"/>
              </a:spcBef>
              <a:spcAft>
                <a:spcPts val="0"/>
              </a:spcAft>
              <a:buSzPts val="1800"/>
              <a:buChar char="•"/>
              <a:defRPr/>
            </a:lvl8pPr>
            <a:lvl9pPr marL="3086100" lvl="8" indent="-257175" rtl="0">
              <a:spcBef>
                <a:spcPts val="375"/>
              </a:spcBef>
              <a:spcAft>
                <a:spcPts val="0"/>
              </a:spcAft>
              <a:buSzPts val="1800"/>
              <a:buChar char="•"/>
              <a:defRPr/>
            </a:lvl9pPr>
          </a:lstStyle>
          <a:p>
            <a:endParaRPr/>
          </a:p>
        </p:txBody>
      </p:sp>
      <p:sp>
        <p:nvSpPr>
          <p:cNvPr id="102" name="Google Shape;102;p15"/>
          <p:cNvSpPr txBox="1">
            <a:spLocks noGrp="1"/>
          </p:cNvSpPr>
          <p:nvPr>
            <p:ph type="sldNum" idx="12"/>
          </p:nvPr>
        </p:nvSpPr>
        <p:spPr>
          <a:xfrm>
            <a:off x="11381737" y="6333134"/>
            <a:ext cx="731700" cy="524700"/>
          </a:xfrm>
          <a:prstGeom prst="rect">
            <a:avLst/>
          </a:prstGeom>
        </p:spPr>
        <p:txBody>
          <a:bodyPr spcFirstLastPara="1" wrap="square" lIns="91425" tIns="45700" rIns="91425" bIns="457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3510798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A6AD8D1-2DF1-4902-A7E1-B6E0AE64764D}" type="datetimeFigureOut">
              <a:rPr lang="en-US" smtClean="0"/>
              <a:t>6/27/2023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0ED441-EDCB-48DF-9CF1-5DF5919F447D}" type="slidenum">
              <a:rPr lang="en-US" smtClean="0"/>
              <a:t>‹#›</a:t>
            </a:fld>
            <a:endParaRPr lang="en-US"/>
          </a:p>
        </p:txBody>
      </p:sp>
    </p:spTree>
    <p:extLst>
      <p:ext uri="{BB962C8B-B14F-4D97-AF65-F5344CB8AC3E}">
        <p14:creationId xmlns:p14="http://schemas.microsoft.com/office/powerpoint/2010/main" val="387470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579A2E9-929C-4BA9-9717-664CF963BB5E}" type="datetimeFigureOut">
              <a:rPr lang="en-US" smtClean="0"/>
              <a:t>6/27/2023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2042FA-81FC-4896-9237-FAD88B2B77EB}" type="slidenum">
              <a:rPr lang="en-US" smtClean="0"/>
              <a:t>‹#›</a:t>
            </a:fld>
            <a:endParaRPr lang="en-US"/>
          </a:p>
        </p:txBody>
      </p:sp>
    </p:spTree>
    <p:extLst>
      <p:ext uri="{BB962C8B-B14F-4D97-AF65-F5344CB8AC3E}">
        <p14:creationId xmlns:p14="http://schemas.microsoft.com/office/powerpoint/2010/main" val="16350843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body" idx="1"/>
          </p:nvPr>
        </p:nvSpPr>
        <p:spPr>
          <a:xfrm>
            <a:off x="838200" y="1133341"/>
            <a:ext cx="10515600" cy="50436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 name="Google Shape;7;p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
        <p:nvSpPr>
          <p:cNvPr id="10" name="Google Shape;10;p1"/>
          <p:cNvSpPr txBox="1"/>
          <p:nvPr/>
        </p:nvSpPr>
        <p:spPr>
          <a:xfrm>
            <a:off x="1" y="9175"/>
            <a:ext cx="12252900" cy="822900"/>
          </a:xfrm>
          <a:prstGeom prst="rect">
            <a:avLst/>
          </a:prstGeom>
          <a:solidFill>
            <a:schemeClr val="dk1"/>
          </a:solidFill>
          <a:ln>
            <a:noFill/>
          </a:ln>
        </p:spPr>
        <p:txBody>
          <a:bodyPr spcFirstLastPara="1" wrap="square" lIns="68569" tIns="34275" rIns="68569" bIns="34275" anchor="t" anchorCtr="0">
            <a:noAutofit/>
          </a:bodyPr>
          <a:lstStyle/>
          <a:p>
            <a:pPr marL="0" marR="0" lvl="0" indent="0" algn="l" rtl="0">
              <a:spcBef>
                <a:spcPts val="0"/>
              </a:spcBef>
              <a:spcAft>
                <a:spcPts val="0"/>
              </a:spcAft>
              <a:buNone/>
            </a:pPr>
            <a:endParaRPr sz="3300">
              <a:solidFill>
                <a:schemeClr val="lt1"/>
              </a:solidFill>
              <a:latin typeface="Calibri"/>
              <a:ea typeface="Calibri"/>
              <a:cs typeface="Calibri"/>
              <a:sym typeface="Calibri"/>
            </a:endParaRPr>
          </a:p>
        </p:txBody>
      </p:sp>
      <p:sp>
        <p:nvSpPr>
          <p:cNvPr id="11" name="Google Shape;11;p1"/>
          <p:cNvSpPr txBox="1">
            <a:spLocks noGrp="1"/>
          </p:cNvSpPr>
          <p:nvPr>
            <p:ph type="title"/>
          </p:nvPr>
        </p:nvSpPr>
        <p:spPr>
          <a:xfrm>
            <a:off x="142744" y="68908"/>
            <a:ext cx="9889800" cy="7632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lt1"/>
              </a:buClr>
              <a:buSzPts val="4400"/>
              <a:buFont typeface="Calibri"/>
              <a:buNone/>
              <a:defRPr sz="4400" b="0" i="0" u="none" strike="noStrike" cap="none">
                <a:solidFill>
                  <a:schemeClr val="lt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2" name="Google Shape;12;p1"/>
          <p:cNvPicPr preferRelativeResize="0"/>
          <p:nvPr/>
        </p:nvPicPr>
        <p:blipFill>
          <a:blip r:embed="rId13">
            <a:alphaModFix/>
          </a:blip>
          <a:stretch>
            <a:fillRect/>
          </a:stretch>
        </p:blipFill>
        <p:spPr>
          <a:xfrm>
            <a:off x="8824426" y="297875"/>
            <a:ext cx="3318948" cy="437550"/>
          </a:xfrm>
          <a:prstGeom prst="rect">
            <a:avLst/>
          </a:prstGeom>
          <a:noFill/>
          <a:ln>
            <a:noFill/>
          </a:ln>
        </p:spPr>
      </p:pic>
    </p:spTree>
    <p:extLst>
      <p:ext uri="{BB962C8B-B14F-4D97-AF65-F5344CB8AC3E}">
        <p14:creationId xmlns:p14="http://schemas.microsoft.com/office/powerpoint/2010/main" val="376606366"/>
      </p:ext>
    </p:extLst>
  </p:cSld>
  <p:clrMap bg1="lt1" tx1="dk1" bg2="dk2" tx2="lt2" accent1="accent1" accent2="accent2" accent3="accent3" accent4="accent4" accent5="accent5" accent6="accent6" hlink="hlink" folHlink="folHlink"/>
  <p:sldLayoutIdLst>
    <p:sldLayoutId id="2147483663" r:id="rId1"/>
    <p:sldLayoutId id="2147483667" r:id="rId2"/>
    <p:sldLayoutId id="2147483670" r:id="rId3"/>
    <p:sldLayoutId id="2147483671" r:id="rId4"/>
    <p:sldLayoutId id="2147483672" r:id="rId5"/>
    <p:sldLayoutId id="2147483673" r:id="rId6"/>
    <p:sldLayoutId id="2147483674" r:id="rId7"/>
    <p:sldLayoutId id="2147483676" r:id="rId8"/>
    <p:sldLayoutId id="2147483677" r:id="rId9"/>
    <p:sldLayoutId id="2147483678" r:id="rId10"/>
    <p:sldLayoutId id="214748367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8" Type="http://schemas.openxmlformats.org/officeDocument/2006/relationships/image" Target="../media/image45.svg"/><Relationship Id="rId13" Type="http://schemas.openxmlformats.org/officeDocument/2006/relationships/image" Target="../media/image51.svg"/><Relationship Id="rId3" Type="http://schemas.openxmlformats.org/officeDocument/2006/relationships/image" Target="../media/image30.png"/><Relationship Id="rId7" Type="http://schemas.openxmlformats.org/officeDocument/2006/relationships/image" Target="../media/image33.png"/><Relationship Id="rId12" Type="http://schemas.openxmlformats.org/officeDocument/2006/relationships/image" Target="../media/image37.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32.png"/><Relationship Id="rId11" Type="http://schemas.openxmlformats.org/officeDocument/2006/relationships/image" Target="../media/image49.sv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41.svg"/><Relationship Id="rId9" Type="http://schemas.openxmlformats.org/officeDocument/2006/relationships/image" Target="../media/image34.png"/></Relationships>
</file>

<file path=ppt/slides/_rels/slide1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2.xml"/><Relationship Id="rId1" Type="http://schemas.openxmlformats.org/officeDocument/2006/relationships/slideLayout" Target="../slideLayouts/slideLayout9.xml"/><Relationship Id="rId4" Type="http://schemas.openxmlformats.org/officeDocument/2006/relationships/image" Target="../media/image39.png"/></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50.jpeg"/><Relationship Id="rId18" Type="http://schemas.openxmlformats.org/officeDocument/2006/relationships/image" Target="../media/image18.jpeg"/><Relationship Id="rId3" Type="http://schemas.openxmlformats.org/officeDocument/2006/relationships/image" Target="../media/image41.png"/><Relationship Id="rId21" Type="http://schemas.openxmlformats.org/officeDocument/2006/relationships/image" Target="../media/image56.jpeg"/><Relationship Id="rId7" Type="http://schemas.openxmlformats.org/officeDocument/2006/relationships/image" Target="../media/image45.png"/><Relationship Id="rId12" Type="http://schemas.openxmlformats.org/officeDocument/2006/relationships/image" Target="../media/image49.png"/><Relationship Id="rId17" Type="http://schemas.openxmlformats.org/officeDocument/2006/relationships/image" Target="../media/image28.jpeg"/><Relationship Id="rId2" Type="http://schemas.openxmlformats.org/officeDocument/2006/relationships/notesSlide" Target="../notesSlides/notesSlide14.xml"/><Relationship Id="rId16" Type="http://schemas.openxmlformats.org/officeDocument/2006/relationships/image" Target="../media/image53.jpeg"/><Relationship Id="rId20" Type="http://schemas.openxmlformats.org/officeDocument/2006/relationships/image" Target="../media/image55.jpeg"/><Relationship Id="rId1" Type="http://schemas.openxmlformats.org/officeDocument/2006/relationships/slideLayout" Target="../slideLayouts/slideLayout10.xml"/><Relationship Id="rId6" Type="http://schemas.openxmlformats.org/officeDocument/2006/relationships/image" Target="../media/image44.png"/><Relationship Id="rId11" Type="http://schemas.openxmlformats.org/officeDocument/2006/relationships/image" Target="../media/image48.png"/><Relationship Id="rId5" Type="http://schemas.openxmlformats.org/officeDocument/2006/relationships/image" Target="../media/image43.png"/><Relationship Id="rId15" Type="http://schemas.openxmlformats.org/officeDocument/2006/relationships/image" Target="../media/image52.jpeg"/><Relationship Id="rId23" Type="http://schemas.openxmlformats.org/officeDocument/2006/relationships/image" Target="../media/image57.jpeg"/><Relationship Id="rId10" Type="http://schemas.openxmlformats.org/officeDocument/2006/relationships/image" Target="../media/image47.png"/><Relationship Id="rId19" Type="http://schemas.openxmlformats.org/officeDocument/2006/relationships/image" Target="../media/image54.jpeg"/><Relationship Id="rId4" Type="http://schemas.openxmlformats.org/officeDocument/2006/relationships/image" Target="../media/image42.png"/><Relationship Id="rId9" Type="http://schemas.openxmlformats.org/officeDocument/2006/relationships/image" Target="../media/image46.png"/><Relationship Id="rId14" Type="http://schemas.openxmlformats.org/officeDocument/2006/relationships/image" Target="../media/image51.png"/><Relationship Id="rId22" Type="http://schemas.openxmlformats.org/officeDocument/2006/relationships/image" Target="../media/image21.jpeg"/></Relationships>
</file>

<file path=ppt/slides/_rels/slide2.xml.rels><?xml version="1.0" encoding="UTF-8" standalone="yes"?>
<Relationships xmlns="http://schemas.openxmlformats.org/package/2006/relationships"><Relationship Id="rId3" Type="http://schemas.openxmlformats.org/officeDocument/2006/relationships/hyperlink" Target="http://dx.doi.org/10.1136/bmjopen-2022-069255" TargetMode="External"/><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1.png"/><Relationship Id="rId18" Type="http://schemas.openxmlformats.org/officeDocument/2006/relationships/image" Target="../media/image21.svg"/><Relationship Id="rId3" Type="http://schemas.openxmlformats.org/officeDocument/2006/relationships/image" Target="../media/image6.png"/><Relationship Id="rId21" Type="http://schemas.openxmlformats.org/officeDocument/2006/relationships/image" Target="../media/image15.png"/><Relationship Id="rId7" Type="http://schemas.openxmlformats.org/officeDocument/2006/relationships/image" Target="../media/image8.png"/><Relationship Id="rId12" Type="http://schemas.openxmlformats.org/officeDocument/2006/relationships/image" Target="../media/image15.svg"/><Relationship Id="rId17" Type="http://schemas.openxmlformats.org/officeDocument/2006/relationships/image" Target="../media/image13.png"/><Relationship Id="rId2" Type="http://schemas.openxmlformats.org/officeDocument/2006/relationships/notesSlide" Target="../notesSlides/notesSlide4.xml"/><Relationship Id="rId16" Type="http://schemas.openxmlformats.org/officeDocument/2006/relationships/image" Target="../media/image19.svg"/><Relationship Id="rId20" Type="http://schemas.openxmlformats.org/officeDocument/2006/relationships/image" Target="../media/image23.svg"/><Relationship Id="rId1" Type="http://schemas.openxmlformats.org/officeDocument/2006/relationships/slideLayout" Target="../slideLayouts/slideLayout9.xml"/><Relationship Id="rId6" Type="http://schemas.openxmlformats.org/officeDocument/2006/relationships/image" Target="../media/image9.svg"/><Relationship Id="rId11" Type="http://schemas.openxmlformats.org/officeDocument/2006/relationships/image" Target="../media/image10.png"/><Relationship Id="rId24" Type="http://schemas.openxmlformats.org/officeDocument/2006/relationships/image" Target="../media/image17.png"/><Relationship Id="rId5" Type="http://schemas.openxmlformats.org/officeDocument/2006/relationships/image" Target="../media/image7.png"/><Relationship Id="rId15" Type="http://schemas.openxmlformats.org/officeDocument/2006/relationships/image" Target="../media/image12.png"/><Relationship Id="rId23" Type="http://schemas.openxmlformats.org/officeDocument/2006/relationships/image" Target="../media/image16.png"/><Relationship Id="rId10" Type="http://schemas.openxmlformats.org/officeDocument/2006/relationships/image" Target="../media/image13.svg"/><Relationship Id="rId19" Type="http://schemas.openxmlformats.org/officeDocument/2006/relationships/image" Target="../media/image14.png"/><Relationship Id="rId4" Type="http://schemas.openxmlformats.org/officeDocument/2006/relationships/image" Target="../media/image7.svg"/><Relationship Id="rId9" Type="http://schemas.openxmlformats.org/officeDocument/2006/relationships/image" Target="../media/image9.png"/><Relationship Id="rId14" Type="http://schemas.openxmlformats.org/officeDocument/2006/relationships/image" Target="../media/image17.svg"/><Relationship Id="rId22" Type="http://schemas.openxmlformats.org/officeDocument/2006/relationships/image" Target="../media/image25.svg"/></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21.jpeg"/><Relationship Id="rId5" Type="http://schemas.openxmlformats.org/officeDocument/2006/relationships/image" Target="../media/image20.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image" Target="../media/image26.png"/><Relationship Id="rId5" Type="http://schemas.openxmlformats.org/officeDocument/2006/relationships/image" Target="../media/image25.jpe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9.png"/><Relationship Id="rId7"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image" Target="../media/image31.png"/><Relationship Id="rId5" Type="http://schemas.openxmlformats.org/officeDocument/2006/relationships/image" Target="../media/image41.svg"/><Relationship Id="rId10" Type="http://schemas.openxmlformats.org/officeDocument/2006/relationships/image" Target="../media/image34.png"/><Relationship Id="rId4" Type="http://schemas.openxmlformats.org/officeDocument/2006/relationships/image" Target="../media/image30.png"/><Relationship Id="rId9" Type="http://schemas.openxmlformats.org/officeDocument/2006/relationships/image" Target="../media/image4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3"/>
          <a:stretch>
            <a:fillRect/>
          </a:stretch>
        </p:blipFill>
        <p:spPr>
          <a:xfrm>
            <a:off x="-310457" y="-176717"/>
            <a:ext cx="12812913" cy="7240010"/>
          </a:xfrm>
          <a:prstGeom prst="rect">
            <a:avLst/>
          </a:prstGeom>
        </p:spPr>
      </p:pic>
      <p:sp>
        <p:nvSpPr>
          <p:cNvPr id="6" name="TextBox 5"/>
          <p:cNvSpPr txBox="1"/>
          <p:nvPr/>
        </p:nvSpPr>
        <p:spPr>
          <a:xfrm>
            <a:off x="182880" y="1305243"/>
            <a:ext cx="2787943" cy="369332"/>
          </a:xfrm>
          <a:prstGeom prst="rect">
            <a:avLst/>
          </a:prstGeom>
          <a:noFill/>
        </p:spPr>
        <p:txBody>
          <a:bodyPr wrap="none" rtlCol="0">
            <a:spAutoFit/>
          </a:bodyPr>
          <a:lstStyle/>
          <a:p>
            <a:r>
              <a:rPr lang="en-US" dirty="0">
                <a:solidFill>
                  <a:schemeClr val="bg1"/>
                </a:solidFill>
              </a:rPr>
              <a:t>Fairness &amp; Health Equity </a:t>
            </a:r>
          </a:p>
        </p:txBody>
      </p:sp>
      <p:sp>
        <p:nvSpPr>
          <p:cNvPr id="7" name="Oval 6"/>
          <p:cNvSpPr/>
          <p:nvPr/>
        </p:nvSpPr>
        <p:spPr>
          <a:xfrm>
            <a:off x="0" y="3938954"/>
            <a:ext cx="2970823" cy="2919046"/>
          </a:xfrm>
          <a:prstGeom prst="ellipse">
            <a:avLst/>
          </a:prstGeom>
          <a:ln>
            <a:solidFill>
              <a:srgbClr val="FF99FF"/>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b="1" dirty="0">
                <a:solidFill>
                  <a:srgbClr val="FF99FF"/>
                </a:solidFill>
              </a:rPr>
              <a:t>DATA</a:t>
            </a:r>
          </a:p>
        </p:txBody>
      </p:sp>
      <p:sp>
        <p:nvSpPr>
          <p:cNvPr id="8" name="Oval 7"/>
          <p:cNvSpPr/>
          <p:nvPr/>
        </p:nvSpPr>
        <p:spPr>
          <a:xfrm>
            <a:off x="4610587" y="3938954"/>
            <a:ext cx="2970823" cy="2919046"/>
          </a:xfrm>
          <a:prstGeom prst="ellipse">
            <a:avLst/>
          </a:prstGeom>
          <a:ln>
            <a:solidFill>
              <a:srgbClr val="FF99FF"/>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a:solidFill>
                  <a:srgbClr val="FF99FF"/>
                </a:solidFill>
              </a:rPr>
              <a:t>PREDICTION</a:t>
            </a:r>
          </a:p>
        </p:txBody>
      </p:sp>
      <p:sp>
        <p:nvSpPr>
          <p:cNvPr id="9" name="Oval 8"/>
          <p:cNvSpPr/>
          <p:nvPr/>
        </p:nvSpPr>
        <p:spPr>
          <a:xfrm>
            <a:off x="8963450" y="3973343"/>
            <a:ext cx="2970823" cy="2919046"/>
          </a:xfrm>
          <a:prstGeom prst="ellipse">
            <a:avLst/>
          </a:prstGeom>
          <a:ln>
            <a:solidFill>
              <a:srgbClr val="FF99FF"/>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b="1" dirty="0">
                <a:solidFill>
                  <a:srgbClr val="FF99FF"/>
                </a:solidFill>
              </a:rPr>
              <a:t>+ </a:t>
            </a:r>
            <a:r>
              <a:rPr lang="en-US" sz="2800" b="1" i="1" dirty="0">
                <a:solidFill>
                  <a:srgbClr val="FF99FF"/>
                </a:solidFill>
              </a:rPr>
              <a:t>CARE</a:t>
            </a:r>
          </a:p>
        </p:txBody>
      </p:sp>
      <p:pic>
        <p:nvPicPr>
          <p:cNvPr id="5" name="Picture 4"/>
          <p:cNvPicPr>
            <a:picLocks noChangeAspect="1"/>
          </p:cNvPicPr>
          <p:nvPr/>
        </p:nvPicPr>
        <p:blipFill rotWithShape="1">
          <a:blip r:embed="rId4"/>
          <a:srcRect t="18937" r="-5219" b="17881"/>
          <a:stretch/>
        </p:blipFill>
        <p:spPr>
          <a:xfrm>
            <a:off x="5502187" y="5685106"/>
            <a:ext cx="1187621" cy="745587"/>
          </a:xfrm>
          <a:prstGeom prst="rect">
            <a:avLst/>
          </a:prstGeom>
        </p:spPr>
      </p:pic>
      <p:sp>
        <p:nvSpPr>
          <p:cNvPr id="13" name="Rectangle 12"/>
          <p:cNvSpPr/>
          <p:nvPr/>
        </p:nvSpPr>
        <p:spPr>
          <a:xfrm>
            <a:off x="4610587" y="-239303"/>
            <a:ext cx="7891869" cy="4149597"/>
          </a:xfrm>
          <a:prstGeom prst="rect">
            <a:avLst/>
          </a:prstGeom>
          <a:solidFill>
            <a:schemeClr val="tx1"/>
          </a:solidFill>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b="1" dirty="0">
                <a:solidFill>
                  <a:schemeClr val="bg1"/>
                </a:solidFill>
              </a:rPr>
              <a:t>	</a:t>
            </a:r>
            <a:r>
              <a:rPr lang="en-US" b="1" dirty="0">
                <a:solidFill>
                  <a:schemeClr val="bg1"/>
                </a:solidFill>
                <a:latin typeface="Verdana" panose="020B0604030504040204" pitchFamily="34" charset="0"/>
                <a:ea typeface="Verdana" panose="020B0604030504040204" pitchFamily="34" charset="0"/>
              </a:rPr>
              <a:t>Dr. Laura Sikstrom, </a:t>
            </a:r>
            <a:r>
              <a:rPr lang="en-US" dirty="0">
                <a:solidFill>
                  <a:schemeClr val="bg1"/>
                </a:solidFill>
                <a:latin typeface="Verdana" panose="020B0604030504040204" pitchFamily="34" charset="0"/>
                <a:ea typeface="Verdana" panose="020B0604030504040204" pitchFamily="34" charset="0"/>
              </a:rPr>
              <a:t>Medical Anthropologist</a:t>
            </a:r>
          </a:p>
          <a:p>
            <a:r>
              <a:rPr lang="en-US" dirty="0">
                <a:solidFill>
                  <a:schemeClr val="bg1"/>
                </a:solidFill>
                <a:latin typeface="Verdana" panose="020B0604030504040204" pitchFamily="34" charset="0"/>
                <a:ea typeface="Verdana" panose="020B0604030504040204" pitchFamily="34" charset="0"/>
              </a:rPr>
              <a:t>	Project Scientist, KCNI, CAMH</a:t>
            </a:r>
          </a:p>
          <a:p>
            <a:r>
              <a:rPr lang="en-US" dirty="0">
                <a:solidFill>
                  <a:schemeClr val="bg1"/>
                </a:solidFill>
                <a:latin typeface="Verdana" panose="020B0604030504040204" pitchFamily="34" charset="0"/>
                <a:ea typeface="Verdana" panose="020B0604030504040204" pitchFamily="34" charset="0"/>
              </a:rPr>
              <a:t>	Assistant Professor (Anthropology, </a:t>
            </a:r>
            <a:r>
              <a:rPr lang="en-US" dirty="0" err="1">
                <a:solidFill>
                  <a:schemeClr val="bg1"/>
                </a:solidFill>
                <a:latin typeface="Verdana" panose="020B0604030504040204" pitchFamily="34" charset="0"/>
                <a:ea typeface="Verdana" panose="020B0604030504040204" pitchFamily="34" charset="0"/>
              </a:rPr>
              <a:t>UofT</a:t>
            </a:r>
            <a:r>
              <a:rPr lang="en-US" dirty="0">
                <a:solidFill>
                  <a:schemeClr val="bg1"/>
                </a:solidFill>
                <a:latin typeface="Verdana" panose="020B0604030504040204" pitchFamily="34" charset="0"/>
                <a:ea typeface="Verdana" panose="020B0604030504040204" pitchFamily="34" charset="0"/>
              </a:rPr>
              <a:t>)</a:t>
            </a:r>
          </a:p>
          <a:p>
            <a:r>
              <a:rPr lang="en-US" dirty="0">
                <a:solidFill>
                  <a:schemeClr val="bg1"/>
                </a:solidFill>
                <a:latin typeface="Verdana" panose="020B0604030504040204" pitchFamily="34" charset="0"/>
                <a:ea typeface="Verdana" panose="020B0604030504040204" pitchFamily="34" charset="0"/>
              </a:rPr>
              <a:t>	AMS Fellow in Compassion &amp; AI</a:t>
            </a:r>
          </a:p>
          <a:p>
            <a:endParaRPr lang="en-US" dirty="0">
              <a:solidFill>
                <a:schemeClr val="bg1"/>
              </a:solidFill>
              <a:latin typeface="Verdana" panose="020B0604030504040204" pitchFamily="34" charset="0"/>
              <a:ea typeface="Verdana" panose="020B0604030504040204" pitchFamily="34" charset="0"/>
            </a:endParaRPr>
          </a:p>
          <a:p>
            <a:r>
              <a:rPr lang="en-US" b="1" dirty="0">
                <a:solidFill>
                  <a:schemeClr val="bg1"/>
                </a:solidFill>
                <a:latin typeface="Verdana" panose="020B0604030504040204" pitchFamily="34" charset="0"/>
                <a:ea typeface="Verdana" panose="020B0604030504040204" pitchFamily="34" charset="0"/>
              </a:rPr>
              <a:t>	</a:t>
            </a:r>
          </a:p>
          <a:p>
            <a:r>
              <a:rPr lang="en-US" b="1" dirty="0">
                <a:solidFill>
                  <a:schemeClr val="bg1"/>
                </a:solidFill>
                <a:latin typeface="Verdana" panose="020B0604030504040204" pitchFamily="34" charset="0"/>
                <a:ea typeface="Verdana" panose="020B0604030504040204" pitchFamily="34" charset="0"/>
              </a:rPr>
              <a:t>	Dr. Marta Maslej</a:t>
            </a:r>
            <a:r>
              <a:rPr lang="en-US" dirty="0">
                <a:solidFill>
                  <a:schemeClr val="bg1"/>
                </a:solidFill>
                <a:latin typeface="Verdana" panose="020B0604030504040204" pitchFamily="34" charset="0"/>
                <a:ea typeface="Verdana" panose="020B0604030504040204" pitchFamily="34" charset="0"/>
              </a:rPr>
              <a:t>, Experimental Psychologist</a:t>
            </a:r>
          </a:p>
          <a:p>
            <a:r>
              <a:rPr lang="en-US" dirty="0">
                <a:solidFill>
                  <a:schemeClr val="bg1"/>
                </a:solidFill>
                <a:latin typeface="Verdana" panose="020B0604030504040204" pitchFamily="34" charset="0"/>
                <a:ea typeface="Verdana" panose="020B0604030504040204" pitchFamily="34" charset="0"/>
              </a:rPr>
              <a:t>	Project Scientist, KCNI, CAMH</a:t>
            </a:r>
          </a:p>
        </p:txBody>
      </p:sp>
    </p:spTree>
    <p:extLst>
      <p:ext uri="{BB962C8B-B14F-4D97-AF65-F5344CB8AC3E}">
        <p14:creationId xmlns:p14="http://schemas.microsoft.com/office/powerpoint/2010/main" val="37459101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8">
            <a:extLst>
              <a:ext uri="{FF2B5EF4-FFF2-40B4-BE49-F238E27FC236}">
                <a16:creationId xmlns:a16="http://schemas.microsoft.com/office/drawing/2014/main" id="{C504B061-1384-8BB7-3BAD-B33AB1D909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731" y="2062131"/>
            <a:ext cx="2733738" cy="2733738"/>
          </a:xfrm>
          <a:prstGeom prst="rect">
            <a:avLst/>
          </a:prstGeom>
          <a:ln>
            <a:noFill/>
          </a:ln>
          <a:effectLst>
            <a:outerShdw blurRad="292100" dist="139700" dir="2700000" algn="tl" rotWithShape="0">
              <a:srgbClr val="333333">
                <a:alpha val="65000"/>
              </a:srgbClr>
            </a:outerShdw>
          </a:effectLst>
        </p:spPr>
      </p:pic>
      <p:sp>
        <p:nvSpPr>
          <p:cNvPr id="8" name="TextBox 7">
            <a:extLst>
              <a:ext uri="{FF2B5EF4-FFF2-40B4-BE49-F238E27FC236}">
                <a16:creationId xmlns:a16="http://schemas.microsoft.com/office/drawing/2014/main" id="{C4C93B7C-A506-E5F2-E501-6F4C875569A7}"/>
              </a:ext>
            </a:extLst>
          </p:cNvPr>
          <p:cNvSpPr txBox="1"/>
          <p:nvPr/>
        </p:nvSpPr>
        <p:spPr>
          <a:xfrm>
            <a:off x="3801501" y="1895591"/>
            <a:ext cx="3079613" cy="1200329"/>
          </a:xfrm>
          <a:prstGeom prst="rect">
            <a:avLst/>
          </a:prstGeom>
          <a:noFill/>
        </p:spPr>
        <p:txBody>
          <a:bodyPr wrap="square" rtlCol="0">
            <a:spAutoFit/>
          </a:bodyPr>
          <a:lstStyle/>
          <a:p>
            <a:pPr marR="0" lvl="0" algn="ctr" defTabSz="914400" rtl="0" eaLnBrk="0" fontAlgn="base" latinLnBrk="0" hangingPunct="0">
              <a:lnSpc>
                <a:spcPct val="100000"/>
              </a:lnSpc>
              <a:spcBef>
                <a:spcPct val="0"/>
              </a:spcBef>
              <a:spcAft>
                <a:spcPct val="0"/>
              </a:spcAft>
              <a:buClrTx/>
              <a:buSzTx/>
              <a:tabLst/>
            </a:pPr>
            <a:r>
              <a:rPr lang="en-CA" altLang="en-US" sz="2400" dirty="0">
                <a:latin typeface="Open Sans" panose="020B0606030504020204" pitchFamily="34" charset="0"/>
                <a:ea typeface="Open Sans" panose="020B0606030504020204" pitchFamily="34" charset="0"/>
                <a:cs typeface="Open Sans" panose="020B0606030504020204" pitchFamily="34" charset="0"/>
              </a:rPr>
              <a:t>Tightly-controlled online experiments </a:t>
            </a:r>
            <a:br>
              <a:rPr lang="en-CA" altLang="en-US" sz="2400" dirty="0">
                <a:latin typeface="Open Sans" panose="020B0606030504020204" pitchFamily="34" charset="0"/>
                <a:ea typeface="Open Sans" panose="020B0606030504020204" pitchFamily="34" charset="0"/>
                <a:cs typeface="Open Sans" panose="020B0606030504020204" pitchFamily="34" charset="0"/>
              </a:rPr>
            </a:br>
            <a:r>
              <a:rPr lang="en-CA" altLang="en-US" sz="2400" dirty="0">
                <a:latin typeface="Open Sans" panose="020B0606030504020204" pitchFamily="34" charset="0"/>
                <a:ea typeface="Open Sans" panose="020B0606030504020204" pitchFamily="34" charset="0"/>
                <a:cs typeface="Open Sans" panose="020B0606030504020204" pitchFamily="34" charset="0"/>
              </a:rPr>
              <a:t>large </a:t>
            </a:r>
            <a:r>
              <a:rPr lang="en-CA" altLang="en-US" sz="2400" i="1" dirty="0">
                <a:latin typeface="Open Sans" panose="020B0606030504020204" pitchFamily="34" charset="0"/>
                <a:ea typeface="Open Sans" panose="020B0606030504020204" pitchFamily="34" charset="0"/>
                <a:cs typeface="Open Sans" panose="020B0606030504020204" pitchFamily="34" charset="0"/>
              </a:rPr>
              <a:t>N</a:t>
            </a:r>
            <a:r>
              <a:rPr lang="en-CA" altLang="en-US" sz="2400" dirty="0">
                <a:latin typeface="Open Sans" panose="020B0606030504020204" pitchFamily="34" charset="0"/>
                <a:ea typeface="Open Sans" panose="020B0606030504020204" pitchFamily="34" charset="0"/>
                <a:cs typeface="Open Sans" panose="020B0606030504020204" pitchFamily="34" charset="0"/>
              </a:rPr>
              <a:t>’s</a:t>
            </a:r>
            <a:endParaRPr kumimoji="0" lang="en-CA" altLang="en-US" sz="12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ADAEF052-E94F-6D42-1315-25D09BB9A59D}"/>
              </a:ext>
            </a:extLst>
          </p:cNvPr>
          <p:cNvSpPr txBox="1"/>
          <p:nvPr/>
        </p:nvSpPr>
        <p:spPr>
          <a:xfrm>
            <a:off x="3948074" y="3738059"/>
            <a:ext cx="3079613" cy="1200329"/>
          </a:xfrm>
          <a:prstGeom prst="rect">
            <a:avLst/>
          </a:prstGeom>
          <a:noFill/>
        </p:spPr>
        <p:txBody>
          <a:bodyPr wrap="square" rtlCol="0">
            <a:spAutoFit/>
          </a:bodyPr>
          <a:lstStyle/>
          <a:p>
            <a:pPr marR="0" lvl="0" algn="ctr" defTabSz="914400" rtl="0" eaLnBrk="0" fontAlgn="base" latinLnBrk="0" hangingPunct="0">
              <a:lnSpc>
                <a:spcPct val="100000"/>
              </a:lnSpc>
              <a:spcBef>
                <a:spcPct val="0"/>
              </a:spcBef>
              <a:spcAft>
                <a:spcPct val="0"/>
              </a:spcAft>
              <a:buClrTx/>
              <a:buSzTx/>
              <a:tabLst/>
            </a:pPr>
            <a:r>
              <a:rPr lang="en-CA" altLang="en-US" sz="2400" b="1" dirty="0">
                <a:solidFill>
                  <a:schemeClr val="bg2"/>
                </a:solidFill>
                <a:latin typeface="Open Sans" panose="020B0606030504020204" pitchFamily="34" charset="0"/>
                <a:ea typeface="Open Sans" panose="020B0606030504020204" pitchFamily="34" charset="0"/>
                <a:cs typeface="Open Sans" panose="020B0606030504020204" pitchFamily="34" charset="0"/>
              </a:rPr>
              <a:t>identify factors </a:t>
            </a:r>
            <a:r>
              <a:rPr lang="en-CA" altLang="en-US" sz="2400" dirty="0">
                <a:latin typeface="Open Sans" panose="020B0606030504020204" pitchFamily="34" charset="0"/>
                <a:ea typeface="Open Sans" panose="020B0606030504020204" pitchFamily="34" charset="0"/>
                <a:cs typeface="Open Sans" panose="020B0606030504020204" pitchFamily="34" charset="0"/>
              </a:rPr>
              <a:t>promoting teaming in mental health</a:t>
            </a:r>
            <a:endParaRPr kumimoji="0" lang="en-CA" altLang="en-US" sz="12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a:extLst>
              <a:ext uri="{FF2B5EF4-FFF2-40B4-BE49-F238E27FC236}">
                <a16:creationId xmlns:a16="http://schemas.microsoft.com/office/drawing/2014/main" id="{5D0B8074-659C-DFC6-FBC9-5AF4C6C366BD}"/>
              </a:ext>
            </a:extLst>
          </p:cNvPr>
          <p:cNvSpPr txBox="1"/>
          <p:nvPr/>
        </p:nvSpPr>
        <p:spPr>
          <a:xfrm>
            <a:off x="7968352" y="1895591"/>
            <a:ext cx="3079613" cy="1200329"/>
          </a:xfrm>
          <a:prstGeom prst="rect">
            <a:avLst/>
          </a:prstGeom>
          <a:noFill/>
        </p:spPr>
        <p:txBody>
          <a:bodyPr wrap="square" rtlCol="0">
            <a:spAutoFit/>
          </a:bodyPr>
          <a:lstStyle/>
          <a:p>
            <a:pPr marR="0" lvl="0" algn="ctr" defTabSz="914400" rtl="0" eaLnBrk="0" fontAlgn="base" latinLnBrk="0" hangingPunct="0">
              <a:lnSpc>
                <a:spcPct val="100000"/>
              </a:lnSpc>
              <a:spcBef>
                <a:spcPct val="0"/>
              </a:spcBef>
              <a:spcAft>
                <a:spcPct val="0"/>
              </a:spcAft>
              <a:buClrTx/>
              <a:buSzTx/>
              <a:tabLst/>
            </a:pPr>
            <a:r>
              <a:rPr lang="en-CA" altLang="en-US" sz="2400" dirty="0">
                <a:latin typeface="Open Sans" panose="020B0606030504020204" pitchFamily="34" charset="0"/>
                <a:ea typeface="Open Sans" panose="020B0606030504020204" pitchFamily="34" charset="0"/>
                <a:cs typeface="Open Sans" panose="020B0606030504020204" pitchFamily="34" charset="0"/>
              </a:rPr>
              <a:t>Ecologically valid qualitative studies</a:t>
            </a:r>
            <a:br>
              <a:rPr lang="en-CA" altLang="en-US" sz="2400" dirty="0">
                <a:latin typeface="Open Sans" panose="020B0606030504020204" pitchFamily="34" charset="0"/>
                <a:ea typeface="Open Sans" panose="020B0606030504020204" pitchFamily="34" charset="0"/>
                <a:cs typeface="Open Sans" panose="020B0606030504020204" pitchFamily="34" charset="0"/>
              </a:rPr>
            </a:br>
            <a:r>
              <a:rPr lang="en-CA" altLang="en-US" sz="2400" dirty="0">
                <a:latin typeface="Open Sans" panose="020B0606030504020204" pitchFamily="34" charset="0"/>
                <a:ea typeface="Open Sans" panose="020B0606030504020204" pitchFamily="34" charset="0"/>
                <a:cs typeface="Open Sans" panose="020B0606030504020204" pitchFamily="34" charset="0"/>
              </a:rPr>
              <a:t>small </a:t>
            </a:r>
            <a:r>
              <a:rPr lang="en-CA" altLang="en-US" sz="2400" i="1" dirty="0">
                <a:latin typeface="Open Sans" panose="020B0606030504020204" pitchFamily="34" charset="0"/>
                <a:ea typeface="Open Sans" panose="020B0606030504020204" pitchFamily="34" charset="0"/>
                <a:cs typeface="Open Sans" panose="020B0606030504020204" pitchFamily="34" charset="0"/>
              </a:rPr>
              <a:t>N</a:t>
            </a:r>
            <a:r>
              <a:rPr lang="en-CA" altLang="en-US" sz="2400" dirty="0">
                <a:latin typeface="Open Sans" panose="020B0606030504020204" pitchFamily="34" charset="0"/>
                <a:ea typeface="Open Sans" panose="020B0606030504020204" pitchFamily="34" charset="0"/>
                <a:cs typeface="Open Sans" panose="020B0606030504020204" pitchFamily="34" charset="0"/>
              </a:rPr>
              <a:t>’s</a:t>
            </a:r>
            <a:endParaRPr kumimoji="0" lang="en-CA" altLang="en-US" sz="12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a:extLst>
              <a:ext uri="{FF2B5EF4-FFF2-40B4-BE49-F238E27FC236}">
                <a16:creationId xmlns:a16="http://schemas.microsoft.com/office/drawing/2014/main" id="{460783DF-686F-C6F6-7F60-87B4E9F05217}"/>
              </a:ext>
            </a:extLst>
          </p:cNvPr>
          <p:cNvSpPr txBox="1"/>
          <p:nvPr/>
        </p:nvSpPr>
        <p:spPr>
          <a:xfrm>
            <a:off x="7969203" y="3839748"/>
            <a:ext cx="3079613" cy="1200329"/>
          </a:xfrm>
          <a:prstGeom prst="rect">
            <a:avLst/>
          </a:prstGeom>
          <a:noFill/>
        </p:spPr>
        <p:txBody>
          <a:bodyPr wrap="square" rtlCol="0">
            <a:spAutoFit/>
          </a:bodyPr>
          <a:lstStyle/>
          <a:p>
            <a:pPr marR="0" lvl="0" algn="ctr" defTabSz="914400" rtl="0" eaLnBrk="0" fontAlgn="base" latinLnBrk="0" hangingPunct="0">
              <a:lnSpc>
                <a:spcPct val="100000"/>
              </a:lnSpc>
              <a:spcBef>
                <a:spcPct val="0"/>
              </a:spcBef>
              <a:spcAft>
                <a:spcPct val="0"/>
              </a:spcAft>
              <a:buClrTx/>
              <a:buSzTx/>
              <a:tabLst/>
            </a:pPr>
            <a:r>
              <a:rPr lang="en-CA" altLang="en-US" sz="2400" b="1" dirty="0">
                <a:solidFill>
                  <a:schemeClr val="bg2"/>
                </a:solidFill>
                <a:latin typeface="Open Sans" panose="020B0606030504020204" pitchFamily="34" charset="0"/>
                <a:ea typeface="Open Sans" panose="020B0606030504020204" pitchFamily="34" charset="0"/>
                <a:cs typeface="Open Sans" panose="020B0606030504020204" pitchFamily="34" charset="0"/>
              </a:rPr>
              <a:t>evaluate identified factors </a:t>
            </a:r>
            <a:r>
              <a:rPr lang="en-CA" altLang="en-US" sz="2400" dirty="0">
                <a:latin typeface="Open Sans" panose="020B0606030504020204" pitchFamily="34" charset="0"/>
                <a:ea typeface="Open Sans" panose="020B0606030504020204" pitchFamily="34" charset="0"/>
                <a:cs typeface="Open Sans" panose="020B0606030504020204" pitchFamily="34" charset="0"/>
              </a:rPr>
              <a:t>in realistic clinical settings</a:t>
            </a:r>
            <a:endParaRPr kumimoji="0" lang="en-CA" altLang="en-US" sz="12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5" name="Title 1">
            <a:extLst>
              <a:ext uri="{FF2B5EF4-FFF2-40B4-BE49-F238E27FC236}">
                <a16:creationId xmlns:a16="http://schemas.microsoft.com/office/drawing/2014/main" id="{B93470B8-DFBD-6FB8-1392-2C43AFEA50B7}"/>
              </a:ext>
            </a:extLst>
          </p:cNvPr>
          <p:cNvSpPr txBox="1">
            <a:spLocks/>
          </p:cNvSpPr>
          <p:nvPr/>
        </p:nvSpPr>
        <p:spPr>
          <a:xfrm>
            <a:off x="-730092" y="-2894"/>
            <a:ext cx="9889800" cy="763200"/>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chemeClr val="lt1"/>
              </a:buClr>
              <a:buSzPts val="4400"/>
              <a:buFont typeface="Calibri"/>
              <a:buNone/>
              <a:defRPr sz="60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sz="3200" b="1" kern="0" dirty="0">
                <a:solidFill>
                  <a:schemeClr val="bg1"/>
                </a:solidFill>
                <a:latin typeface="Verdana" panose="020B0604030504040204" pitchFamily="34" charset="0"/>
                <a:ea typeface="Verdana" panose="020B0604030504040204" pitchFamily="34" charset="0"/>
              </a:rPr>
              <a:t>Hybrid Approach</a:t>
            </a:r>
          </a:p>
        </p:txBody>
      </p:sp>
      <p:cxnSp>
        <p:nvCxnSpPr>
          <p:cNvPr id="16" name="Straight Arrow Connector 15">
            <a:extLst>
              <a:ext uri="{FF2B5EF4-FFF2-40B4-BE49-F238E27FC236}">
                <a16:creationId xmlns:a16="http://schemas.microsoft.com/office/drawing/2014/main" id="{7294D13A-8B79-0B65-A5E1-E49511D2D973}"/>
              </a:ext>
            </a:extLst>
          </p:cNvPr>
          <p:cNvCxnSpPr>
            <a:cxnSpLocks/>
          </p:cNvCxnSpPr>
          <p:nvPr/>
        </p:nvCxnSpPr>
        <p:spPr>
          <a:xfrm>
            <a:off x="5469051" y="3095920"/>
            <a:ext cx="0" cy="649699"/>
          </a:xfrm>
          <a:prstGeom prst="straightConnector1">
            <a:avLst/>
          </a:prstGeom>
          <a:ln w="3810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91882812-B3A7-4AD1-E3E2-3F1FCADA89E6}"/>
              </a:ext>
            </a:extLst>
          </p:cNvPr>
          <p:cNvCxnSpPr>
            <a:cxnSpLocks/>
          </p:cNvCxnSpPr>
          <p:nvPr/>
        </p:nvCxnSpPr>
        <p:spPr>
          <a:xfrm>
            <a:off x="9569996" y="3095920"/>
            <a:ext cx="0" cy="649699"/>
          </a:xfrm>
          <a:prstGeom prst="straightConnector1">
            <a:avLst/>
          </a:prstGeom>
          <a:ln w="3810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61202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ADAEF052-E94F-6D42-1315-25D09BB9A59D}"/>
              </a:ext>
            </a:extLst>
          </p:cNvPr>
          <p:cNvSpPr txBox="1"/>
          <p:nvPr/>
        </p:nvSpPr>
        <p:spPr>
          <a:xfrm>
            <a:off x="887910" y="5901895"/>
            <a:ext cx="11030979" cy="461665"/>
          </a:xfrm>
          <a:prstGeom prst="rect">
            <a:avLst/>
          </a:prstGeom>
          <a:noFill/>
        </p:spPr>
        <p:txBody>
          <a:bodyPr wrap="square" rtlCol="0">
            <a:spAutoFit/>
          </a:bodyPr>
          <a:lstStyle/>
          <a:p>
            <a:pPr marR="0" lvl="0" algn="ctr" defTabSz="914400" rtl="0" eaLnBrk="0" fontAlgn="base" latinLnBrk="0" hangingPunct="0">
              <a:lnSpc>
                <a:spcPct val="100000"/>
              </a:lnSpc>
              <a:spcBef>
                <a:spcPct val="0"/>
              </a:spcBef>
              <a:spcAft>
                <a:spcPct val="0"/>
              </a:spcAft>
              <a:buClrTx/>
              <a:buSzTx/>
              <a:tabLst/>
            </a:pPr>
            <a:r>
              <a:rPr lang="en-CA" altLang="en-US" sz="2400" dirty="0">
                <a:latin typeface="Open Sans" panose="020B0606030504020204" pitchFamily="34" charset="0"/>
                <a:ea typeface="Open Sans" panose="020B0606030504020204" pitchFamily="34" charset="0"/>
                <a:cs typeface="Open Sans" panose="020B0606030504020204" pitchFamily="34" charset="0"/>
              </a:rPr>
              <a:t>Aim: to </a:t>
            </a:r>
            <a:r>
              <a:rPr lang="en-CA" altLang="en-US" sz="2400" b="1" dirty="0">
                <a:solidFill>
                  <a:schemeClr val="bg2"/>
                </a:solidFill>
                <a:latin typeface="Open Sans" panose="020B0606030504020204" pitchFamily="34" charset="0"/>
                <a:ea typeface="Open Sans" panose="020B0606030504020204" pitchFamily="34" charset="0"/>
                <a:cs typeface="Open Sans" panose="020B0606030504020204" pitchFamily="34" charset="0"/>
              </a:rPr>
              <a:t>identify factors </a:t>
            </a:r>
            <a:r>
              <a:rPr lang="en-CA" altLang="en-US" sz="2400" dirty="0">
                <a:latin typeface="Open Sans" panose="020B0606030504020204" pitchFamily="34" charset="0"/>
                <a:ea typeface="Open Sans" panose="020B0606030504020204" pitchFamily="34" charset="0"/>
                <a:cs typeface="Open Sans" panose="020B0606030504020204" pitchFamily="34" charset="0"/>
              </a:rPr>
              <a:t>promoting teaming in mental health</a:t>
            </a:r>
            <a:endParaRPr kumimoji="0" lang="en-CA" altLang="en-US" sz="12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5" name="Title 1">
            <a:extLst>
              <a:ext uri="{FF2B5EF4-FFF2-40B4-BE49-F238E27FC236}">
                <a16:creationId xmlns:a16="http://schemas.microsoft.com/office/drawing/2014/main" id="{B93470B8-DFBD-6FB8-1392-2C43AFEA50B7}"/>
              </a:ext>
            </a:extLst>
          </p:cNvPr>
          <p:cNvSpPr txBox="1">
            <a:spLocks/>
          </p:cNvSpPr>
          <p:nvPr/>
        </p:nvSpPr>
        <p:spPr>
          <a:xfrm>
            <a:off x="-730092" y="-2894"/>
            <a:ext cx="9889800" cy="763200"/>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R="0" lvl="0" algn="ctr" rtl="0">
              <a:lnSpc>
                <a:spcPct val="90000"/>
              </a:lnSpc>
              <a:spcBef>
                <a:spcPts val="0"/>
              </a:spcBef>
              <a:spcAft>
                <a:spcPts val="0"/>
              </a:spcAft>
              <a:buClr>
                <a:schemeClr val="lt1"/>
              </a:buClr>
              <a:buSzPts val="4400"/>
              <a:buFont typeface="Calibri"/>
              <a:buNone/>
              <a:defRPr sz="60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sz="3200" b="1" kern="0" dirty="0">
                <a:solidFill>
                  <a:schemeClr val="bg1"/>
                </a:solidFill>
                <a:latin typeface="Verdana" panose="020B0604030504040204" pitchFamily="34" charset="0"/>
                <a:ea typeface="Verdana" panose="020B0604030504040204" pitchFamily="34" charset="0"/>
              </a:rPr>
              <a:t>Teaming: Experimental Context</a:t>
            </a:r>
          </a:p>
        </p:txBody>
      </p:sp>
      <p:cxnSp>
        <p:nvCxnSpPr>
          <p:cNvPr id="16" name="Straight Arrow Connector 15">
            <a:extLst>
              <a:ext uri="{FF2B5EF4-FFF2-40B4-BE49-F238E27FC236}">
                <a16:creationId xmlns:a16="http://schemas.microsoft.com/office/drawing/2014/main" id="{7294D13A-8B79-0B65-A5E1-E49511D2D973}"/>
              </a:ext>
            </a:extLst>
          </p:cNvPr>
          <p:cNvCxnSpPr>
            <a:cxnSpLocks/>
            <a:stCxn id="9" idx="3"/>
            <a:endCxn id="21" idx="1"/>
          </p:cNvCxnSpPr>
          <p:nvPr/>
        </p:nvCxnSpPr>
        <p:spPr>
          <a:xfrm flipV="1">
            <a:off x="2136910" y="2323010"/>
            <a:ext cx="1629998" cy="961961"/>
          </a:xfrm>
          <a:prstGeom prst="straightConnector1">
            <a:avLst/>
          </a:prstGeom>
          <a:ln w="3810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A73EE94C-4DB6-97B9-94D0-19C0A8B3D9AF}"/>
              </a:ext>
            </a:extLst>
          </p:cNvPr>
          <p:cNvSpPr txBox="1"/>
          <p:nvPr/>
        </p:nvSpPr>
        <p:spPr>
          <a:xfrm>
            <a:off x="3766908" y="1999844"/>
            <a:ext cx="1650617" cy="646331"/>
          </a:xfrm>
          <a:prstGeom prst="rect">
            <a:avLst/>
          </a:prstGeom>
          <a:noFill/>
        </p:spPr>
        <p:txBody>
          <a:bodyPr wrap="square" rtlCol="0">
            <a:spAutoFit/>
          </a:bodyPr>
          <a:lstStyle/>
          <a:p>
            <a:pPr algn="ctr"/>
            <a:r>
              <a:rPr lang="en-CA" dirty="0">
                <a:latin typeface="+mj-lt"/>
                <a:cs typeface="Times New Roman" panose="02020603050405020304" pitchFamily="18" charset="0"/>
              </a:rPr>
              <a:t>View </a:t>
            </a:r>
            <a:br>
              <a:rPr lang="en-CA" dirty="0">
                <a:latin typeface="+mj-lt"/>
                <a:cs typeface="Times New Roman" panose="02020603050405020304" pitchFamily="18" charset="0"/>
              </a:rPr>
            </a:br>
            <a:r>
              <a:rPr lang="en-CA" dirty="0">
                <a:latin typeface="+mj-lt"/>
                <a:cs typeface="Times New Roman" panose="02020603050405020304" pitchFamily="18" charset="0"/>
              </a:rPr>
              <a:t>delayed AI</a:t>
            </a:r>
          </a:p>
        </p:txBody>
      </p:sp>
      <p:sp>
        <p:nvSpPr>
          <p:cNvPr id="22" name="TextBox 21">
            <a:extLst>
              <a:ext uri="{FF2B5EF4-FFF2-40B4-BE49-F238E27FC236}">
                <a16:creationId xmlns:a16="http://schemas.microsoft.com/office/drawing/2014/main" id="{8CCEDF4D-3C15-D175-27CD-4D689153E4EF}"/>
              </a:ext>
            </a:extLst>
          </p:cNvPr>
          <p:cNvSpPr txBox="1"/>
          <p:nvPr/>
        </p:nvSpPr>
        <p:spPr>
          <a:xfrm>
            <a:off x="3926836" y="3648122"/>
            <a:ext cx="1650617" cy="923330"/>
          </a:xfrm>
          <a:prstGeom prst="rect">
            <a:avLst/>
          </a:prstGeom>
          <a:noFill/>
        </p:spPr>
        <p:txBody>
          <a:bodyPr wrap="square" rtlCol="0">
            <a:spAutoFit/>
          </a:bodyPr>
          <a:lstStyle/>
          <a:p>
            <a:pPr algn="ctr"/>
            <a:r>
              <a:rPr lang="en-CA" dirty="0">
                <a:latin typeface="+mj-lt"/>
                <a:cs typeface="Times New Roman" panose="02020603050405020304" pitchFamily="18" charset="0"/>
              </a:rPr>
              <a:t>Update decision after viewing AI</a:t>
            </a:r>
          </a:p>
        </p:txBody>
      </p:sp>
      <p:sp>
        <p:nvSpPr>
          <p:cNvPr id="23" name="TextBox 22">
            <a:extLst>
              <a:ext uri="{FF2B5EF4-FFF2-40B4-BE49-F238E27FC236}">
                <a16:creationId xmlns:a16="http://schemas.microsoft.com/office/drawing/2014/main" id="{33312862-F307-810C-1F21-5666F5D6F277}"/>
              </a:ext>
            </a:extLst>
          </p:cNvPr>
          <p:cNvSpPr txBox="1"/>
          <p:nvPr/>
        </p:nvSpPr>
        <p:spPr>
          <a:xfrm>
            <a:off x="3852905" y="2897872"/>
            <a:ext cx="1650617" cy="646331"/>
          </a:xfrm>
          <a:prstGeom prst="rect">
            <a:avLst/>
          </a:prstGeom>
          <a:noFill/>
        </p:spPr>
        <p:txBody>
          <a:bodyPr wrap="square" rtlCol="0">
            <a:spAutoFit/>
          </a:bodyPr>
          <a:lstStyle/>
          <a:p>
            <a:pPr algn="ctr"/>
            <a:r>
              <a:rPr lang="en-CA" dirty="0">
                <a:latin typeface="+mj-lt"/>
                <a:cs typeface="Times New Roman" panose="02020603050405020304" pitchFamily="18" charset="0"/>
              </a:rPr>
              <a:t>View AI </a:t>
            </a:r>
            <a:br>
              <a:rPr lang="en-CA" dirty="0">
                <a:latin typeface="+mj-lt"/>
                <a:cs typeface="Times New Roman" panose="02020603050405020304" pitchFamily="18" charset="0"/>
              </a:rPr>
            </a:br>
            <a:r>
              <a:rPr lang="en-CA" dirty="0">
                <a:latin typeface="+mj-lt"/>
                <a:cs typeface="Times New Roman" panose="02020603050405020304" pitchFamily="18" charset="0"/>
              </a:rPr>
              <a:t>on demand</a:t>
            </a:r>
          </a:p>
        </p:txBody>
      </p:sp>
      <p:pic>
        <p:nvPicPr>
          <p:cNvPr id="27" name="Graphic 26" descr="Monitor with solid fill">
            <a:extLst>
              <a:ext uri="{FF2B5EF4-FFF2-40B4-BE49-F238E27FC236}">
                <a16:creationId xmlns:a16="http://schemas.microsoft.com/office/drawing/2014/main" id="{DFCD9356-EE10-C1B6-20C4-6934E5E4851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6486528" y="2292000"/>
            <a:ext cx="2443143" cy="2443143"/>
          </a:xfrm>
          <a:prstGeom prst="rect">
            <a:avLst/>
          </a:prstGeom>
        </p:spPr>
      </p:pic>
      <p:pic>
        <p:nvPicPr>
          <p:cNvPr id="28" name="Picture 27">
            <a:extLst>
              <a:ext uri="{FF2B5EF4-FFF2-40B4-BE49-F238E27FC236}">
                <a16:creationId xmlns:a16="http://schemas.microsoft.com/office/drawing/2014/main" id="{10CC92E8-D51B-9DCC-356C-738C196BBADE}"/>
              </a:ext>
            </a:extLst>
          </p:cNvPr>
          <p:cNvPicPr>
            <a:picLocks noChangeAspect="1"/>
          </p:cNvPicPr>
          <p:nvPr/>
        </p:nvPicPr>
        <p:blipFill>
          <a:blip r:embed="rId5"/>
          <a:stretch>
            <a:fillRect/>
          </a:stretch>
        </p:blipFill>
        <p:spPr>
          <a:xfrm>
            <a:off x="7036661" y="3403646"/>
            <a:ext cx="468498" cy="472060"/>
          </a:xfrm>
          <a:prstGeom prst="rect">
            <a:avLst/>
          </a:prstGeom>
        </p:spPr>
      </p:pic>
      <p:pic>
        <p:nvPicPr>
          <p:cNvPr id="29" name="Picture 28">
            <a:extLst>
              <a:ext uri="{FF2B5EF4-FFF2-40B4-BE49-F238E27FC236}">
                <a16:creationId xmlns:a16="http://schemas.microsoft.com/office/drawing/2014/main" id="{CD609FE2-F82F-720B-79EF-5D0E369326CF}"/>
              </a:ext>
            </a:extLst>
          </p:cNvPr>
          <p:cNvPicPr>
            <a:picLocks noChangeAspect="1"/>
          </p:cNvPicPr>
          <p:nvPr/>
        </p:nvPicPr>
        <p:blipFill>
          <a:blip r:embed="rId6"/>
          <a:stretch>
            <a:fillRect/>
          </a:stretch>
        </p:blipFill>
        <p:spPr>
          <a:xfrm>
            <a:off x="7629650" y="2965314"/>
            <a:ext cx="680910" cy="444558"/>
          </a:xfrm>
          <a:prstGeom prst="rect">
            <a:avLst/>
          </a:prstGeom>
        </p:spPr>
      </p:pic>
      <p:sp>
        <p:nvSpPr>
          <p:cNvPr id="30" name="Rectangle 29">
            <a:extLst>
              <a:ext uri="{FF2B5EF4-FFF2-40B4-BE49-F238E27FC236}">
                <a16:creationId xmlns:a16="http://schemas.microsoft.com/office/drawing/2014/main" id="{AFB95D63-9BD4-EAC8-6D65-64AB162807EE}"/>
              </a:ext>
            </a:extLst>
          </p:cNvPr>
          <p:cNvSpPr/>
          <p:nvPr/>
        </p:nvSpPr>
        <p:spPr>
          <a:xfrm>
            <a:off x="7042761" y="2902167"/>
            <a:ext cx="468498" cy="392504"/>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latin typeface="+mj-lt"/>
              <a:cs typeface="Times New Roman" panose="02020603050405020304" pitchFamily="18" charset="0"/>
            </a:endParaRPr>
          </a:p>
        </p:txBody>
      </p:sp>
      <p:pic>
        <p:nvPicPr>
          <p:cNvPr id="31" name="Graphic 30" descr="Male profile outline">
            <a:extLst>
              <a:ext uri="{FF2B5EF4-FFF2-40B4-BE49-F238E27FC236}">
                <a16:creationId xmlns:a16="http://schemas.microsoft.com/office/drawing/2014/main" id="{5EF86E5A-A20D-C38D-3552-31D873CBC773}"/>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 xmlns:asvg="http://schemas.microsoft.com/office/drawing/2016/SVG/main" r:embed="rId8"/>
              </a:ext>
            </a:extLst>
          </a:blip>
          <a:stretch>
            <a:fillRect/>
          </a:stretch>
        </p:blipFill>
        <p:spPr>
          <a:xfrm>
            <a:off x="7030562" y="2876830"/>
            <a:ext cx="480697" cy="480697"/>
          </a:xfrm>
          <a:prstGeom prst="rect">
            <a:avLst/>
          </a:prstGeom>
        </p:spPr>
      </p:pic>
      <p:pic>
        <p:nvPicPr>
          <p:cNvPr id="32" name="Picture 31">
            <a:extLst>
              <a:ext uri="{FF2B5EF4-FFF2-40B4-BE49-F238E27FC236}">
                <a16:creationId xmlns:a16="http://schemas.microsoft.com/office/drawing/2014/main" id="{269906E3-4D34-E4F3-4E35-95C78C8C4819}"/>
              </a:ext>
            </a:extLst>
          </p:cNvPr>
          <p:cNvPicPr>
            <a:picLocks noChangeAspect="1"/>
          </p:cNvPicPr>
          <p:nvPr/>
        </p:nvPicPr>
        <p:blipFill>
          <a:blip r:embed="rId9"/>
          <a:stretch>
            <a:fillRect/>
          </a:stretch>
        </p:blipFill>
        <p:spPr>
          <a:xfrm>
            <a:off x="7581228" y="3528338"/>
            <a:ext cx="680911" cy="238981"/>
          </a:xfrm>
          <a:prstGeom prst="rect">
            <a:avLst/>
          </a:prstGeom>
        </p:spPr>
      </p:pic>
      <p:sp>
        <p:nvSpPr>
          <p:cNvPr id="3" name="TextBox 2">
            <a:extLst>
              <a:ext uri="{FF2B5EF4-FFF2-40B4-BE49-F238E27FC236}">
                <a16:creationId xmlns:a16="http://schemas.microsoft.com/office/drawing/2014/main" id="{54F62ACD-D6CF-F9CC-F7E1-8A6D16512B1F}"/>
              </a:ext>
            </a:extLst>
          </p:cNvPr>
          <p:cNvSpPr txBox="1"/>
          <p:nvPr/>
        </p:nvSpPr>
        <p:spPr>
          <a:xfrm>
            <a:off x="2988838" y="1454603"/>
            <a:ext cx="2915810" cy="400110"/>
          </a:xfrm>
          <a:prstGeom prst="rect">
            <a:avLst/>
          </a:prstGeom>
          <a:solidFill>
            <a:schemeClr val="accent2">
              <a:lumMod val="20000"/>
              <a:lumOff val="80000"/>
            </a:schemeClr>
          </a:solidFill>
          <a:ln>
            <a:solidFill>
              <a:schemeClr val="accent1">
                <a:lumMod val="50000"/>
              </a:schemeClr>
            </a:solidFill>
          </a:ln>
        </p:spPr>
        <p:txBody>
          <a:bodyPr wrap="square" rtlCol="0">
            <a:spAutoFit/>
          </a:bodyPr>
          <a:lstStyle/>
          <a:p>
            <a:pPr marR="0" lvl="0" algn="ctr" defTabSz="914400" rtl="0" eaLnBrk="0" fontAlgn="base" latinLnBrk="0" hangingPunct="0">
              <a:lnSpc>
                <a:spcPct val="100000"/>
              </a:lnSpc>
              <a:spcBef>
                <a:spcPct val="0"/>
              </a:spcBef>
              <a:spcAft>
                <a:spcPct val="0"/>
              </a:spcAft>
              <a:buClrTx/>
              <a:buSzTx/>
              <a:tabLst/>
            </a:pPr>
            <a:r>
              <a:rPr kumimoji="0" lang="en-CA" altLang="en-US" sz="20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rPr>
              <a:t>Cognitive forcing</a:t>
            </a:r>
          </a:p>
        </p:txBody>
      </p:sp>
      <p:pic>
        <p:nvPicPr>
          <p:cNvPr id="9" name="Graphic 8" descr="Group of men outline">
            <a:extLst>
              <a:ext uri="{FF2B5EF4-FFF2-40B4-BE49-F238E27FC236}">
                <a16:creationId xmlns:a16="http://schemas.microsoft.com/office/drawing/2014/main" id="{C8B58EE0-8AD3-D52D-0514-E9ED119CA441}"/>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 xmlns:asvg="http://schemas.microsoft.com/office/drawing/2016/SVG/main" r:embed="rId11"/>
              </a:ext>
            </a:extLst>
          </a:blip>
          <a:stretch>
            <a:fillRect/>
          </a:stretch>
        </p:blipFill>
        <p:spPr>
          <a:xfrm>
            <a:off x="867685" y="2650358"/>
            <a:ext cx="1269225" cy="1269225"/>
          </a:xfrm>
          <a:prstGeom prst="rect">
            <a:avLst/>
          </a:prstGeom>
        </p:spPr>
      </p:pic>
      <p:sp>
        <p:nvSpPr>
          <p:cNvPr id="13" name="TextBox 12">
            <a:extLst>
              <a:ext uri="{FF2B5EF4-FFF2-40B4-BE49-F238E27FC236}">
                <a16:creationId xmlns:a16="http://schemas.microsoft.com/office/drawing/2014/main" id="{F9F4863E-FA3D-AC84-B989-468E926D3DCA}"/>
              </a:ext>
            </a:extLst>
          </p:cNvPr>
          <p:cNvSpPr txBox="1"/>
          <p:nvPr/>
        </p:nvSpPr>
        <p:spPr>
          <a:xfrm>
            <a:off x="207818" y="4780633"/>
            <a:ext cx="2443143" cy="646331"/>
          </a:xfrm>
          <a:prstGeom prst="rect">
            <a:avLst/>
          </a:prstGeom>
          <a:noFill/>
        </p:spPr>
        <p:txBody>
          <a:bodyPr wrap="square">
            <a:spAutoFit/>
          </a:bodyPr>
          <a:lstStyle/>
          <a:p>
            <a:pPr algn="ctr"/>
            <a:r>
              <a:rPr lang="en-CA" altLang="en-US" sz="1800" i="1" dirty="0">
                <a:latin typeface="Open Sans" panose="020B0606030504020204" pitchFamily="34" charset="0"/>
                <a:ea typeface="Open Sans" panose="020B0606030504020204" pitchFamily="34" charset="0"/>
                <a:cs typeface="Open Sans" panose="020B0606030504020204" pitchFamily="34" charset="0"/>
              </a:rPr>
              <a:t>N</a:t>
            </a:r>
            <a:r>
              <a:rPr lang="en-CA" altLang="en-US" dirty="0">
                <a:latin typeface="Open Sans" panose="020B0606030504020204" pitchFamily="34" charset="0"/>
                <a:ea typeface="Open Sans" panose="020B0606030504020204" pitchFamily="34" charset="0"/>
                <a:cs typeface="Open Sans" panose="020B0606030504020204" pitchFamily="34" charset="0"/>
              </a:rPr>
              <a:t>=2600</a:t>
            </a:r>
            <a:br>
              <a:rPr lang="en-CA" altLang="en-US" dirty="0">
                <a:latin typeface="Open Sans" panose="020B0606030504020204" pitchFamily="34" charset="0"/>
                <a:ea typeface="Open Sans" panose="020B0606030504020204" pitchFamily="34" charset="0"/>
                <a:cs typeface="Open Sans" panose="020B0606030504020204" pitchFamily="34" charset="0"/>
              </a:rPr>
            </a:br>
            <a:r>
              <a:rPr lang="en-CA" altLang="en-US" dirty="0">
                <a:latin typeface="Open Sans" panose="020B0606030504020204" pitchFamily="34" charset="0"/>
                <a:ea typeface="Open Sans" panose="020B0606030504020204" pitchFamily="34" charset="0"/>
                <a:cs typeface="Open Sans" panose="020B0606030504020204" pitchFamily="34" charset="0"/>
              </a:rPr>
              <a:t>7 experiments</a:t>
            </a:r>
            <a:endParaRPr lang="en-CA" dirty="0"/>
          </a:p>
        </p:txBody>
      </p:sp>
      <p:sp>
        <p:nvSpPr>
          <p:cNvPr id="17" name="TextBox 16">
            <a:extLst>
              <a:ext uri="{FF2B5EF4-FFF2-40B4-BE49-F238E27FC236}">
                <a16:creationId xmlns:a16="http://schemas.microsoft.com/office/drawing/2014/main" id="{93D3EED3-A7A9-067B-081D-1E96DA12A562}"/>
              </a:ext>
            </a:extLst>
          </p:cNvPr>
          <p:cNvSpPr txBox="1"/>
          <p:nvPr/>
        </p:nvSpPr>
        <p:spPr>
          <a:xfrm>
            <a:off x="6486528" y="4942251"/>
            <a:ext cx="2443143" cy="369332"/>
          </a:xfrm>
          <a:prstGeom prst="rect">
            <a:avLst/>
          </a:prstGeom>
          <a:noFill/>
        </p:spPr>
        <p:txBody>
          <a:bodyPr wrap="square">
            <a:spAutoFit/>
          </a:bodyPr>
          <a:lstStyle/>
          <a:p>
            <a:pPr algn="ctr"/>
            <a:r>
              <a:rPr lang="en-CA" altLang="en-US" dirty="0">
                <a:latin typeface="Open Sans" panose="020B0606030504020204" pitchFamily="34" charset="0"/>
                <a:ea typeface="Open Sans" panose="020B0606030504020204" pitchFamily="34" charset="0"/>
                <a:cs typeface="Open Sans" panose="020B0606030504020204" pitchFamily="34" charset="0"/>
              </a:rPr>
              <a:t>R</a:t>
            </a:r>
            <a:r>
              <a:rPr lang="en-CA" altLang="en-US" sz="1800" dirty="0">
                <a:latin typeface="Open Sans" panose="020B0606030504020204" pitchFamily="34" charset="0"/>
                <a:ea typeface="Open Sans" panose="020B0606030504020204" pitchFamily="34" charset="0"/>
                <a:cs typeface="Open Sans" panose="020B0606030504020204" pitchFamily="34" charset="0"/>
              </a:rPr>
              <a:t>isk assessment task</a:t>
            </a:r>
            <a:endParaRPr lang="en-CA" dirty="0"/>
          </a:p>
        </p:txBody>
      </p:sp>
      <p:sp>
        <p:nvSpPr>
          <p:cNvPr id="18" name="TextBox 17">
            <a:extLst>
              <a:ext uri="{FF2B5EF4-FFF2-40B4-BE49-F238E27FC236}">
                <a16:creationId xmlns:a16="http://schemas.microsoft.com/office/drawing/2014/main" id="{A34A7F67-AB7A-28A3-38E0-71D39729337D}"/>
              </a:ext>
            </a:extLst>
          </p:cNvPr>
          <p:cNvSpPr txBox="1"/>
          <p:nvPr/>
        </p:nvSpPr>
        <p:spPr>
          <a:xfrm>
            <a:off x="3134312" y="4775523"/>
            <a:ext cx="2443143" cy="646331"/>
          </a:xfrm>
          <a:prstGeom prst="rect">
            <a:avLst/>
          </a:prstGeom>
          <a:noFill/>
        </p:spPr>
        <p:txBody>
          <a:bodyPr wrap="square">
            <a:spAutoFit/>
          </a:bodyPr>
          <a:lstStyle/>
          <a:p>
            <a:pPr algn="ctr"/>
            <a:r>
              <a:rPr lang="en-CA" altLang="en-US" sz="1800" dirty="0">
                <a:latin typeface="Open Sans" panose="020B0606030504020204" pitchFamily="34" charset="0"/>
                <a:ea typeface="Open Sans" panose="020B0606030504020204" pitchFamily="34" charset="0"/>
                <a:cs typeface="Open Sans" panose="020B0606030504020204" pitchFamily="34" charset="0"/>
              </a:rPr>
              <a:t>Randomized to</a:t>
            </a:r>
          </a:p>
          <a:p>
            <a:pPr algn="ctr"/>
            <a:r>
              <a:rPr lang="en-CA" altLang="en-US" dirty="0">
                <a:latin typeface="Open Sans" panose="020B0606030504020204" pitchFamily="34" charset="0"/>
                <a:ea typeface="Open Sans" panose="020B0606030504020204" pitchFamily="34" charset="0"/>
                <a:cs typeface="Open Sans" panose="020B0606030504020204" pitchFamily="34" charset="0"/>
              </a:rPr>
              <a:t>f</a:t>
            </a:r>
            <a:r>
              <a:rPr lang="en-CA" altLang="en-US" sz="1800" dirty="0">
                <a:latin typeface="Open Sans" panose="020B0606030504020204" pitchFamily="34" charset="0"/>
                <a:ea typeface="Open Sans" panose="020B0606030504020204" pitchFamily="34" charset="0"/>
                <a:cs typeface="Open Sans" panose="020B0606030504020204" pitchFamily="34" charset="0"/>
              </a:rPr>
              <a:t>actor manipulations</a:t>
            </a:r>
            <a:endParaRPr lang="en-CA" dirty="0"/>
          </a:p>
        </p:txBody>
      </p:sp>
      <p:sp>
        <p:nvSpPr>
          <p:cNvPr id="19" name="TextBox 18">
            <a:extLst>
              <a:ext uri="{FF2B5EF4-FFF2-40B4-BE49-F238E27FC236}">
                <a16:creationId xmlns:a16="http://schemas.microsoft.com/office/drawing/2014/main" id="{AE307107-AE61-D663-B465-F0F15E750162}"/>
              </a:ext>
            </a:extLst>
          </p:cNvPr>
          <p:cNvSpPr txBox="1"/>
          <p:nvPr/>
        </p:nvSpPr>
        <p:spPr>
          <a:xfrm>
            <a:off x="9477906" y="4772763"/>
            <a:ext cx="2443143" cy="646331"/>
          </a:xfrm>
          <a:prstGeom prst="rect">
            <a:avLst/>
          </a:prstGeom>
          <a:noFill/>
        </p:spPr>
        <p:txBody>
          <a:bodyPr wrap="square">
            <a:spAutoFit/>
          </a:bodyPr>
          <a:lstStyle/>
          <a:p>
            <a:pPr algn="ctr"/>
            <a:r>
              <a:rPr lang="en-CA" dirty="0">
                <a:latin typeface="Open Sans" panose="020B0606030504020204" pitchFamily="34" charset="0"/>
                <a:ea typeface="Open Sans" panose="020B0606030504020204" pitchFamily="34" charset="0"/>
                <a:cs typeface="Open Sans" panose="020B0606030504020204" pitchFamily="34" charset="0"/>
              </a:rPr>
              <a:t>Assessment performance</a:t>
            </a:r>
            <a:endParaRPr lang="en-CA" dirty="0"/>
          </a:p>
        </p:txBody>
      </p:sp>
      <p:cxnSp>
        <p:nvCxnSpPr>
          <p:cNvPr id="34" name="Straight Arrow Connector 33">
            <a:extLst>
              <a:ext uri="{FF2B5EF4-FFF2-40B4-BE49-F238E27FC236}">
                <a16:creationId xmlns:a16="http://schemas.microsoft.com/office/drawing/2014/main" id="{B7C27423-90F8-312C-3893-F6A1F96E45C0}"/>
              </a:ext>
            </a:extLst>
          </p:cNvPr>
          <p:cNvCxnSpPr>
            <a:cxnSpLocks/>
            <a:stCxn id="9" idx="3"/>
            <a:endCxn id="23" idx="1"/>
          </p:cNvCxnSpPr>
          <p:nvPr/>
        </p:nvCxnSpPr>
        <p:spPr>
          <a:xfrm flipV="1">
            <a:off x="2136910" y="3221038"/>
            <a:ext cx="1715995" cy="63933"/>
          </a:xfrm>
          <a:prstGeom prst="straightConnector1">
            <a:avLst/>
          </a:prstGeom>
          <a:ln w="3810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77A818B2-4203-C810-BF15-071F4E15D43D}"/>
              </a:ext>
            </a:extLst>
          </p:cNvPr>
          <p:cNvCxnSpPr>
            <a:cxnSpLocks/>
            <a:stCxn id="9" idx="3"/>
            <a:endCxn id="22" idx="1"/>
          </p:cNvCxnSpPr>
          <p:nvPr/>
        </p:nvCxnSpPr>
        <p:spPr>
          <a:xfrm>
            <a:off x="2136910" y="3284971"/>
            <a:ext cx="1789926" cy="824816"/>
          </a:xfrm>
          <a:prstGeom prst="straightConnector1">
            <a:avLst/>
          </a:prstGeom>
          <a:ln w="38100">
            <a:solidFill>
              <a:schemeClr val="bg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48" name="Graphic 47" descr="Clipboard Mixed outline">
            <a:extLst>
              <a:ext uri="{FF2B5EF4-FFF2-40B4-BE49-F238E27FC236}">
                <a16:creationId xmlns:a16="http://schemas.microsoft.com/office/drawing/2014/main" id="{1DDF1A91-D0D1-FF22-4045-CF1F7C26D5F7}"/>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 xmlns:asvg="http://schemas.microsoft.com/office/drawing/2016/SVG/main" r:embed="rId13"/>
              </a:ext>
            </a:extLst>
          </a:blip>
          <a:stretch>
            <a:fillRect/>
          </a:stretch>
        </p:blipFill>
        <p:spPr>
          <a:xfrm>
            <a:off x="9824938" y="2590242"/>
            <a:ext cx="1749077" cy="1749077"/>
          </a:xfrm>
          <a:prstGeom prst="rect">
            <a:avLst/>
          </a:prstGeom>
        </p:spPr>
      </p:pic>
    </p:spTree>
    <p:extLst>
      <p:ext uri="{BB962C8B-B14F-4D97-AF65-F5344CB8AC3E}">
        <p14:creationId xmlns:p14="http://schemas.microsoft.com/office/powerpoint/2010/main" val="22050429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2509" y="0"/>
            <a:ext cx="6982690" cy="646331"/>
          </a:xfrm>
          <a:prstGeom prst="rect">
            <a:avLst/>
          </a:prstGeom>
          <a:noFill/>
        </p:spPr>
        <p:txBody>
          <a:bodyPr wrap="square" rtlCol="0">
            <a:spAutoFit/>
          </a:bodyPr>
          <a:lstStyle/>
          <a:p>
            <a:r>
              <a:rPr lang="en-US" sz="3600" b="1" dirty="0">
                <a:solidFill>
                  <a:schemeClr val="bg1"/>
                </a:solidFill>
                <a:latin typeface="Verdana" panose="020B0604030504040204" pitchFamily="34" charset="0"/>
                <a:ea typeface="Verdana" panose="020B0604030504040204" pitchFamily="34" charset="0"/>
              </a:rPr>
              <a:t>A Role for Simulation?</a:t>
            </a:r>
          </a:p>
        </p:txBody>
      </p:sp>
      <p:pic>
        <p:nvPicPr>
          <p:cNvPr id="1026" name="Picture 2" descr="Sim Centre Open House 2017: Recap | CAMH"/>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5860473" y="1825625"/>
            <a:ext cx="5674596" cy="361526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5860473" y="5624261"/>
            <a:ext cx="3366654" cy="369332"/>
          </a:xfrm>
          <a:prstGeom prst="rect">
            <a:avLst/>
          </a:prstGeom>
          <a:noFill/>
        </p:spPr>
        <p:txBody>
          <a:bodyPr wrap="square" rtlCol="0">
            <a:spAutoFit/>
          </a:bodyPr>
          <a:lstStyle/>
          <a:p>
            <a:r>
              <a:rPr lang="en-US" dirty="0"/>
              <a:t>The CAMH Simulation Centre</a:t>
            </a:r>
          </a:p>
        </p:txBody>
      </p:sp>
      <p:pic>
        <p:nvPicPr>
          <p:cNvPr id="9" name="Picture 5" descr="Graphical user interface, text, application&#10;&#10;Description automatically generated">
            <a:extLst>
              <a:ext uri="{FF2B5EF4-FFF2-40B4-BE49-F238E27FC236}">
                <a16:creationId xmlns:a16="http://schemas.microsoft.com/office/drawing/2014/main" id="{6453F98B-DE95-2B7F-5E63-D57D310B2CFE}"/>
              </a:ext>
            </a:extLst>
          </p:cNvPr>
          <p:cNvPicPr>
            <a:picLocks noChangeAspect="1"/>
          </p:cNvPicPr>
          <p:nvPr/>
        </p:nvPicPr>
        <p:blipFill>
          <a:blip r:embed="rId4"/>
          <a:stretch>
            <a:fillRect/>
          </a:stretch>
        </p:blipFill>
        <p:spPr>
          <a:xfrm>
            <a:off x="332509" y="2208165"/>
            <a:ext cx="5288280" cy="3292866"/>
          </a:xfrm>
          <a:prstGeom prst="rect">
            <a:avLst/>
          </a:prstGeom>
        </p:spPr>
      </p:pic>
    </p:spTree>
    <p:extLst>
      <p:ext uri="{BB962C8B-B14F-4D97-AF65-F5344CB8AC3E}">
        <p14:creationId xmlns:p14="http://schemas.microsoft.com/office/powerpoint/2010/main" val="8370193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latin typeface="Verdana" panose="020B0604030504040204" pitchFamily="34" charset="0"/>
                <a:ea typeface="Verdana" panose="020B0604030504040204" pitchFamily="34" charset="0"/>
              </a:rPr>
              <a:t>Teaming in Clinical Context</a:t>
            </a:r>
          </a:p>
        </p:txBody>
      </p:sp>
      <p:pic>
        <p:nvPicPr>
          <p:cNvPr id="6" name="Content Placeholder 5"/>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962386" y="1346219"/>
            <a:ext cx="4351338" cy="4351338"/>
          </a:xfrm>
        </p:spPr>
      </p:pic>
      <p:sp>
        <p:nvSpPr>
          <p:cNvPr id="8" name="Content Placeholder 7"/>
          <p:cNvSpPr>
            <a:spLocks noGrp="1"/>
          </p:cNvSpPr>
          <p:nvPr>
            <p:ph sz="half" idx="2"/>
          </p:nvPr>
        </p:nvSpPr>
        <p:spPr>
          <a:xfrm>
            <a:off x="6359237" y="1825624"/>
            <a:ext cx="5181600" cy="4351338"/>
          </a:xfrm>
        </p:spPr>
        <p:txBody>
          <a:bodyPr/>
          <a:lstStyle/>
          <a:p>
            <a:pPr marL="50800" indent="0">
              <a:buNone/>
            </a:pPr>
            <a:r>
              <a:rPr lang="en-US" dirty="0">
                <a:solidFill>
                  <a:srgbClr val="CC66FF"/>
                </a:solidFill>
              </a:rPr>
              <a:t>Right </a:t>
            </a:r>
            <a:r>
              <a:rPr lang="en-US" i="1" dirty="0">
                <a:solidFill>
                  <a:srgbClr val="CC66FF"/>
                </a:solidFill>
              </a:rPr>
              <a:t>Information</a:t>
            </a:r>
          </a:p>
          <a:p>
            <a:pPr marL="50800" indent="0">
              <a:buNone/>
            </a:pPr>
            <a:endParaRPr lang="en-US" dirty="0">
              <a:solidFill>
                <a:srgbClr val="CC66FF"/>
              </a:solidFill>
            </a:endParaRPr>
          </a:p>
          <a:p>
            <a:pPr marL="50800" indent="0">
              <a:buNone/>
            </a:pPr>
            <a:r>
              <a:rPr lang="en-US" dirty="0">
                <a:solidFill>
                  <a:srgbClr val="CC66FF"/>
                </a:solidFill>
              </a:rPr>
              <a:t>Right </a:t>
            </a:r>
            <a:r>
              <a:rPr lang="en-US" i="1" dirty="0">
                <a:solidFill>
                  <a:srgbClr val="CC66FF"/>
                </a:solidFill>
              </a:rPr>
              <a:t>Way</a:t>
            </a:r>
          </a:p>
          <a:p>
            <a:pPr marL="50800" indent="0">
              <a:buNone/>
            </a:pPr>
            <a:endParaRPr lang="en-US" dirty="0">
              <a:solidFill>
                <a:srgbClr val="CC66FF"/>
              </a:solidFill>
            </a:endParaRPr>
          </a:p>
          <a:p>
            <a:pPr marL="50800" indent="0">
              <a:buNone/>
            </a:pPr>
            <a:r>
              <a:rPr lang="en-US" dirty="0">
                <a:solidFill>
                  <a:srgbClr val="CC66FF"/>
                </a:solidFill>
              </a:rPr>
              <a:t>Right </a:t>
            </a:r>
            <a:r>
              <a:rPr lang="en-US" i="1" dirty="0">
                <a:solidFill>
                  <a:srgbClr val="CC66FF"/>
                </a:solidFill>
              </a:rPr>
              <a:t>Time</a:t>
            </a:r>
          </a:p>
          <a:p>
            <a:pPr marL="50800" indent="0">
              <a:buNone/>
            </a:pPr>
            <a:endParaRPr lang="en-US" i="1" dirty="0">
              <a:solidFill>
                <a:srgbClr val="CC66FF"/>
              </a:solidFill>
            </a:endParaRPr>
          </a:p>
          <a:p>
            <a:pPr marL="50800" indent="0">
              <a:buNone/>
            </a:pPr>
            <a:r>
              <a:rPr lang="en-US" dirty="0">
                <a:solidFill>
                  <a:srgbClr val="CC66FF"/>
                </a:solidFill>
              </a:rPr>
              <a:t>Right</a:t>
            </a:r>
            <a:r>
              <a:rPr lang="en-US" i="1" dirty="0">
                <a:solidFill>
                  <a:srgbClr val="CC66FF"/>
                </a:solidFill>
              </a:rPr>
              <a:t> Person</a:t>
            </a:r>
          </a:p>
        </p:txBody>
      </p:sp>
      <p:sp>
        <p:nvSpPr>
          <p:cNvPr id="7" name="TextBox 6"/>
          <p:cNvSpPr txBox="1"/>
          <p:nvPr/>
        </p:nvSpPr>
        <p:spPr>
          <a:xfrm>
            <a:off x="962386" y="5853797"/>
            <a:ext cx="4563502" cy="646331"/>
          </a:xfrm>
          <a:prstGeom prst="rect">
            <a:avLst/>
          </a:prstGeom>
          <a:noFill/>
        </p:spPr>
        <p:txBody>
          <a:bodyPr wrap="square" rtlCol="0">
            <a:spAutoFit/>
          </a:bodyPr>
          <a:lstStyle/>
          <a:p>
            <a:r>
              <a:rPr lang="en-US" dirty="0"/>
              <a:t>(Excuse the gender stereotypes, Dall-E cannot help itself)</a:t>
            </a:r>
          </a:p>
        </p:txBody>
      </p:sp>
    </p:spTree>
    <p:extLst>
      <p:ext uri="{BB962C8B-B14F-4D97-AF65-F5344CB8AC3E}">
        <p14:creationId xmlns:p14="http://schemas.microsoft.com/office/powerpoint/2010/main" val="40166700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3"/>
          <a:stretch>
            <a:fillRect/>
          </a:stretch>
        </p:blipFill>
        <p:spPr>
          <a:xfrm>
            <a:off x="4599249" y="4996444"/>
            <a:ext cx="2248075" cy="1258922"/>
          </a:xfrm>
          <a:prstGeom prst="rect">
            <a:avLst/>
          </a:prstGeom>
        </p:spPr>
      </p:pic>
      <p:pic>
        <p:nvPicPr>
          <p:cNvPr id="25" name="Picture 24"/>
          <p:cNvPicPr>
            <a:picLocks noChangeAspect="1"/>
          </p:cNvPicPr>
          <p:nvPr/>
        </p:nvPicPr>
        <p:blipFill>
          <a:blip r:embed="rId4"/>
          <a:stretch>
            <a:fillRect/>
          </a:stretch>
        </p:blipFill>
        <p:spPr>
          <a:xfrm>
            <a:off x="3463441" y="5625905"/>
            <a:ext cx="1156523" cy="1156523"/>
          </a:xfrm>
          <a:prstGeom prst="rect">
            <a:avLst/>
          </a:prstGeom>
        </p:spPr>
      </p:pic>
      <p:sp>
        <p:nvSpPr>
          <p:cNvPr id="2" name="Rectangle 1">
            <a:extLst>
              <a:ext uri="{FF2B5EF4-FFF2-40B4-BE49-F238E27FC236}">
                <a16:creationId xmlns:a16="http://schemas.microsoft.com/office/drawing/2014/main" id="{0AFDEFB8-26D1-42B7-B7F8-1F6F3CD3ACAB}"/>
              </a:ext>
            </a:extLst>
          </p:cNvPr>
          <p:cNvSpPr/>
          <p:nvPr/>
        </p:nvSpPr>
        <p:spPr>
          <a:xfrm>
            <a:off x="0" y="0"/>
            <a:ext cx="12192000" cy="836712"/>
          </a:xfrm>
          <a:prstGeom prst="rect">
            <a:avLst/>
          </a:prstGeom>
        </p:spPr>
        <p:style>
          <a:lnRef idx="2">
            <a:schemeClr val="dk1">
              <a:shade val="50000"/>
            </a:schemeClr>
          </a:lnRef>
          <a:fillRef idx="1">
            <a:schemeClr val="dk1"/>
          </a:fillRef>
          <a:effectRef idx="0">
            <a:schemeClr val="dk1"/>
          </a:effectRef>
          <a:fontRef idx="minor">
            <a:schemeClr val="lt1"/>
          </a:fontRef>
        </p:style>
        <p:txBody>
          <a:bodyPr lIns="91440" tIns="45720" rIns="91440" bIns="45720" rtlCol="0" anchor="ctr"/>
          <a:lstStyle/>
          <a:p>
            <a:r>
              <a:rPr lang="en-CA" sz="4000" dirty="0">
                <a:cs typeface="Arial"/>
              </a:rPr>
              <a:t>The Predictive Care Team</a:t>
            </a:r>
            <a:endParaRPr lang="en-CA" sz="4000" dirty="0"/>
          </a:p>
        </p:txBody>
      </p:sp>
      <p:pic>
        <p:nvPicPr>
          <p:cNvPr id="9" name="Picture 8">
            <a:extLst>
              <a:ext uri="{FF2B5EF4-FFF2-40B4-BE49-F238E27FC236}">
                <a16:creationId xmlns:a16="http://schemas.microsoft.com/office/drawing/2014/main" id="{5EFC11FD-6C47-44DA-ACE4-D656155BC405}"/>
              </a:ext>
            </a:extLst>
          </p:cNvPr>
          <p:cNvPicPr>
            <a:picLocks noChangeAspect="1"/>
          </p:cNvPicPr>
          <p:nvPr/>
        </p:nvPicPr>
        <p:blipFill>
          <a:blip r:embed="rId5"/>
          <a:stretch>
            <a:fillRect/>
          </a:stretch>
        </p:blipFill>
        <p:spPr>
          <a:xfrm>
            <a:off x="8744780" y="191955"/>
            <a:ext cx="3263505" cy="499233"/>
          </a:xfrm>
          <a:prstGeom prst="rect">
            <a:avLst/>
          </a:prstGeom>
        </p:spPr>
      </p:pic>
      <p:sp>
        <p:nvSpPr>
          <p:cNvPr id="4" name="Text Placeholder 3">
            <a:extLst>
              <a:ext uri="{FF2B5EF4-FFF2-40B4-BE49-F238E27FC236}">
                <a16:creationId xmlns:a16="http://schemas.microsoft.com/office/drawing/2014/main" id="{A9890F17-1C96-4FE1-8465-6DD9103F4EF9}"/>
              </a:ext>
            </a:extLst>
          </p:cNvPr>
          <p:cNvSpPr>
            <a:spLocks noGrp="1"/>
          </p:cNvSpPr>
          <p:nvPr>
            <p:ph type="body" idx="1"/>
          </p:nvPr>
        </p:nvSpPr>
        <p:spPr>
          <a:xfrm>
            <a:off x="8975146" y="93911"/>
            <a:ext cx="8416580" cy="3592264"/>
          </a:xfrm>
        </p:spPr>
        <p:txBody>
          <a:bodyPr>
            <a:normAutofit/>
          </a:bodyPr>
          <a:lstStyle/>
          <a:p>
            <a:pPr marL="85725" indent="0">
              <a:buNone/>
            </a:pPr>
            <a:endParaRPr lang="en-CA" sz="1800" dirty="0">
              <a:cs typeface="Times New Roman"/>
            </a:endParaRPr>
          </a:p>
          <a:p>
            <a:pPr marL="85725" indent="0">
              <a:buNone/>
            </a:pPr>
            <a:endParaRPr lang="en-CA" sz="1800" dirty="0">
              <a:cs typeface="Times New Roman"/>
            </a:endParaRPr>
          </a:p>
          <a:p>
            <a:pPr marL="85725" indent="0">
              <a:buNone/>
            </a:pPr>
            <a:endParaRPr lang="en-CA" sz="4500" dirty="0">
              <a:cs typeface="Times New Roman"/>
            </a:endParaRPr>
          </a:p>
          <a:p>
            <a:pPr marL="85725" indent="0">
              <a:buNone/>
            </a:pPr>
            <a:endParaRPr lang="en-CA" sz="4500" dirty="0">
              <a:cs typeface="Times New Roman"/>
            </a:endParaRPr>
          </a:p>
          <a:p>
            <a:pPr marL="85725" indent="0">
              <a:buNone/>
            </a:pPr>
            <a:endParaRPr lang="en-CA" sz="1800" dirty="0">
              <a:cs typeface="Times New Roman"/>
            </a:endParaRPr>
          </a:p>
          <a:p>
            <a:pPr marL="85725" indent="0">
              <a:buNone/>
            </a:pPr>
            <a:endParaRPr lang="en-CA" sz="1800" dirty="0">
              <a:cs typeface="Times New Roman"/>
            </a:endParaRPr>
          </a:p>
          <a:p>
            <a:pPr marL="85725" indent="0">
              <a:buNone/>
            </a:pPr>
            <a:endParaRPr lang="en-CA" sz="1800" dirty="0">
              <a:cs typeface="Times New Roman"/>
            </a:endParaRPr>
          </a:p>
          <a:p>
            <a:pPr marL="85725" indent="0">
              <a:buNone/>
            </a:pPr>
            <a:endParaRPr lang="en-CA" sz="1800" dirty="0">
              <a:cs typeface="Times New Roman"/>
            </a:endParaRPr>
          </a:p>
          <a:p>
            <a:pPr marL="85725" indent="0">
              <a:buNone/>
            </a:pPr>
            <a:endParaRPr lang="en-CA" sz="1800" dirty="0">
              <a:cs typeface="Times New Roman"/>
            </a:endParaRPr>
          </a:p>
          <a:p>
            <a:pPr marL="85725" indent="0">
              <a:buNone/>
            </a:pPr>
            <a:endParaRPr lang="en-CA" sz="1800" dirty="0">
              <a:cs typeface="Times New Roman"/>
            </a:endParaRPr>
          </a:p>
        </p:txBody>
      </p:sp>
      <p:pic>
        <p:nvPicPr>
          <p:cNvPr id="11" name="Picture 2" descr="University of Toronto and DHN logo"/>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41268" t="14992" r="-1" b="8968"/>
          <a:stretch/>
        </p:blipFill>
        <p:spPr bwMode="auto">
          <a:xfrm>
            <a:off x="7766101" y="5428715"/>
            <a:ext cx="2314733" cy="560471"/>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1"/>
          <p:cNvSpPr>
            <a:spLocks noGrp="1"/>
          </p:cNvSpPr>
          <p:nvPr>
            <p:ph type="title"/>
          </p:nvPr>
        </p:nvSpPr>
        <p:spPr>
          <a:xfrm>
            <a:off x="4884902" y="7119489"/>
            <a:ext cx="3932100" cy="4541484"/>
          </a:xfrm>
        </p:spPr>
        <p:txBody>
          <a:bodyPr/>
          <a:lstStyle/>
          <a:p>
            <a:endParaRPr lang="en-US" dirty="0"/>
          </a:p>
        </p:txBody>
      </p:sp>
      <p:pic>
        <p:nvPicPr>
          <p:cNvPr id="14" name="Picture 13">
            <a:extLst>
              <a:ext uri="{FF2B5EF4-FFF2-40B4-BE49-F238E27FC236}">
                <a16:creationId xmlns:a16="http://schemas.microsoft.com/office/drawing/2014/main" id="{AFED4D7B-5536-47DD-9898-C4B6DC675F0D}"/>
              </a:ext>
            </a:extLst>
          </p:cNvPr>
          <p:cNvPicPr>
            <a:picLocks noChangeAspect="1"/>
          </p:cNvPicPr>
          <p:nvPr/>
        </p:nvPicPr>
        <p:blipFill>
          <a:blip r:embed="rId7"/>
          <a:stretch>
            <a:fillRect/>
          </a:stretch>
        </p:blipFill>
        <p:spPr>
          <a:xfrm>
            <a:off x="7103887" y="13526408"/>
            <a:ext cx="293466" cy="75386"/>
          </a:xfrm>
          <a:prstGeom prst="rect">
            <a:avLst/>
          </a:prstGeom>
        </p:spPr>
      </p:pic>
      <p:pic>
        <p:nvPicPr>
          <p:cNvPr id="15" name="Picture 14">
            <a:extLst>
              <a:ext uri="{FF2B5EF4-FFF2-40B4-BE49-F238E27FC236}">
                <a16:creationId xmlns:a16="http://schemas.microsoft.com/office/drawing/2014/main" id="{F40057E1-6844-4734-99B3-E6173125133F}"/>
              </a:ext>
            </a:extLst>
          </p:cNvPr>
          <p:cNvPicPr>
            <a:picLocks noChangeAspect="1"/>
          </p:cNvPicPr>
          <p:nvPr/>
        </p:nvPicPr>
        <p:blipFill>
          <a:blip r:embed="rId8"/>
          <a:stretch>
            <a:fillRect/>
          </a:stretch>
        </p:blipFill>
        <p:spPr>
          <a:xfrm>
            <a:off x="1905391" y="2259377"/>
            <a:ext cx="870340" cy="883507"/>
          </a:xfrm>
          <a:prstGeom prst="rect">
            <a:avLst/>
          </a:prstGeom>
          <a:ln>
            <a:noFill/>
          </a:ln>
          <a:effectLst>
            <a:softEdge rad="112500"/>
          </a:effectLst>
        </p:spPr>
      </p:pic>
      <p:sp>
        <p:nvSpPr>
          <p:cNvPr id="13" name="TextBox 12"/>
          <p:cNvSpPr txBox="1"/>
          <p:nvPr/>
        </p:nvSpPr>
        <p:spPr>
          <a:xfrm>
            <a:off x="1894132" y="3106613"/>
            <a:ext cx="843501" cy="246221"/>
          </a:xfrm>
          <a:prstGeom prst="rect">
            <a:avLst/>
          </a:prstGeom>
          <a:noFill/>
        </p:spPr>
        <p:txBody>
          <a:bodyPr wrap="none" rtlCol="0">
            <a:spAutoFit/>
          </a:bodyPr>
          <a:lstStyle/>
          <a:p>
            <a:r>
              <a:rPr lang="en-US" sz="1000" dirty="0" err="1"/>
              <a:t>Yifan</a:t>
            </a:r>
            <a:r>
              <a:rPr lang="en-US" sz="1000" dirty="0"/>
              <a:t> Wang</a:t>
            </a:r>
          </a:p>
        </p:txBody>
      </p:sp>
      <p:sp>
        <p:nvSpPr>
          <p:cNvPr id="16" name="TextBox 15"/>
          <p:cNvSpPr txBox="1"/>
          <p:nvPr/>
        </p:nvSpPr>
        <p:spPr>
          <a:xfrm>
            <a:off x="947148" y="3075898"/>
            <a:ext cx="888385" cy="246221"/>
          </a:xfrm>
          <a:prstGeom prst="rect">
            <a:avLst/>
          </a:prstGeom>
          <a:noFill/>
        </p:spPr>
        <p:txBody>
          <a:bodyPr wrap="none" rtlCol="0">
            <a:spAutoFit/>
          </a:bodyPr>
          <a:lstStyle/>
          <a:p>
            <a:r>
              <a:rPr lang="en-US" sz="1000" dirty="0"/>
              <a:t>Chris Dharma</a:t>
            </a:r>
          </a:p>
        </p:txBody>
      </p:sp>
      <p:sp>
        <p:nvSpPr>
          <p:cNvPr id="18" name="TextBox 17"/>
          <p:cNvSpPr txBox="1"/>
          <p:nvPr/>
        </p:nvSpPr>
        <p:spPr>
          <a:xfrm>
            <a:off x="45048" y="3061304"/>
            <a:ext cx="1007651" cy="246221"/>
          </a:xfrm>
          <a:prstGeom prst="rect">
            <a:avLst/>
          </a:prstGeom>
          <a:noFill/>
        </p:spPr>
        <p:txBody>
          <a:bodyPr wrap="square" rtlCol="0">
            <a:spAutoFit/>
          </a:bodyPr>
          <a:lstStyle/>
          <a:p>
            <a:r>
              <a:rPr lang="en-US" sz="1000" dirty="0"/>
              <a:t>V </a:t>
            </a:r>
            <a:r>
              <a:rPr lang="en-US" sz="1000" dirty="0" err="1"/>
              <a:t>Khudiakova</a:t>
            </a:r>
            <a:endParaRPr lang="en-US" sz="1000" dirty="0"/>
          </a:p>
        </p:txBody>
      </p:sp>
      <p:pic>
        <p:nvPicPr>
          <p:cNvPr id="21" name="Picture 20">
            <a:extLst>
              <a:ext uri="{FF2B5EF4-FFF2-40B4-BE49-F238E27FC236}">
                <a16:creationId xmlns:a16="http://schemas.microsoft.com/office/drawing/2014/main" id="{4EBCA834-A7D3-448C-837A-7E057334D1F8}"/>
              </a:ext>
            </a:extLst>
          </p:cNvPr>
          <p:cNvPicPr>
            <a:picLocks noChangeAspect="1"/>
          </p:cNvPicPr>
          <p:nvPr/>
        </p:nvPicPr>
        <p:blipFill>
          <a:blip r:embed="rId9"/>
          <a:stretch>
            <a:fillRect/>
          </a:stretch>
        </p:blipFill>
        <p:spPr>
          <a:xfrm>
            <a:off x="1298651" y="969512"/>
            <a:ext cx="1019305" cy="1076569"/>
          </a:xfrm>
          <a:prstGeom prst="rect">
            <a:avLst/>
          </a:prstGeom>
          <a:ln>
            <a:noFill/>
          </a:ln>
          <a:effectLst>
            <a:softEdge rad="112500"/>
          </a:effectLst>
        </p:spPr>
      </p:pic>
      <p:sp>
        <p:nvSpPr>
          <p:cNvPr id="20" name="TextBox 19"/>
          <p:cNvSpPr txBox="1"/>
          <p:nvPr/>
        </p:nvSpPr>
        <p:spPr>
          <a:xfrm>
            <a:off x="1286240" y="1952995"/>
            <a:ext cx="1124026" cy="246221"/>
          </a:xfrm>
          <a:prstGeom prst="rect">
            <a:avLst/>
          </a:prstGeom>
          <a:noFill/>
        </p:spPr>
        <p:txBody>
          <a:bodyPr wrap="none" rtlCol="0">
            <a:spAutoFit/>
          </a:bodyPr>
          <a:lstStyle/>
          <a:p>
            <a:r>
              <a:rPr lang="en-US" sz="1000" dirty="0"/>
              <a:t>Dr. Marta </a:t>
            </a:r>
            <a:r>
              <a:rPr lang="en-US" sz="1000" dirty="0" err="1"/>
              <a:t>Maslej</a:t>
            </a:r>
            <a:endParaRPr lang="en-US" sz="1000" dirty="0"/>
          </a:p>
        </p:txBody>
      </p:sp>
      <p:sp>
        <p:nvSpPr>
          <p:cNvPr id="22" name="AutoShape 4" descr="Communications &amp; Branding Resources - Dalla Lana School of Public Health"/>
          <p:cNvSpPr>
            <a:spLocks noChangeAspect="1" noChangeArrowheads="1"/>
          </p:cNvSpPr>
          <p:nvPr/>
        </p:nvSpPr>
        <p:spPr bwMode="auto">
          <a:xfrm>
            <a:off x="147724" y="-144463"/>
            <a:ext cx="312651" cy="31265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AutoShape 6" descr="Communications &amp; Branding Resources - Dalla Lana School of Public Health"/>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AutoShape 8" descr="Dalla Lana School of Public Health - Photos | Faceboo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7" name="Picture 26"/>
          <p:cNvPicPr>
            <a:picLocks noChangeAspect="1"/>
          </p:cNvPicPr>
          <p:nvPr/>
        </p:nvPicPr>
        <p:blipFill>
          <a:blip r:embed="rId10"/>
          <a:stretch>
            <a:fillRect/>
          </a:stretch>
        </p:blipFill>
        <p:spPr>
          <a:xfrm>
            <a:off x="10472446" y="6000715"/>
            <a:ext cx="1339312" cy="735404"/>
          </a:xfrm>
          <a:prstGeom prst="rect">
            <a:avLst/>
          </a:prstGeom>
        </p:spPr>
      </p:pic>
      <p:pic>
        <p:nvPicPr>
          <p:cNvPr id="28" name="Picture 27"/>
          <p:cNvPicPr>
            <a:picLocks noChangeAspect="1"/>
          </p:cNvPicPr>
          <p:nvPr/>
        </p:nvPicPr>
        <p:blipFill>
          <a:blip r:embed="rId11"/>
          <a:stretch>
            <a:fillRect/>
          </a:stretch>
        </p:blipFill>
        <p:spPr>
          <a:xfrm>
            <a:off x="7498303" y="6242398"/>
            <a:ext cx="2492953" cy="580178"/>
          </a:xfrm>
          <a:prstGeom prst="rect">
            <a:avLst/>
          </a:prstGeom>
        </p:spPr>
      </p:pic>
      <p:sp>
        <p:nvSpPr>
          <p:cNvPr id="30" name="TextBox 29"/>
          <p:cNvSpPr txBox="1"/>
          <p:nvPr/>
        </p:nvSpPr>
        <p:spPr>
          <a:xfrm>
            <a:off x="2836935" y="3131592"/>
            <a:ext cx="1180063" cy="246221"/>
          </a:xfrm>
          <a:prstGeom prst="rect">
            <a:avLst/>
          </a:prstGeom>
          <a:noFill/>
        </p:spPr>
        <p:txBody>
          <a:bodyPr wrap="square" rtlCol="0">
            <a:spAutoFit/>
          </a:bodyPr>
          <a:lstStyle/>
          <a:p>
            <a:r>
              <a:rPr lang="en-US" sz="1000" dirty="0"/>
              <a:t>Renee </a:t>
            </a:r>
            <a:r>
              <a:rPr lang="en-US" sz="1000" dirty="0" err="1"/>
              <a:t>Rosenmann</a:t>
            </a:r>
            <a:endParaRPr lang="en-US" sz="1000" dirty="0"/>
          </a:p>
        </p:txBody>
      </p:sp>
      <p:sp>
        <p:nvSpPr>
          <p:cNvPr id="31" name="AutoShape 10" descr="FAccT.jpeg"/>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4" name="Picture 1023"/>
          <p:cNvPicPr>
            <a:picLocks noChangeAspect="1"/>
          </p:cNvPicPr>
          <p:nvPr/>
        </p:nvPicPr>
        <p:blipFill rotWithShape="1">
          <a:blip r:embed="rId12"/>
          <a:srcRect l="17273" t="16876" r="12312"/>
          <a:stretch/>
        </p:blipFill>
        <p:spPr>
          <a:xfrm>
            <a:off x="4389920" y="2178024"/>
            <a:ext cx="2740412" cy="2426288"/>
          </a:xfrm>
          <a:prstGeom prst="rect">
            <a:avLst/>
          </a:prstGeom>
        </p:spPr>
      </p:pic>
      <p:sp>
        <p:nvSpPr>
          <p:cNvPr id="1027" name="TextBox 1026"/>
          <p:cNvSpPr txBox="1"/>
          <p:nvPr/>
        </p:nvSpPr>
        <p:spPr>
          <a:xfrm>
            <a:off x="4381638" y="4697420"/>
            <a:ext cx="1976096" cy="246221"/>
          </a:xfrm>
          <a:prstGeom prst="rect">
            <a:avLst/>
          </a:prstGeom>
          <a:noFill/>
        </p:spPr>
        <p:txBody>
          <a:bodyPr wrap="square" rtlCol="0">
            <a:spAutoFit/>
          </a:bodyPr>
          <a:lstStyle/>
          <a:p>
            <a:r>
              <a:rPr lang="en-US" sz="1000" dirty="0"/>
              <a:t>The team presenting at </a:t>
            </a:r>
            <a:r>
              <a:rPr lang="en-US" sz="1000" dirty="0" err="1"/>
              <a:t>FAccT</a:t>
            </a:r>
            <a:r>
              <a:rPr lang="en-US" sz="1000" dirty="0"/>
              <a:t> ’22</a:t>
            </a:r>
          </a:p>
        </p:txBody>
      </p:sp>
      <p:sp>
        <p:nvSpPr>
          <p:cNvPr id="1029" name="TextBox 1028"/>
          <p:cNvSpPr txBox="1"/>
          <p:nvPr/>
        </p:nvSpPr>
        <p:spPr>
          <a:xfrm>
            <a:off x="101096" y="4637521"/>
            <a:ext cx="788999" cy="246221"/>
          </a:xfrm>
          <a:prstGeom prst="rect">
            <a:avLst/>
          </a:prstGeom>
          <a:noFill/>
        </p:spPr>
        <p:txBody>
          <a:bodyPr wrap="none" rtlCol="0">
            <a:spAutoFit/>
          </a:bodyPr>
          <a:lstStyle/>
          <a:p>
            <a:r>
              <a:rPr lang="en-US" sz="1000" dirty="0"/>
              <a:t>P </a:t>
            </a:r>
            <a:r>
              <a:rPr lang="en-US" sz="1000" dirty="0" err="1"/>
              <a:t>Muirhead</a:t>
            </a:r>
            <a:endParaRPr lang="en-US" sz="1000" dirty="0"/>
          </a:p>
        </p:txBody>
      </p:sp>
      <p:pic>
        <p:nvPicPr>
          <p:cNvPr id="33" name="Content Placeholder 1"/>
          <p:cNvPicPr>
            <a:picLocks noChangeAspect="1"/>
          </p:cNvPicPr>
          <p:nvPr/>
        </p:nvPicPr>
        <p:blipFill rotWithShape="1">
          <a:blip r:embed="rId13" cstate="print">
            <a:extLst>
              <a:ext uri="{28A0092B-C50C-407E-A947-70E740481C1C}">
                <a14:useLocalDpi xmlns:a14="http://schemas.microsoft.com/office/drawing/2010/main" val="0"/>
              </a:ext>
            </a:extLst>
          </a:blip>
          <a:srcRect l="9468" r="12246" b="31965"/>
          <a:stretch/>
        </p:blipFill>
        <p:spPr>
          <a:xfrm flipH="1">
            <a:off x="2879626" y="2122745"/>
            <a:ext cx="882224" cy="1020139"/>
          </a:xfrm>
          <a:prstGeom prst="rect">
            <a:avLst/>
          </a:prstGeom>
          <a:ln>
            <a:noFill/>
          </a:ln>
          <a:effectLst>
            <a:softEdge rad="112500"/>
          </a:effectLst>
        </p:spPr>
      </p:pic>
      <p:pic>
        <p:nvPicPr>
          <p:cNvPr id="2052" name="Picture 4" descr="Google Research"/>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52246" y="6136702"/>
            <a:ext cx="2408032" cy="57334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3CA1FBF-55C8-8950-9F2C-3B2466B2C45D}"/>
              </a:ext>
            </a:extLst>
          </p:cNvPr>
          <p:cNvSpPr txBox="1"/>
          <p:nvPr/>
        </p:nvSpPr>
        <p:spPr>
          <a:xfrm>
            <a:off x="-1114505" y="15237978"/>
            <a:ext cx="257560" cy="457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cs typeface="Arial"/>
            </a:endParaRPr>
          </a:p>
        </p:txBody>
      </p:sp>
      <p:pic>
        <p:nvPicPr>
          <p:cNvPr id="2054" name="Picture 6" descr="SSHRC on Twitter: &quot;Today we will be broadcasting important funding news for  social sciences and humanities research. Join us live on Facebook on July  17 at 2 p.m. (atlantic). @CDNScience #SSHRC #CanadaSupportsResearch"/>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4732549" y="6161993"/>
            <a:ext cx="2192904" cy="713809"/>
          </a:xfrm>
          <a:prstGeom prst="rect">
            <a:avLst/>
          </a:prstGeom>
          <a:noFill/>
          <a:extLst>
            <a:ext uri="{909E8E84-426E-40DD-AFC4-6F175D3DCCD1}">
              <a14:hiddenFill xmlns:a14="http://schemas.microsoft.com/office/drawing/2010/main">
                <a:solidFill>
                  <a:srgbClr val="FFFFFF"/>
                </a:solidFill>
              </a14:hiddenFill>
            </a:ext>
          </a:extLst>
        </p:spPr>
      </p:pic>
      <p:sp>
        <p:nvSpPr>
          <p:cNvPr id="40" name="TextBox 39"/>
          <p:cNvSpPr txBox="1"/>
          <p:nvPr/>
        </p:nvSpPr>
        <p:spPr>
          <a:xfrm>
            <a:off x="948784" y="4637155"/>
            <a:ext cx="824265" cy="246221"/>
          </a:xfrm>
          <a:prstGeom prst="rect">
            <a:avLst/>
          </a:prstGeom>
          <a:noFill/>
        </p:spPr>
        <p:txBody>
          <a:bodyPr wrap="none" rtlCol="0">
            <a:spAutoFit/>
          </a:bodyPr>
          <a:lstStyle/>
          <a:p>
            <a:r>
              <a:rPr lang="en-US" sz="1000" dirty="0"/>
              <a:t>Igor </a:t>
            </a:r>
            <a:r>
              <a:rPr lang="en-US" sz="1000" dirty="0" err="1"/>
              <a:t>Sokolov</a:t>
            </a:r>
            <a:endParaRPr lang="en-US" sz="1000" dirty="0"/>
          </a:p>
        </p:txBody>
      </p:sp>
      <p:pic>
        <p:nvPicPr>
          <p:cNvPr id="2060" name="Picture 12" descr="https://www.anthropology.utoronto.ca/sites/www.anthropology.utoronto.ca/files/IgorS.jpe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046206" y="3701558"/>
            <a:ext cx="715112" cy="91288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74049" y="3659522"/>
            <a:ext cx="718998" cy="954919"/>
          </a:xfrm>
          <a:prstGeom prst="rect">
            <a:avLst/>
          </a:prstGeom>
          <a:ln>
            <a:noFill/>
          </a:ln>
          <a:effectLst>
            <a:softEdge rad="112500"/>
          </a:effectLst>
        </p:spPr>
      </p:pic>
      <p:pic>
        <p:nvPicPr>
          <p:cNvPr id="2062" name="Picture 14" descr="Chris Dharma, MSc - Epidemiology and Biostatistics - Western University"/>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1046206" y="2235174"/>
            <a:ext cx="754054" cy="93829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6" name="Picture 2" descr="Valeria Khudiakova - Research Trainee - CAMH | LinkedIn"/>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115652" y="2279336"/>
            <a:ext cx="849975" cy="84997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Patrycja Szkudlarek"/>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889775" y="3740776"/>
            <a:ext cx="852214" cy="85221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1" name="TextBox 40"/>
          <p:cNvSpPr txBox="1"/>
          <p:nvPr/>
        </p:nvSpPr>
        <p:spPr>
          <a:xfrm>
            <a:off x="1868842" y="4706229"/>
            <a:ext cx="787395" cy="246221"/>
          </a:xfrm>
          <a:prstGeom prst="rect">
            <a:avLst/>
          </a:prstGeom>
          <a:noFill/>
        </p:spPr>
        <p:txBody>
          <a:bodyPr wrap="none" rtlCol="0">
            <a:spAutoFit/>
          </a:bodyPr>
          <a:lstStyle/>
          <a:p>
            <a:r>
              <a:rPr lang="en-US" sz="1000" dirty="0"/>
              <a:t>P </a:t>
            </a:r>
            <a:r>
              <a:rPr lang="en-US" sz="1000" dirty="0" err="1"/>
              <a:t>Skudlarek</a:t>
            </a:r>
            <a:endParaRPr lang="en-US" sz="1000" dirty="0"/>
          </a:p>
        </p:txBody>
      </p:sp>
      <p:pic>
        <p:nvPicPr>
          <p:cNvPr id="8" name="Picture 7"/>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174049" y="841522"/>
            <a:ext cx="878650" cy="1186305"/>
          </a:xfrm>
          <a:prstGeom prst="rect">
            <a:avLst/>
          </a:prstGeom>
          <a:ln>
            <a:noFill/>
          </a:ln>
          <a:effectLst>
            <a:softEdge rad="112500"/>
          </a:effectLst>
        </p:spPr>
      </p:pic>
      <p:sp>
        <p:nvSpPr>
          <p:cNvPr id="43" name="TextBox 42"/>
          <p:cNvSpPr txBox="1"/>
          <p:nvPr/>
        </p:nvSpPr>
        <p:spPr>
          <a:xfrm>
            <a:off x="122474" y="2006755"/>
            <a:ext cx="1140056" cy="246221"/>
          </a:xfrm>
          <a:prstGeom prst="rect">
            <a:avLst/>
          </a:prstGeom>
          <a:noFill/>
        </p:spPr>
        <p:txBody>
          <a:bodyPr wrap="none" rtlCol="0">
            <a:spAutoFit/>
          </a:bodyPr>
          <a:lstStyle/>
          <a:p>
            <a:r>
              <a:rPr lang="en-US" sz="1000" dirty="0"/>
              <a:t>Dr. Laura Sikstrom</a:t>
            </a:r>
          </a:p>
        </p:txBody>
      </p:sp>
      <p:sp>
        <p:nvSpPr>
          <p:cNvPr id="47" name="TextBox 46"/>
          <p:cNvSpPr txBox="1"/>
          <p:nvPr/>
        </p:nvSpPr>
        <p:spPr>
          <a:xfrm>
            <a:off x="2879626" y="4677745"/>
            <a:ext cx="1348446" cy="246221"/>
          </a:xfrm>
          <a:prstGeom prst="rect">
            <a:avLst/>
          </a:prstGeom>
          <a:noFill/>
        </p:spPr>
        <p:txBody>
          <a:bodyPr wrap="none" rtlCol="0">
            <a:spAutoFit/>
          </a:bodyPr>
          <a:lstStyle/>
          <a:p>
            <a:r>
              <a:rPr lang="en-US" sz="1000" dirty="0" err="1"/>
              <a:t>Sitra</a:t>
            </a:r>
            <a:r>
              <a:rPr lang="en-US" sz="1000" dirty="0"/>
              <a:t> </a:t>
            </a:r>
            <a:r>
              <a:rPr lang="en-US" sz="1000" dirty="0" err="1"/>
              <a:t>Adill</a:t>
            </a:r>
            <a:r>
              <a:rPr lang="en-US" sz="1000" dirty="0"/>
              <a:t> Mohammed</a:t>
            </a:r>
          </a:p>
        </p:txBody>
      </p:sp>
      <p:pic>
        <p:nvPicPr>
          <p:cNvPr id="29" name="Picture 28"/>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2915070" y="3639310"/>
            <a:ext cx="897981" cy="938082"/>
          </a:xfrm>
          <a:prstGeom prst="rect">
            <a:avLst/>
          </a:prstGeom>
          <a:ln>
            <a:noFill/>
          </a:ln>
          <a:effectLst>
            <a:softEdge rad="112500"/>
          </a:effectLst>
        </p:spPr>
      </p:pic>
      <p:pic>
        <p:nvPicPr>
          <p:cNvPr id="3074" name="Picture 2" descr="Image preview"/>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74590" y="5459052"/>
            <a:ext cx="3260296" cy="601344"/>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7989027" y="2055488"/>
            <a:ext cx="3184267" cy="2862322"/>
          </a:xfrm>
          <a:prstGeom prst="rect">
            <a:avLst/>
          </a:prstGeom>
          <a:noFill/>
        </p:spPr>
        <p:txBody>
          <a:bodyPr wrap="square" rtlCol="0">
            <a:spAutoFit/>
          </a:bodyPr>
          <a:lstStyle/>
          <a:p>
            <a:r>
              <a:rPr lang="en-US" b="1" dirty="0"/>
              <a:t>Collaborators (CAMH):</a:t>
            </a:r>
          </a:p>
          <a:p>
            <a:r>
              <a:rPr lang="en-US" dirty="0"/>
              <a:t>Dr. Sean Hill</a:t>
            </a:r>
          </a:p>
          <a:p>
            <a:r>
              <a:rPr lang="en-US" dirty="0"/>
              <a:t>Dr. Gillian </a:t>
            </a:r>
            <a:r>
              <a:rPr lang="en-US" dirty="0" err="1"/>
              <a:t>Strudwick</a:t>
            </a:r>
            <a:endParaRPr lang="en-US" dirty="0"/>
          </a:p>
          <a:p>
            <a:r>
              <a:rPr lang="en-US" dirty="0"/>
              <a:t>Dr. Daniel Buchman</a:t>
            </a:r>
          </a:p>
          <a:p>
            <a:r>
              <a:rPr lang="en-US" dirty="0"/>
              <a:t>Dr. </a:t>
            </a:r>
            <a:r>
              <a:rPr lang="en-US" dirty="0" err="1"/>
              <a:t>Juveria</a:t>
            </a:r>
            <a:r>
              <a:rPr lang="en-US" dirty="0"/>
              <a:t> </a:t>
            </a:r>
            <a:r>
              <a:rPr lang="en-US" dirty="0" err="1"/>
              <a:t>Zaheer</a:t>
            </a:r>
            <a:endParaRPr lang="en-US" dirty="0"/>
          </a:p>
          <a:p>
            <a:r>
              <a:rPr lang="en-US" dirty="0"/>
              <a:t>Simulation Centre</a:t>
            </a:r>
          </a:p>
          <a:p>
            <a:r>
              <a:rPr lang="en-US" dirty="0"/>
              <a:t>Health Intelligence</a:t>
            </a:r>
          </a:p>
          <a:p>
            <a:r>
              <a:rPr lang="en-US" dirty="0"/>
              <a:t>Dr. Sanjeev </a:t>
            </a:r>
            <a:r>
              <a:rPr lang="en-US" dirty="0" err="1"/>
              <a:t>Sockalingam</a:t>
            </a:r>
            <a:endParaRPr lang="en-US" dirty="0"/>
          </a:p>
          <a:p>
            <a:r>
              <a:rPr lang="en-US" dirty="0"/>
              <a:t>Dr. Matt Ratto</a:t>
            </a:r>
            <a:br>
              <a:rPr lang="en-US" dirty="0"/>
            </a:br>
            <a:r>
              <a:rPr lang="en-US" dirty="0"/>
              <a:t>Dr. Stefan </a:t>
            </a:r>
            <a:r>
              <a:rPr lang="en-US" dirty="0" err="1"/>
              <a:t>Kloiber</a:t>
            </a:r>
            <a:endParaRPr lang="en-US" dirty="0"/>
          </a:p>
        </p:txBody>
      </p:sp>
      <p:pic>
        <p:nvPicPr>
          <p:cNvPr id="52" name="Picture 2" descr="Image preview"/>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45048" y="5519536"/>
            <a:ext cx="3260296" cy="601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5229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6253" y="390070"/>
            <a:ext cx="8520547" cy="763200"/>
          </a:xfrm>
        </p:spPr>
        <p:txBody>
          <a:bodyPr>
            <a:normAutofit fontScale="90000"/>
          </a:bodyPr>
          <a:lstStyle/>
          <a:p>
            <a:pPr algn="ctr"/>
            <a:r>
              <a:rPr lang="en-US" sz="3600" b="1" dirty="0">
                <a:solidFill>
                  <a:schemeClr val="bg1"/>
                </a:solidFill>
                <a:latin typeface="Verdana" panose="020B0604030504040204" pitchFamily="34" charset="0"/>
                <a:ea typeface="Verdana" panose="020B0604030504040204" pitchFamily="34" charset="0"/>
              </a:rPr>
              <a:t>Hybrid Computational Ethnography</a:t>
            </a:r>
          </a:p>
        </p:txBody>
      </p:sp>
      <p:sp>
        <p:nvSpPr>
          <p:cNvPr id="5" name="Text Placeholder 3">
            <a:extLst>
              <a:ext uri="{FF2B5EF4-FFF2-40B4-BE49-F238E27FC236}">
                <a16:creationId xmlns:a16="http://schemas.microsoft.com/office/drawing/2014/main" id="{A9890F17-1C96-4FE1-8465-6DD9103F4EF9}"/>
              </a:ext>
            </a:extLst>
          </p:cNvPr>
          <p:cNvSpPr>
            <a:spLocks noGrp="1"/>
          </p:cNvSpPr>
          <p:nvPr>
            <p:ph sz="half" idx="1"/>
          </p:nvPr>
        </p:nvSpPr>
        <p:spPr>
          <a:xfrm>
            <a:off x="415637" y="1676767"/>
            <a:ext cx="5735781" cy="5004465"/>
          </a:xfrm>
        </p:spPr>
        <p:txBody>
          <a:bodyPr/>
          <a:lstStyle/>
          <a:p>
            <a:pPr marL="85725" indent="0" algn="ctr">
              <a:buNone/>
            </a:pPr>
            <a:r>
              <a:rPr lang="en-US" sz="3600" dirty="0">
                <a:solidFill>
                  <a:schemeClr val="bg1"/>
                </a:solidFill>
              </a:rPr>
              <a:t>We are an interdisciplinary research team that develops novel methodological approaches designed to transform </a:t>
            </a:r>
            <a:r>
              <a:rPr lang="en-US" sz="3600" dirty="0">
                <a:solidFill>
                  <a:srgbClr val="FFFF99"/>
                </a:solidFill>
              </a:rPr>
              <a:t>data</a:t>
            </a:r>
            <a:r>
              <a:rPr lang="en-US" sz="3600" dirty="0">
                <a:solidFill>
                  <a:schemeClr val="bg1"/>
                </a:solidFill>
              </a:rPr>
              <a:t>* into compassionate and equitable health care experiences and outcomes.</a:t>
            </a:r>
            <a:endParaRPr lang="en-CA" sz="3600" dirty="0">
              <a:solidFill>
                <a:schemeClr val="bg1"/>
              </a:solidFill>
              <a:cs typeface="Times New Roman"/>
            </a:endParaRPr>
          </a:p>
        </p:txBody>
      </p:sp>
      <p:sp>
        <p:nvSpPr>
          <p:cNvPr id="7" name="TextBox 6"/>
          <p:cNvSpPr txBox="1"/>
          <p:nvPr/>
        </p:nvSpPr>
        <p:spPr>
          <a:xfrm>
            <a:off x="6474790" y="6311900"/>
            <a:ext cx="5177892" cy="369332"/>
          </a:xfrm>
          <a:prstGeom prst="rect">
            <a:avLst/>
          </a:prstGeom>
          <a:noFill/>
        </p:spPr>
        <p:txBody>
          <a:bodyPr wrap="none" rtlCol="0">
            <a:spAutoFit/>
          </a:bodyPr>
          <a:lstStyle/>
          <a:p>
            <a:r>
              <a:rPr lang="en-US" dirty="0">
                <a:solidFill>
                  <a:schemeClr val="bg1"/>
                </a:solidFill>
              </a:rPr>
              <a:t>Sikstrom, Maslej, et al. 2023. </a:t>
            </a:r>
            <a:r>
              <a:rPr lang="en-US" dirty="0">
                <a:solidFill>
                  <a:schemeClr val="bg1"/>
                </a:solidFill>
                <a:hlinkClick r:id="rId3"/>
              </a:rPr>
              <a:t>Predictive Care Protocol</a:t>
            </a:r>
            <a:endParaRPr lang="en-US" dirty="0">
              <a:solidFill>
                <a:schemeClr val="bg1"/>
              </a:solidFill>
            </a:endParaRPr>
          </a:p>
        </p:txBody>
      </p:sp>
      <p:pic>
        <p:nvPicPr>
          <p:cNvPr id="9" name="Content Placeholder 8"/>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7158735" y="1676767"/>
            <a:ext cx="4351338" cy="4351338"/>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3304309" y="5715000"/>
            <a:ext cx="187036" cy="966232"/>
          </a:xfrm>
          <a:prstGeom prst="rect">
            <a:avLst/>
          </a:prstGeom>
          <a:noFill/>
        </p:spPr>
        <p:txBody>
          <a:bodyPr wrap="square" rtlCol="0">
            <a:spAutoFit/>
          </a:bodyPr>
          <a:lstStyle/>
          <a:p>
            <a:endParaRPr lang="en-US" dirty="0"/>
          </a:p>
        </p:txBody>
      </p:sp>
      <p:sp>
        <p:nvSpPr>
          <p:cNvPr id="4" name="TextBox 3"/>
          <p:cNvSpPr txBox="1"/>
          <p:nvPr/>
        </p:nvSpPr>
        <p:spPr>
          <a:xfrm>
            <a:off x="235350" y="6028105"/>
            <a:ext cx="5735781" cy="646331"/>
          </a:xfrm>
          <a:prstGeom prst="rect">
            <a:avLst/>
          </a:prstGeom>
          <a:noFill/>
        </p:spPr>
        <p:txBody>
          <a:bodyPr wrap="square" rtlCol="0">
            <a:spAutoFit/>
          </a:bodyPr>
          <a:lstStyle/>
          <a:p>
            <a:r>
              <a:rPr lang="en-US" dirty="0">
                <a:solidFill>
                  <a:srgbClr val="FFFF99"/>
                </a:solidFill>
              </a:rPr>
              <a:t>*Data: </a:t>
            </a:r>
            <a:r>
              <a:rPr lang="en-US" dirty="0">
                <a:solidFill>
                  <a:schemeClr val="bg1"/>
                </a:solidFill>
              </a:rPr>
              <a:t>Computational (</a:t>
            </a:r>
            <a:r>
              <a:rPr lang="en-US" dirty="0" err="1">
                <a:solidFill>
                  <a:schemeClr val="bg1"/>
                </a:solidFill>
              </a:rPr>
              <a:t>BigData</a:t>
            </a:r>
            <a:r>
              <a:rPr lang="en-US" dirty="0">
                <a:solidFill>
                  <a:schemeClr val="bg1"/>
                </a:solidFill>
              </a:rPr>
              <a:t>) + Ethnographic (</a:t>
            </a:r>
            <a:r>
              <a:rPr lang="en-US" dirty="0" err="1">
                <a:solidFill>
                  <a:schemeClr val="bg1"/>
                </a:solidFill>
              </a:rPr>
              <a:t>ThickData</a:t>
            </a:r>
            <a:r>
              <a:rPr lang="en-US" dirty="0">
                <a:solidFill>
                  <a:schemeClr val="bg1"/>
                </a:solidFill>
              </a:rPr>
              <a:t>)</a:t>
            </a:r>
          </a:p>
        </p:txBody>
      </p:sp>
    </p:spTree>
    <p:extLst>
      <p:ext uri="{BB962C8B-B14F-4D97-AF65-F5344CB8AC3E}">
        <p14:creationId xmlns:p14="http://schemas.microsoft.com/office/powerpoint/2010/main" val="40995979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30092" y="184144"/>
            <a:ext cx="9889800" cy="763200"/>
          </a:xfrm>
        </p:spPr>
        <p:txBody>
          <a:bodyPr/>
          <a:lstStyle/>
          <a:p>
            <a:pPr algn="ctr"/>
            <a:r>
              <a:rPr lang="en-US" b="1" dirty="0">
                <a:solidFill>
                  <a:schemeClr val="bg1"/>
                </a:solidFill>
                <a:latin typeface="Verdana" panose="020B0604030504040204" pitchFamily="34" charset="0"/>
                <a:ea typeface="Verdana" panose="020B0604030504040204" pitchFamily="34" charset="0"/>
              </a:rPr>
              <a:t>The Clinical Challenge</a:t>
            </a:r>
          </a:p>
        </p:txBody>
      </p:sp>
      <p:sp>
        <p:nvSpPr>
          <p:cNvPr id="10" name="TextBox 9"/>
          <p:cNvSpPr txBox="1"/>
          <p:nvPr/>
        </p:nvSpPr>
        <p:spPr>
          <a:xfrm>
            <a:off x="6147781" y="6038741"/>
            <a:ext cx="6044219" cy="646331"/>
          </a:xfrm>
          <a:prstGeom prst="rect">
            <a:avLst/>
          </a:prstGeom>
          <a:noFill/>
        </p:spPr>
        <p:txBody>
          <a:bodyPr wrap="square" rtlCol="0">
            <a:spAutoFit/>
          </a:bodyPr>
          <a:lstStyle/>
          <a:p>
            <a:r>
              <a:rPr lang="en-US" dirty="0">
                <a:solidFill>
                  <a:schemeClr val="bg1"/>
                </a:solidFill>
              </a:rPr>
              <a:t>Team Nurse Z Findlay holds a mock triage in the CAMH Emergency Department with the research team</a:t>
            </a:r>
          </a:p>
        </p:txBody>
      </p:sp>
      <p:sp>
        <p:nvSpPr>
          <p:cNvPr id="12" name="TextBox 11"/>
          <p:cNvSpPr txBox="1"/>
          <p:nvPr/>
        </p:nvSpPr>
        <p:spPr>
          <a:xfrm>
            <a:off x="966181" y="5837904"/>
            <a:ext cx="5419725" cy="646331"/>
          </a:xfrm>
          <a:prstGeom prst="rect">
            <a:avLst/>
          </a:prstGeom>
          <a:noFill/>
        </p:spPr>
        <p:txBody>
          <a:bodyPr wrap="square" rtlCol="0">
            <a:spAutoFit/>
          </a:bodyPr>
          <a:lstStyle/>
          <a:p>
            <a:endParaRPr lang="en-US" dirty="0">
              <a:solidFill>
                <a:schemeClr val="bg1"/>
              </a:solidFill>
            </a:endParaRPr>
          </a:p>
          <a:p>
            <a:endParaRPr lang="en-US" dirty="0">
              <a:solidFill>
                <a:schemeClr val="bg1"/>
              </a:solidFill>
            </a:endParaRPr>
          </a:p>
        </p:txBody>
      </p:sp>
      <p:pic>
        <p:nvPicPr>
          <p:cNvPr id="15" name="Content Placeholder 14"/>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6660153" y="1029817"/>
            <a:ext cx="3606065" cy="4808087"/>
          </a:xfrm>
          <a:prstGeom prst="rect">
            <a:avLst/>
          </a:prstGeom>
          <a:ln>
            <a:noFill/>
          </a:ln>
          <a:effectLst>
            <a:softEdge rad="112500"/>
          </a:effectLst>
        </p:spPr>
      </p:pic>
      <p:sp>
        <p:nvSpPr>
          <p:cNvPr id="17" name="Oval Callout 16"/>
          <p:cNvSpPr/>
          <p:nvPr/>
        </p:nvSpPr>
        <p:spPr>
          <a:xfrm>
            <a:off x="9557550" y="1069723"/>
            <a:ext cx="2793006" cy="2423319"/>
          </a:xfrm>
          <a:prstGeom prst="wedgeEllipseCallout">
            <a:avLst/>
          </a:prstGeom>
          <a:solidFill>
            <a:schemeClr val="bg1"/>
          </a:solidFill>
          <a:ln>
            <a:solidFill>
              <a:srgbClr val="FF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Verdana" panose="020B0604030504040204" pitchFamily="34" charset="0"/>
                <a:ea typeface="Verdana" panose="020B0604030504040204" pitchFamily="34" charset="0"/>
              </a:rPr>
              <a:t>“The moment we touch a patient, we have failed.”</a:t>
            </a:r>
            <a:endParaRPr lang="en-US" sz="1200" dirty="0">
              <a:solidFill>
                <a:schemeClr val="tx1"/>
              </a:solidFill>
              <a:latin typeface="Verdana" panose="020B0604030504040204" pitchFamily="34" charset="0"/>
              <a:ea typeface="Verdana" panose="020B0604030504040204" pitchFamily="34" charset="0"/>
            </a:endParaRPr>
          </a:p>
        </p:txBody>
      </p:sp>
      <p:sp>
        <p:nvSpPr>
          <p:cNvPr id="3" name="Content Placeholder 2"/>
          <p:cNvSpPr>
            <a:spLocks noGrp="1"/>
          </p:cNvSpPr>
          <p:nvPr>
            <p:ph sz="half" idx="1"/>
          </p:nvPr>
        </p:nvSpPr>
        <p:spPr>
          <a:xfrm>
            <a:off x="341687" y="1825625"/>
            <a:ext cx="5678113" cy="4351338"/>
          </a:xfrm>
        </p:spPr>
        <p:txBody>
          <a:bodyPr/>
          <a:lstStyle/>
          <a:p>
            <a:pPr marL="50800" indent="0">
              <a:buNone/>
            </a:pPr>
            <a:r>
              <a:rPr lang="en-US" dirty="0">
                <a:solidFill>
                  <a:schemeClr val="bg1"/>
                </a:solidFill>
              </a:rPr>
              <a:t>Violence is rare, but has adverse outcomes for patients &amp; providers when it happens.</a:t>
            </a:r>
          </a:p>
          <a:p>
            <a:pPr>
              <a:buFont typeface="Courier New" panose="02070309020205020404" pitchFamily="49" charset="0"/>
              <a:buChar char="o"/>
            </a:pPr>
            <a:endParaRPr lang="en-US" dirty="0">
              <a:solidFill>
                <a:schemeClr val="bg1"/>
              </a:solidFill>
            </a:endParaRPr>
          </a:p>
          <a:p>
            <a:pPr marL="50800" indent="0">
              <a:buNone/>
            </a:pPr>
            <a:r>
              <a:rPr lang="en-US" dirty="0">
                <a:solidFill>
                  <a:schemeClr val="bg1"/>
                </a:solidFill>
              </a:rPr>
              <a:t>Opportunity to enhance risk assessments with machine learning.</a:t>
            </a:r>
          </a:p>
          <a:p>
            <a:pPr marL="50800" indent="0">
              <a:buNone/>
            </a:pPr>
            <a:endParaRPr lang="en-US" dirty="0">
              <a:solidFill>
                <a:schemeClr val="bg1"/>
              </a:solidFill>
            </a:endParaRPr>
          </a:p>
          <a:p>
            <a:pPr marL="50800" indent="0">
              <a:buNone/>
            </a:pPr>
            <a:r>
              <a:rPr lang="en-US" dirty="0">
                <a:solidFill>
                  <a:schemeClr val="bg1"/>
                </a:solidFill>
              </a:rPr>
              <a:t>But </a:t>
            </a:r>
            <a:r>
              <a:rPr lang="en-US" dirty="0">
                <a:solidFill>
                  <a:srgbClr val="CC66FF"/>
                </a:solidFill>
              </a:rPr>
              <a:t>BIAS </a:t>
            </a:r>
            <a:r>
              <a:rPr lang="en-US" sz="4000" dirty="0">
                <a:solidFill>
                  <a:schemeClr val="bg1"/>
                </a:solidFill>
              </a:rPr>
              <a:t>∵ </a:t>
            </a:r>
            <a:r>
              <a:rPr lang="en-US" sz="3600" u="sng" dirty="0">
                <a:solidFill>
                  <a:schemeClr val="bg1"/>
                </a:solidFill>
              </a:rPr>
              <a:t>Extreme Caution</a:t>
            </a:r>
          </a:p>
        </p:txBody>
      </p:sp>
    </p:spTree>
    <p:extLst>
      <p:ext uri="{BB962C8B-B14F-4D97-AF65-F5344CB8AC3E}">
        <p14:creationId xmlns:p14="http://schemas.microsoft.com/office/powerpoint/2010/main" val="29933404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30092" y="184144"/>
            <a:ext cx="9889800" cy="763200"/>
          </a:xfrm>
        </p:spPr>
        <p:txBody>
          <a:bodyPr/>
          <a:lstStyle/>
          <a:p>
            <a:pPr algn="ctr"/>
            <a:r>
              <a:rPr lang="en-US" sz="3200" b="1" dirty="0">
                <a:solidFill>
                  <a:schemeClr val="bg1"/>
                </a:solidFill>
                <a:latin typeface="Verdana" panose="020B0604030504040204" pitchFamily="34" charset="0"/>
                <a:ea typeface="Verdana" panose="020B0604030504040204" pitchFamily="34" charset="0"/>
              </a:rPr>
              <a:t>Machine Learning Modelling</a:t>
            </a:r>
          </a:p>
        </p:txBody>
      </p:sp>
      <p:sp>
        <p:nvSpPr>
          <p:cNvPr id="12" name="TextBox 11"/>
          <p:cNvSpPr txBox="1"/>
          <p:nvPr/>
        </p:nvSpPr>
        <p:spPr>
          <a:xfrm>
            <a:off x="3126287" y="5851008"/>
            <a:ext cx="5419725" cy="646331"/>
          </a:xfrm>
          <a:prstGeom prst="rect">
            <a:avLst/>
          </a:prstGeom>
          <a:noFill/>
        </p:spPr>
        <p:txBody>
          <a:bodyPr wrap="square" rtlCol="0">
            <a:spAutoFit/>
          </a:bodyPr>
          <a:lstStyle/>
          <a:p>
            <a:endParaRPr lang="en-US" dirty="0">
              <a:solidFill>
                <a:schemeClr val="bg1"/>
              </a:solidFill>
            </a:endParaRPr>
          </a:p>
          <a:p>
            <a:endParaRPr lang="en-US" dirty="0">
              <a:solidFill>
                <a:schemeClr val="bg1"/>
              </a:solidFill>
            </a:endParaRPr>
          </a:p>
        </p:txBody>
      </p:sp>
      <p:pic>
        <p:nvPicPr>
          <p:cNvPr id="8" name="Graphic 7" descr="Male outline">
            <a:extLst>
              <a:ext uri="{FF2B5EF4-FFF2-40B4-BE49-F238E27FC236}">
                <a16:creationId xmlns:a16="http://schemas.microsoft.com/office/drawing/2014/main" id="{B821DB12-FDBF-1419-11D8-8EDB16CF74AD}"/>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3071795" y="2305445"/>
            <a:ext cx="619071" cy="619071"/>
          </a:xfrm>
          <a:prstGeom prst="rect">
            <a:avLst/>
          </a:prstGeom>
        </p:spPr>
      </p:pic>
      <p:pic>
        <p:nvPicPr>
          <p:cNvPr id="9" name="Graphic 8" descr="Globe outline">
            <a:extLst>
              <a:ext uri="{FF2B5EF4-FFF2-40B4-BE49-F238E27FC236}">
                <a16:creationId xmlns:a16="http://schemas.microsoft.com/office/drawing/2014/main" id="{42447746-D420-4DE4-1F9A-3706AB58645F}"/>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2553245" y="3097999"/>
            <a:ext cx="619071" cy="619071"/>
          </a:xfrm>
          <a:prstGeom prst="rect">
            <a:avLst/>
          </a:prstGeom>
        </p:spPr>
      </p:pic>
      <p:pic>
        <p:nvPicPr>
          <p:cNvPr id="11" name="Graphic 10" descr="Brain in head outline">
            <a:extLst>
              <a:ext uri="{FF2B5EF4-FFF2-40B4-BE49-F238E27FC236}">
                <a16:creationId xmlns:a16="http://schemas.microsoft.com/office/drawing/2014/main" id="{516C3CCA-E855-34B9-36EE-3642AEE56DA2}"/>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3144616" y="3509720"/>
            <a:ext cx="701839" cy="701839"/>
          </a:xfrm>
          <a:prstGeom prst="rect">
            <a:avLst/>
          </a:prstGeom>
        </p:spPr>
      </p:pic>
      <p:pic>
        <p:nvPicPr>
          <p:cNvPr id="13" name="Graphic 12" descr="Money outline">
            <a:extLst>
              <a:ext uri="{FF2B5EF4-FFF2-40B4-BE49-F238E27FC236}">
                <a16:creationId xmlns:a16="http://schemas.microsoft.com/office/drawing/2014/main" id="{79D8D0D3-928F-78D8-CD55-F20A31F1E172}"/>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a:off x="3150679" y="2819074"/>
            <a:ext cx="701839" cy="681232"/>
          </a:xfrm>
          <a:prstGeom prst="rect">
            <a:avLst/>
          </a:prstGeom>
        </p:spPr>
      </p:pic>
      <p:pic>
        <p:nvPicPr>
          <p:cNvPr id="14" name="Graphic 13" descr="Man with cane outline">
            <a:extLst>
              <a:ext uri="{FF2B5EF4-FFF2-40B4-BE49-F238E27FC236}">
                <a16:creationId xmlns:a16="http://schemas.microsoft.com/office/drawing/2014/main" id="{BA44F560-F884-B37D-EC50-80B9CA300758}"/>
              </a:ext>
            </a:extLst>
          </p:cNvPr>
          <p:cNvPicPr>
            <a:picLocks noChangeAspect="1"/>
          </p:cNvPicPr>
          <p:nvPr/>
        </p:nvPicPr>
        <p:blipFill>
          <a:blip r:embed="rId11">
            <a:extLst>
              <a:ext uri="{96DAC541-7B7A-43D3-8B79-37D633B846F1}">
                <asvg:svgBlip xmlns="" xmlns:asvg="http://schemas.microsoft.com/office/drawing/2016/SVG/main" r:embed="rId12"/>
              </a:ext>
            </a:extLst>
          </a:blip>
          <a:stretch>
            <a:fillRect/>
          </a:stretch>
        </p:blipFill>
        <p:spPr>
          <a:xfrm>
            <a:off x="2524154" y="2369409"/>
            <a:ext cx="701838" cy="701838"/>
          </a:xfrm>
          <a:prstGeom prst="rect">
            <a:avLst/>
          </a:prstGeom>
        </p:spPr>
      </p:pic>
      <p:pic>
        <p:nvPicPr>
          <p:cNvPr id="16" name="Graphic 15" descr="Medical outline">
            <a:extLst>
              <a:ext uri="{FF2B5EF4-FFF2-40B4-BE49-F238E27FC236}">
                <a16:creationId xmlns:a16="http://schemas.microsoft.com/office/drawing/2014/main" id="{E6400D41-2978-6ED5-C8E5-135240A89F0D}"/>
              </a:ext>
            </a:extLst>
          </p:cNvPr>
          <p:cNvPicPr>
            <a:picLocks noChangeAspect="1"/>
          </p:cNvPicPr>
          <p:nvPr/>
        </p:nvPicPr>
        <p:blipFill>
          <a:blip r:embed="rId13">
            <a:extLst>
              <a:ext uri="{96DAC541-7B7A-43D3-8B79-37D633B846F1}">
                <asvg:svgBlip xmlns="" xmlns:asvg="http://schemas.microsoft.com/office/drawing/2016/SVG/main" r:embed="rId14"/>
              </a:ext>
            </a:extLst>
          </a:blip>
          <a:stretch>
            <a:fillRect/>
          </a:stretch>
        </p:blipFill>
        <p:spPr>
          <a:xfrm>
            <a:off x="2644092" y="3800734"/>
            <a:ext cx="649364" cy="649364"/>
          </a:xfrm>
          <a:prstGeom prst="rect">
            <a:avLst/>
          </a:prstGeom>
        </p:spPr>
      </p:pic>
      <p:pic>
        <p:nvPicPr>
          <p:cNvPr id="18" name="Graphic 17" descr="Police male outline">
            <a:extLst>
              <a:ext uri="{FF2B5EF4-FFF2-40B4-BE49-F238E27FC236}">
                <a16:creationId xmlns:a16="http://schemas.microsoft.com/office/drawing/2014/main" id="{2A10AEB1-FCD4-96CC-6418-70945E7DFC7D}"/>
              </a:ext>
            </a:extLst>
          </p:cNvPr>
          <p:cNvPicPr>
            <a:picLocks noChangeAspect="1"/>
          </p:cNvPicPr>
          <p:nvPr/>
        </p:nvPicPr>
        <p:blipFill>
          <a:blip r:embed="rId15">
            <a:extLst>
              <a:ext uri="{96DAC541-7B7A-43D3-8B79-37D633B846F1}">
                <asvg:svgBlip xmlns="" xmlns:asvg="http://schemas.microsoft.com/office/drawing/2016/SVG/main" r:embed="rId16"/>
              </a:ext>
            </a:extLst>
          </a:blip>
          <a:stretch>
            <a:fillRect/>
          </a:stretch>
        </p:blipFill>
        <p:spPr>
          <a:xfrm>
            <a:off x="2915782" y="4502750"/>
            <a:ext cx="649364" cy="649364"/>
          </a:xfrm>
          <a:prstGeom prst="rect">
            <a:avLst/>
          </a:prstGeom>
        </p:spPr>
      </p:pic>
      <p:pic>
        <p:nvPicPr>
          <p:cNvPr id="19" name="Graphic 18" descr="Group of men outline">
            <a:extLst>
              <a:ext uri="{FF2B5EF4-FFF2-40B4-BE49-F238E27FC236}">
                <a16:creationId xmlns:a16="http://schemas.microsoft.com/office/drawing/2014/main" id="{D76D8D7B-362C-7F7D-D249-CE483B063643}"/>
              </a:ext>
            </a:extLst>
          </p:cNvPr>
          <p:cNvPicPr>
            <a:picLocks noChangeAspect="1"/>
          </p:cNvPicPr>
          <p:nvPr/>
        </p:nvPicPr>
        <p:blipFill>
          <a:blip r:embed="rId17">
            <a:extLst>
              <a:ext uri="{96DAC541-7B7A-43D3-8B79-37D633B846F1}">
                <asvg:svgBlip xmlns="" xmlns:asvg="http://schemas.microsoft.com/office/drawing/2016/SVG/main" r:embed="rId18"/>
              </a:ext>
            </a:extLst>
          </a:blip>
          <a:stretch>
            <a:fillRect/>
          </a:stretch>
        </p:blipFill>
        <p:spPr>
          <a:xfrm>
            <a:off x="3450110" y="4248608"/>
            <a:ext cx="648053" cy="648053"/>
          </a:xfrm>
          <a:prstGeom prst="rect">
            <a:avLst/>
          </a:prstGeom>
        </p:spPr>
      </p:pic>
      <p:sp>
        <p:nvSpPr>
          <p:cNvPr id="20" name="TextBox 19">
            <a:extLst>
              <a:ext uri="{FF2B5EF4-FFF2-40B4-BE49-F238E27FC236}">
                <a16:creationId xmlns:a16="http://schemas.microsoft.com/office/drawing/2014/main" id="{13E1108E-D185-1DE6-CDE9-32C1B9B85281}"/>
              </a:ext>
            </a:extLst>
          </p:cNvPr>
          <p:cNvSpPr txBox="1"/>
          <p:nvPr/>
        </p:nvSpPr>
        <p:spPr>
          <a:xfrm>
            <a:off x="4084776" y="4296740"/>
            <a:ext cx="1683474" cy="461665"/>
          </a:xfrm>
          <a:prstGeom prst="rect">
            <a:avLst/>
          </a:prstGeom>
          <a:noFill/>
        </p:spPr>
        <p:txBody>
          <a:bodyPr wrap="none" rtlCol="0">
            <a:spAutoFit/>
          </a:bodyPr>
          <a:lstStyle/>
          <a:p>
            <a:r>
              <a:rPr lang="en-CA"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Admission</a:t>
            </a:r>
          </a:p>
        </p:txBody>
      </p:sp>
      <p:pic>
        <p:nvPicPr>
          <p:cNvPr id="21" name="Graphic 20" descr="Clipboard outline">
            <a:extLst>
              <a:ext uri="{FF2B5EF4-FFF2-40B4-BE49-F238E27FC236}">
                <a16:creationId xmlns:a16="http://schemas.microsoft.com/office/drawing/2014/main" id="{B978587D-4958-EA18-5D49-60751ACB1A83}"/>
              </a:ext>
            </a:extLst>
          </p:cNvPr>
          <p:cNvPicPr>
            <a:picLocks noChangeAspect="1"/>
          </p:cNvPicPr>
          <p:nvPr/>
        </p:nvPicPr>
        <p:blipFill>
          <a:blip r:embed="rId19">
            <a:extLst>
              <a:ext uri="{96DAC541-7B7A-43D3-8B79-37D633B846F1}">
                <asvg:svgBlip xmlns="" xmlns:asvg="http://schemas.microsoft.com/office/drawing/2016/SVG/main" r:embed="rId20"/>
              </a:ext>
            </a:extLst>
          </a:blip>
          <a:stretch>
            <a:fillRect/>
          </a:stretch>
        </p:blipFill>
        <p:spPr>
          <a:xfrm>
            <a:off x="2769995" y="5406256"/>
            <a:ext cx="756279" cy="756279"/>
          </a:xfrm>
          <a:prstGeom prst="rect">
            <a:avLst/>
          </a:prstGeom>
        </p:spPr>
      </p:pic>
      <p:pic>
        <p:nvPicPr>
          <p:cNvPr id="22" name="Graphic 21" descr="Checklist outline">
            <a:extLst>
              <a:ext uri="{FF2B5EF4-FFF2-40B4-BE49-F238E27FC236}">
                <a16:creationId xmlns:a16="http://schemas.microsoft.com/office/drawing/2014/main" id="{84E91852-D06E-3578-86CB-9BADF990AFE8}"/>
              </a:ext>
            </a:extLst>
          </p:cNvPr>
          <p:cNvPicPr>
            <a:picLocks noChangeAspect="1"/>
          </p:cNvPicPr>
          <p:nvPr/>
        </p:nvPicPr>
        <p:blipFill>
          <a:blip r:embed="rId21">
            <a:extLst>
              <a:ext uri="{96DAC541-7B7A-43D3-8B79-37D633B846F1}">
                <asvg:svgBlip xmlns="" xmlns:asvg="http://schemas.microsoft.com/office/drawing/2016/SVG/main" r:embed="rId22"/>
              </a:ext>
            </a:extLst>
          </a:blip>
          <a:stretch>
            <a:fillRect/>
          </a:stretch>
        </p:blipFill>
        <p:spPr>
          <a:xfrm>
            <a:off x="3483009" y="5028991"/>
            <a:ext cx="701839" cy="701839"/>
          </a:xfrm>
          <a:prstGeom prst="rect">
            <a:avLst/>
          </a:prstGeom>
        </p:spPr>
      </p:pic>
      <p:sp>
        <p:nvSpPr>
          <p:cNvPr id="23" name="TextBox 22">
            <a:extLst>
              <a:ext uri="{FF2B5EF4-FFF2-40B4-BE49-F238E27FC236}">
                <a16:creationId xmlns:a16="http://schemas.microsoft.com/office/drawing/2014/main" id="{A5A88690-11E0-A72B-0A98-F3EB078EAC2D}"/>
              </a:ext>
            </a:extLst>
          </p:cNvPr>
          <p:cNvSpPr txBox="1"/>
          <p:nvPr/>
        </p:nvSpPr>
        <p:spPr>
          <a:xfrm>
            <a:off x="3864643" y="5111966"/>
            <a:ext cx="2264018" cy="461665"/>
          </a:xfrm>
          <a:prstGeom prst="rect">
            <a:avLst/>
          </a:prstGeom>
          <a:noFill/>
        </p:spPr>
        <p:txBody>
          <a:bodyPr wrap="square" rtlCol="0">
            <a:spAutoFit/>
          </a:bodyPr>
          <a:lstStyle/>
          <a:p>
            <a:pPr algn="ctr"/>
            <a:r>
              <a:rPr lang="en-CA"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Risk ratings</a:t>
            </a:r>
          </a:p>
        </p:txBody>
      </p:sp>
      <p:sp>
        <p:nvSpPr>
          <p:cNvPr id="24" name="TextBox 23">
            <a:extLst>
              <a:ext uri="{FF2B5EF4-FFF2-40B4-BE49-F238E27FC236}">
                <a16:creationId xmlns:a16="http://schemas.microsoft.com/office/drawing/2014/main" id="{6970A286-4780-00AC-C47D-25824C8B2D3C}"/>
              </a:ext>
            </a:extLst>
          </p:cNvPr>
          <p:cNvSpPr txBox="1"/>
          <p:nvPr/>
        </p:nvSpPr>
        <p:spPr>
          <a:xfrm>
            <a:off x="3971035" y="3407534"/>
            <a:ext cx="1576072" cy="461665"/>
          </a:xfrm>
          <a:prstGeom prst="rect">
            <a:avLst/>
          </a:prstGeom>
          <a:noFill/>
        </p:spPr>
        <p:txBody>
          <a:bodyPr wrap="none" rtlCol="0">
            <a:spAutoFit/>
          </a:bodyPr>
          <a:lstStyle/>
          <a:p>
            <a:r>
              <a:rPr lang="en-CA"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Diagnosis</a:t>
            </a:r>
          </a:p>
        </p:txBody>
      </p:sp>
      <p:sp>
        <p:nvSpPr>
          <p:cNvPr id="25" name="TextBox 24">
            <a:extLst>
              <a:ext uri="{FF2B5EF4-FFF2-40B4-BE49-F238E27FC236}">
                <a16:creationId xmlns:a16="http://schemas.microsoft.com/office/drawing/2014/main" id="{BFF71CF1-61E6-1981-34FD-1C0501FD4F05}"/>
              </a:ext>
            </a:extLst>
          </p:cNvPr>
          <p:cNvSpPr txBox="1"/>
          <p:nvPr/>
        </p:nvSpPr>
        <p:spPr>
          <a:xfrm>
            <a:off x="3904773" y="2518328"/>
            <a:ext cx="2264018" cy="461665"/>
          </a:xfrm>
          <a:prstGeom prst="rect">
            <a:avLst/>
          </a:prstGeom>
          <a:noFill/>
        </p:spPr>
        <p:txBody>
          <a:bodyPr wrap="none" rtlCol="0">
            <a:spAutoFit/>
          </a:bodyPr>
          <a:lstStyle/>
          <a:p>
            <a:r>
              <a:rPr lang="en-CA"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Demographics</a:t>
            </a:r>
          </a:p>
        </p:txBody>
      </p:sp>
      <p:sp>
        <p:nvSpPr>
          <p:cNvPr id="26" name="TextBox 25">
            <a:extLst>
              <a:ext uri="{FF2B5EF4-FFF2-40B4-BE49-F238E27FC236}">
                <a16:creationId xmlns:a16="http://schemas.microsoft.com/office/drawing/2014/main" id="{0DB0F26F-67C7-25B2-F9C4-1F387939543B}"/>
              </a:ext>
            </a:extLst>
          </p:cNvPr>
          <p:cNvSpPr txBox="1"/>
          <p:nvPr/>
        </p:nvSpPr>
        <p:spPr>
          <a:xfrm>
            <a:off x="335490" y="1617420"/>
            <a:ext cx="11521019" cy="461665"/>
          </a:xfrm>
          <a:prstGeom prst="rect">
            <a:avLst/>
          </a:prstGeom>
          <a:noFill/>
        </p:spPr>
        <p:txBody>
          <a:bodyPr wrap="square" rtlCol="0">
            <a:spAutoFit/>
          </a:bodyPr>
          <a:lstStyle/>
          <a:p>
            <a:pPr marL="342900" marR="0" lvl="0" indent="-34290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CA" altLang="en-US" sz="2400" b="0" i="0" u="none" strike="noStrike" cap="none" normalizeH="0" baseline="0" dirty="0">
                <a:ln>
                  <a:noFill/>
                </a:ln>
                <a:solidFill>
                  <a:schemeClr val="bg1"/>
                </a:solidFill>
                <a:effectLst/>
                <a:latin typeface="Open Sans" panose="020B0606030504020204" pitchFamily="34" charset="0"/>
                <a:ea typeface="Open Sans" panose="020B0606030504020204" pitchFamily="34" charset="0"/>
                <a:cs typeface="Open Sans" panose="020B0606030504020204" pitchFamily="34" charset="0"/>
              </a:rPr>
              <a:t>10,236 clients across 17,703 acute care stays at </a:t>
            </a:r>
            <a:r>
              <a:rPr kumimoji="0" lang="en-CA" altLang="en-US" sz="2400" b="0" i="0" u="none" strike="noStrike" cap="none" normalizeH="0" baseline="0" dirty="0">
                <a:ln>
                  <a:noFill/>
                </a:ln>
                <a:solidFill>
                  <a:schemeClr val="bg2">
                    <a:lumMod val="40000"/>
                    <a:lumOff val="60000"/>
                  </a:schemeClr>
                </a:solidFill>
                <a:effectLst/>
                <a:latin typeface="Open Sans" panose="020B0606030504020204" pitchFamily="34" charset="0"/>
                <a:ea typeface="Open Sans" panose="020B0606030504020204" pitchFamily="34" charset="0"/>
                <a:cs typeface="Open Sans" panose="020B0606030504020204" pitchFamily="34" charset="0"/>
              </a:rPr>
              <a:t>CAMH</a:t>
            </a:r>
          </a:p>
        </p:txBody>
      </p:sp>
      <p:sp>
        <p:nvSpPr>
          <p:cNvPr id="27" name="TextBox 26">
            <a:extLst>
              <a:ext uri="{FF2B5EF4-FFF2-40B4-BE49-F238E27FC236}">
                <a16:creationId xmlns:a16="http://schemas.microsoft.com/office/drawing/2014/main" id="{740A1C99-AA79-23C5-64FA-65427D85AC4B}"/>
              </a:ext>
            </a:extLst>
          </p:cNvPr>
          <p:cNvSpPr txBox="1"/>
          <p:nvPr/>
        </p:nvSpPr>
        <p:spPr>
          <a:xfrm>
            <a:off x="3412532" y="5799901"/>
            <a:ext cx="3401346" cy="461665"/>
          </a:xfrm>
          <a:prstGeom prst="rect">
            <a:avLst/>
          </a:prstGeom>
          <a:noFill/>
          <a:ln>
            <a:noFill/>
          </a:ln>
        </p:spPr>
        <p:txBody>
          <a:bodyPr wrap="square" rtlCol="0">
            <a:spAutoFit/>
          </a:bodyPr>
          <a:lstStyle/>
          <a:p>
            <a:pPr algn="ctr"/>
            <a:r>
              <a:rPr lang="en-CA" sz="24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Clinical notes (soon!)</a:t>
            </a:r>
          </a:p>
        </p:txBody>
      </p:sp>
      <p:sp>
        <p:nvSpPr>
          <p:cNvPr id="31" name="TextBox 30">
            <a:extLst>
              <a:ext uri="{FF2B5EF4-FFF2-40B4-BE49-F238E27FC236}">
                <a16:creationId xmlns:a16="http://schemas.microsoft.com/office/drawing/2014/main" id="{888AD534-40B2-854E-57E2-7806BBEABB9F}"/>
              </a:ext>
            </a:extLst>
          </p:cNvPr>
          <p:cNvSpPr txBox="1"/>
          <p:nvPr/>
        </p:nvSpPr>
        <p:spPr>
          <a:xfrm>
            <a:off x="7458698" y="3388201"/>
            <a:ext cx="2231701" cy="461665"/>
          </a:xfrm>
          <a:prstGeom prst="rect">
            <a:avLst/>
          </a:prstGeom>
          <a:noFill/>
        </p:spPr>
        <p:txBody>
          <a:bodyPr wrap="square" rtlCol="0">
            <a:spAutoFit/>
          </a:bodyPr>
          <a:lstStyle/>
          <a:p>
            <a:r>
              <a:rPr lang="en-CA"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0 (no incident)</a:t>
            </a:r>
          </a:p>
        </p:txBody>
      </p:sp>
      <p:sp>
        <p:nvSpPr>
          <p:cNvPr id="32" name="TextBox 31">
            <a:extLst>
              <a:ext uri="{FF2B5EF4-FFF2-40B4-BE49-F238E27FC236}">
                <a16:creationId xmlns:a16="http://schemas.microsoft.com/office/drawing/2014/main" id="{17236893-BA5C-CC7C-D223-0657A846BB60}"/>
              </a:ext>
            </a:extLst>
          </p:cNvPr>
          <p:cNvSpPr txBox="1"/>
          <p:nvPr/>
        </p:nvSpPr>
        <p:spPr>
          <a:xfrm>
            <a:off x="7475384" y="4315137"/>
            <a:ext cx="2231701" cy="461665"/>
          </a:xfrm>
          <a:prstGeom prst="rect">
            <a:avLst/>
          </a:prstGeom>
          <a:noFill/>
        </p:spPr>
        <p:txBody>
          <a:bodyPr wrap="square" rtlCol="0">
            <a:spAutoFit/>
          </a:bodyPr>
          <a:lstStyle/>
          <a:p>
            <a:r>
              <a:rPr lang="en-CA"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1 (incident)</a:t>
            </a:r>
          </a:p>
        </p:txBody>
      </p:sp>
      <p:cxnSp>
        <p:nvCxnSpPr>
          <p:cNvPr id="34" name="Straight Connector 33">
            <a:extLst>
              <a:ext uri="{FF2B5EF4-FFF2-40B4-BE49-F238E27FC236}">
                <a16:creationId xmlns:a16="http://schemas.microsoft.com/office/drawing/2014/main" id="{4DB34574-E974-3453-93DC-F5B05CDC8573}"/>
              </a:ext>
            </a:extLst>
          </p:cNvPr>
          <p:cNvCxnSpPr/>
          <p:nvPr/>
        </p:nvCxnSpPr>
        <p:spPr>
          <a:xfrm>
            <a:off x="7125605" y="2508918"/>
            <a:ext cx="0" cy="388235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39" name="Picture 38">
            <a:extLst>
              <a:ext uri="{FF2B5EF4-FFF2-40B4-BE49-F238E27FC236}">
                <a16:creationId xmlns:a16="http://schemas.microsoft.com/office/drawing/2014/main" id="{C0891589-67C5-1A6E-0C24-079E632C8324}"/>
              </a:ext>
            </a:extLst>
          </p:cNvPr>
          <p:cNvPicPr>
            <a:picLocks noChangeAspect="1"/>
          </p:cNvPicPr>
          <p:nvPr/>
        </p:nvPicPr>
        <p:blipFill>
          <a:blip r:embed="rId23"/>
          <a:stretch>
            <a:fillRect/>
          </a:stretch>
        </p:blipFill>
        <p:spPr>
          <a:xfrm>
            <a:off x="10869097" y="5240580"/>
            <a:ext cx="1054046" cy="1069993"/>
          </a:xfrm>
          <a:prstGeom prst="rect">
            <a:avLst/>
          </a:prstGeom>
          <a:ln>
            <a:noFill/>
          </a:ln>
          <a:effectLst>
            <a:softEdge rad="112500"/>
          </a:effectLst>
        </p:spPr>
      </p:pic>
      <p:pic>
        <p:nvPicPr>
          <p:cNvPr id="41" name="Picture 40">
            <a:extLst>
              <a:ext uri="{FF2B5EF4-FFF2-40B4-BE49-F238E27FC236}">
                <a16:creationId xmlns:a16="http://schemas.microsoft.com/office/drawing/2014/main" id="{46CD989F-17E3-EA9A-59C6-911F6DD48855}"/>
              </a:ext>
            </a:extLst>
          </p:cNvPr>
          <p:cNvPicPr>
            <a:picLocks noChangeAspect="1"/>
          </p:cNvPicPr>
          <p:nvPr/>
        </p:nvPicPr>
        <p:blipFill>
          <a:blip r:embed="rId24"/>
          <a:stretch>
            <a:fillRect/>
          </a:stretch>
        </p:blipFill>
        <p:spPr>
          <a:xfrm>
            <a:off x="9707085" y="5336777"/>
            <a:ext cx="811442" cy="869028"/>
          </a:xfrm>
          <a:prstGeom prst="rect">
            <a:avLst/>
          </a:prstGeom>
        </p:spPr>
      </p:pic>
      <p:sp>
        <p:nvSpPr>
          <p:cNvPr id="42" name="TextBox 41">
            <a:extLst>
              <a:ext uri="{FF2B5EF4-FFF2-40B4-BE49-F238E27FC236}">
                <a16:creationId xmlns:a16="http://schemas.microsoft.com/office/drawing/2014/main" id="{DAD8BF7A-754A-A41A-DF85-36CB53419015}"/>
              </a:ext>
            </a:extLst>
          </p:cNvPr>
          <p:cNvSpPr txBox="1"/>
          <p:nvPr/>
        </p:nvSpPr>
        <p:spPr>
          <a:xfrm>
            <a:off x="10869097" y="6378173"/>
            <a:ext cx="1922487" cy="307777"/>
          </a:xfrm>
          <a:prstGeom prst="rect">
            <a:avLst/>
          </a:prstGeom>
          <a:noFill/>
        </p:spPr>
        <p:txBody>
          <a:bodyPr wrap="square" rtlCol="0">
            <a:spAutoFit/>
          </a:bodyPr>
          <a:lstStyle/>
          <a:p>
            <a:r>
              <a:rPr lang="en-US" sz="1400" dirty="0" err="1">
                <a:solidFill>
                  <a:schemeClr val="bg1"/>
                </a:solidFill>
              </a:rPr>
              <a:t>Yifan</a:t>
            </a:r>
            <a:r>
              <a:rPr lang="en-US" sz="1400" dirty="0">
                <a:solidFill>
                  <a:schemeClr val="bg1"/>
                </a:solidFill>
              </a:rPr>
              <a:t> Wang</a:t>
            </a:r>
          </a:p>
        </p:txBody>
      </p:sp>
      <p:sp>
        <p:nvSpPr>
          <p:cNvPr id="43" name="TextBox 42">
            <a:extLst>
              <a:ext uri="{FF2B5EF4-FFF2-40B4-BE49-F238E27FC236}">
                <a16:creationId xmlns:a16="http://schemas.microsoft.com/office/drawing/2014/main" id="{D60E6E9A-21DD-9B6B-DDCA-3911D10DCA58}"/>
              </a:ext>
            </a:extLst>
          </p:cNvPr>
          <p:cNvSpPr txBox="1"/>
          <p:nvPr/>
        </p:nvSpPr>
        <p:spPr>
          <a:xfrm>
            <a:off x="9557283" y="6378172"/>
            <a:ext cx="1922487" cy="307777"/>
          </a:xfrm>
          <a:prstGeom prst="rect">
            <a:avLst/>
          </a:prstGeom>
          <a:noFill/>
        </p:spPr>
        <p:txBody>
          <a:bodyPr wrap="square" rtlCol="0">
            <a:spAutoFit/>
          </a:bodyPr>
          <a:lstStyle/>
          <a:p>
            <a:r>
              <a:rPr lang="en-US" sz="1400" dirty="0">
                <a:solidFill>
                  <a:schemeClr val="bg1"/>
                </a:solidFill>
              </a:rPr>
              <a:t>Robert Xiao</a:t>
            </a:r>
          </a:p>
        </p:txBody>
      </p:sp>
    </p:spTree>
    <p:extLst>
      <p:ext uri="{BB962C8B-B14F-4D97-AF65-F5344CB8AC3E}">
        <p14:creationId xmlns:p14="http://schemas.microsoft.com/office/powerpoint/2010/main" val="39005482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30092" y="184144"/>
            <a:ext cx="9889800" cy="763200"/>
          </a:xfrm>
        </p:spPr>
        <p:txBody>
          <a:bodyPr/>
          <a:lstStyle/>
          <a:p>
            <a:pPr algn="ctr"/>
            <a:r>
              <a:rPr lang="en-US" sz="3200" b="1" dirty="0">
                <a:solidFill>
                  <a:schemeClr val="bg1"/>
                </a:solidFill>
                <a:latin typeface="Verdana" panose="020B0604030504040204" pitchFamily="34" charset="0"/>
                <a:ea typeface="Verdana" panose="020B0604030504040204" pitchFamily="34" charset="0"/>
              </a:rPr>
              <a:t>Potential for Bias</a:t>
            </a:r>
          </a:p>
        </p:txBody>
      </p:sp>
      <p:sp>
        <p:nvSpPr>
          <p:cNvPr id="12" name="TextBox 11"/>
          <p:cNvSpPr txBox="1"/>
          <p:nvPr/>
        </p:nvSpPr>
        <p:spPr>
          <a:xfrm>
            <a:off x="3126287" y="5851008"/>
            <a:ext cx="5419725" cy="646331"/>
          </a:xfrm>
          <a:prstGeom prst="rect">
            <a:avLst/>
          </a:prstGeom>
          <a:noFill/>
        </p:spPr>
        <p:txBody>
          <a:bodyPr wrap="square" rtlCol="0">
            <a:spAutoFit/>
          </a:bodyPr>
          <a:lstStyle/>
          <a:p>
            <a:endParaRPr lang="en-US" dirty="0">
              <a:solidFill>
                <a:schemeClr val="bg1"/>
              </a:solidFill>
            </a:endParaRPr>
          </a:p>
          <a:p>
            <a:endParaRPr lang="en-US" dirty="0">
              <a:solidFill>
                <a:schemeClr val="bg1"/>
              </a:solidFill>
            </a:endParaRPr>
          </a:p>
        </p:txBody>
      </p:sp>
      <p:sp>
        <p:nvSpPr>
          <p:cNvPr id="42" name="TextBox 41">
            <a:extLst>
              <a:ext uri="{FF2B5EF4-FFF2-40B4-BE49-F238E27FC236}">
                <a16:creationId xmlns:a16="http://schemas.microsoft.com/office/drawing/2014/main" id="{DAD8BF7A-754A-A41A-DF85-36CB53419015}"/>
              </a:ext>
            </a:extLst>
          </p:cNvPr>
          <p:cNvSpPr txBox="1"/>
          <p:nvPr/>
        </p:nvSpPr>
        <p:spPr>
          <a:xfrm>
            <a:off x="71918" y="6370355"/>
            <a:ext cx="1922487" cy="307777"/>
          </a:xfrm>
          <a:prstGeom prst="rect">
            <a:avLst/>
          </a:prstGeom>
          <a:noFill/>
        </p:spPr>
        <p:txBody>
          <a:bodyPr wrap="square" rtlCol="0">
            <a:spAutoFit/>
          </a:bodyPr>
          <a:lstStyle/>
          <a:p>
            <a:r>
              <a:rPr lang="en-US" sz="1400" dirty="0">
                <a:solidFill>
                  <a:schemeClr val="bg1"/>
                </a:solidFill>
              </a:rPr>
              <a:t>Chris Dharma</a:t>
            </a:r>
          </a:p>
        </p:txBody>
      </p:sp>
      <p:pic>
        <p:nvPicPr>
          <p:cNvPr id="3" name="Picture 14" descr="Chris Dharma, MSc - Epidemiology and Biostatistics - Western University">
            <a:extLst>
              <a:ext uri="{FF2B5EF4-FFF2-40B4-BE49-F238E27FC236}">
                <a16:creationId xmlns:a16="http://schemas.microsoft.com/office/drawing/2014/main" id="{96F99585-7820-3C76-C2B3-F500C6353C0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8684" y="5269425"/>
            <a:ext cx="1014661" cy="107394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91E7CFD3-22C4-70E1-1593-AEBC6551E5EF}"/>
              </a:ext>
            </a:extLst>
          </p:cNvPr>
          <p:cNvPicPr>
            <a:picLocks noChangeAspect="1"/>
          </p:cNvPicPr>
          <p:nvPr/>
        </p:nvPicPr>
        <p:blipFill>
          <a:blip r:embed="rId4"/>
          <a:stretch>
            <a:fillRect/>
          </a:stretch>
        </p:blipFill>
        <p:spPr>
          <a:xfrm>
            <a:off x="3295082" y="2353293"/>
            <a:ext cx="1688298" cy="2015320"/>
          </a:xfrm>
          <a:prstGeom prst="rect">
            <a:avLst/>
          </a:prstGeom>
        </p:spPr>
      </p:pic>
      <p:pic>
        <p:nvPicPr>
          <p:cNvPr id="7" name="Picture 6">
            <a:extLst>
              <a:ext uri="{FF2B5EF4-FFF2-40B4-BE49-F238E27FC236}">
                <a16:creationId xmlns:a16="http://schemas.microsoft.com/office/drawing/2014/main" id="{111C3387-243C-510D-23CD-462BDA7072F3}"/>
              </a:ext>
            </a:extLst>
          </p:cNvPr>
          <p:cNvPicPr>
            <a:picLocks noChangeAspect="1"/>
          </p:cNvPicPr>
          <p:nvPr/>
        </p:nvPicPr>
        <p:blipFill>
          <a:blip r:embed="rId5"/>
          <a:stretch>
            <a:fillRect/>
          </a:stretch>
        </p:blipFill>
        <p:spPr>
          <a:xfrm>
            <a:off x="5486399" y="2332173"/>
            <a:ext cx="4393736" cy="3355803"/>
          </a:xfrm>
          <a:prstGeom prst="rect">
            <a:avLst/>
          </a:prstGeom>
          <a:solidFill>
            <a:schemeClr val="bg1"/>
          </a:solidFill>
        </p:spPr>
      </p:pic>
      <p:sp>
        <p:nvSpPr>
          <p:cNvPr id="10" name="TextBox 9">
            <a:extLst>
              <a:ext uri="{FF2B5EF4-FFF2-40B4-BE49-F238E27FC236}">
                <a16:creationId xmlns:a16="http://schemas.microsoft.com/office/drawing/2014/main" id="{512BA6AC-9EC7-B459-D01F-D96993EC8884}"/>
              </a:ext>
            </a:extLst>
          </p:cNvPr>
          <p:cNvSpPr txBox="1"/>
          <p:nvPr/>
        </p:nvSpPr>
        <p:spPr>
          <a:xfrm>
            <a:off x="670981" y="1351942"/>
            <a:ext cx="11521019" cy="461665"/>
          </a:xfrm>
          <a:prstGeom prst="rect">
            <a:avLst/>
          </a:prstGeom>
          <a:noFill/>
        </p:spPr>
        <p:txBody>
          <a:bodyPr wrap="square" rtlCol="0">
            <a:spAutoFit/>
          </a:bodyPr>
          <a:lstStyle/>
          <a:p>
            <a:pPr marL="342900" marR="0" lvl="0" indent="-34290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CA" altLang="en-US"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Biased features (e.g., risk assessments)              Biased outcomes</a:t>
            </a:r>
            <a:endParaRPr kumimoji="0" lang="en-CA" altLang="en-US" sz="2400" b="0" i="0" u="none" strike="noStrike" cap="none" normalizeH="0" baseline="0" dirty="0">
              <a:ln>
                <a:noFill/>
              </a:ln>
              <a:solidFill>
                <a:schemeClr val="bg2">
                  <a:lumMod val="40000"/>
                  <a:lumOff val="60000"/>
                </a:schemeClr>
              </a:solidFill>
              <a:effectLst/>
              <a:latin typeface="Open Sans" panose="020B0606030504020204" pitchFamily="34" charset="0"/>
              <a:ea typeface="Open Sans" panose="020B0606030504020204" pitchFamily="34" charset="0"/>
              <a:cs typeface="Open Sans" panose="020B0606030504020204" pitchFamily="34" charset="0"/>
            </a:endParaRPr>
          </a:p>
        </p:txBody>
      </p:sp>
      <p:cxnSp>
        <p:nvCxnSpPr>
          <p:cNvPr id="17" name="Straight Arrow Connector 16">
            <a:extLst>
              <a:ext uri="{FF2B5EF4-FFF2-40B4-BE49-F238E27FC236}">
                <a16:creationId xmlns:a16="http://schemas.microsoft.com/office/drawing/2014/main" id="{44BA3EDC-4BA8-9A66-DC7C-0C1CAEBD6284}"/>
              </a:ext>
            </a:extLst>
          </p:cNvPr>
          <p:cNvCxnSpPr/>
          <p:nvPr/>
        </p:nvCxnSpPr>
        <p:spPr>
          <a:xfrm>
            <a:off x="7003472" y="1585005"/>
            <a:ext cx="394854" cy="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70497188-43CE-9ABB-8207-7D67F7A8A24C}"/>
              </a:ext>
            </a:extLst>
          </p:cNvPr>
          <p:cNvSpPr txBox="1"/>
          <p:nvPr/>
        </p:nvSpPr>
        <p:spPr>
          <a:xfrm>
            <a:off x="5344387" y="5792473"/>
            <a:ext cx="5131717" cy="584775"/>
          </a:xfrm>
          <a:prstGeom prst="rect">
            <a:avLst/>
          </a:prstGeom>
          <a:noFill/>
        </p:spPr>
        <p:txBody>
          <a:bodyPr wrap="square">
            <a:spAutoFit/>
          </a:bodyPr>
          <a:lstStyle/>
          <a:p>
            <a:r>
              <a:rPr lang="en-CA" sz="1600" i="1" kern="0" dirty="0">
                <a:solidFill>
                  <a:schemeClr val="bg1"/>
                </a:solidFill>
                <a:effectLst/>
                <a:latin typeface="Open Sans" panose="020B0606030504020204" pitchFamily="34" charset="0"/>
                <a:ea typeface="Open Sans" panose="020B0606030504020204" pitchFamily="34" charset="0"/>
                <a:cs typeface="Open Sans" panose="020B0606030504020204" pitchFamily="34" charset="0"/>
              </a:rPr>
              <a:t>Note.</a:t>
            </a:r>
            <a:r>
              <a:rPr lang="en-CA" sz="1600" kern="0" dirty="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 denotes the reference category; ORs adjusted for age, gender, housing, and diagnosis.</a:t>
            </a:r>
            <a:endParaRPr lang="en-CA"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4" name="Picture 3">
            <a:extLst>
              <a:ext uri="{FF2B5EF4-FFF2-40B4-BE49-F238E27FC236}">
                <a16:creationId xmlns:a16="http://schemas.microsoft.com/office/drawing/2014/main" id="{764DFA5B-593B-E01E-B473-3841DB88EFF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77897" y="5262487"/>
            <a:ext cx="1014660" cy="1059972"/>
          </a:xfrm>
          <a:prstGeom prst="rect">
            <a:avLst/>
          </a:prstGeom>
          <a:ln>
            <a:noFill/>
          </a:ln>
          <a:effectLst>
            <a:softEdge rad="112500"/>
          </a:effectLst>
        </p:spPr>
      </p:pic>
      <p:sp>
        <p:nvSpPr>
          <p:cNvPr id="6" name="TextBox 5">
            <a:extLst>
              <a:ext uri="{FF2B5EF4-FFF2-40B4-BE49-F238E27FC236}">
                <a16:creationId xmlns:a16="http://schemas.microsoft.com/office/drawing/2014/main" id="{EFF75E39-7273-C69B-B321-177A068DD895}"/>
              </a:ext>
            </a:extLst>
          </p:cNvPr>
          <p:cNvSpPr txBox="1"/>
          <p:nvPr/>
        </p:nvSpPr>
        <p:spPr>
          <a:xfrm>
            <a:off x="1443845" y="6390694"/>
            <a:ext cx="1922487" cy="307777"/>
          </a:xfrm>
          <a:prstGeom prst="rect">
            <a:avLst/>
          </a:prstGeom>
          <a:noFill/>
        </p:spPr>
        <p:txBody>
          <a:bodyPr wrap="square" rtlCol="0">
            <a:spAutoFit/>
          </a:bodyPr>
          <a:lstStyle/>
          <a:p>
            <a:r>
              <a:rPr lang="en-CA" sz="1400" dirty="0">
                <a:solidFill>
                  <a:schemeClr val="bg1"/>
                </a:solidFill>
              </a:rPr>
              <a:t>Sitra </a:t>
            </a:r>
            <a:r>
              <a:rPr lang="en-CA" sz="1400" dirty="0" err="1">
                <a:solidFill>
                  <a:schemeClr val="bg1"/>
                </a:solidFill>
              </a:rPr>
              <a:t>Adill</a:t>
            </a:r>
            <a:r>
              <a:rPr lang="en-CA" sz="1400" dirty="0">
                <a:solidFill>
                  <a:schemeClr val="bg1"/>
                </a:solidFill>
              </a:rPr>
              <a:t> Mohammed </a:t>
            </a:r>
            <a:endParaRPr lang="en-US" sz="1400" dirty="0">
              <a:solidFill>
                <a:schemeClr val="bg1"/>
              </a:solidFill>
            </a:endParaRPr>
          </a:p>
        </p:txBody>
      </p:sp>
    </p:spTree>
    <p:extLst>
      <p:ext uri="{BB962C8B-B14F-4D97-AF65-F5344CB8AC3E}">
        <p14:creationId xmlns:p14="http://schemas.microsoft.com/office/powerpoint/2010/main" val="272899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30092" y="184144"/>
            <a:ext cx="9889800" cy="763200"/>
          </a:xfrm>
        </p:spPr>
        <p:txBody>
          <a:bodyPr/>
          <a:lstStyle/>
          <a:p>
            <a:pPr algn="ctr"/>
            <a:r>
              <a:rPr lang="en-US" sz="3200" b="1" dirty="0">
                <a:solidFill>
                  <a:schemeClr val="bg1"/>
                </a:solidFill>
                <a:latin typeface="Verdana" panose="020B0604030504040204" pitchFamily="34" charset="0"/>
                <a:ea typeface="Verdana" panose="020B0604030504040204" pitchFamily="34" charset="0"/>
              </a:rPr>
              <a:t>The CAMH Emergency Department</a:t>
            </a:r>
          </a:p>
        </p:txBody>
      </p:sp>
      <p:sp>
        <p:nvSpPr>
          <p:cNvPr id="12" name="TextBox 11"/>
          <p:cNvSpPr txBox="1"/>
          <p:nvPr/>
        </p:nvSpPr>
        <p:spPr>
          <a:xfrm>
            <a:off x="3126287" y="5851008"/>
            <a:ext cx="5419725" cy="646331"/>
          </a:xfrm>
          <a:prstGeom prst="rect">
            <a:avLst/>
          </a:prstGeom>
          <a:noFill/>
        </p:spPr>
        <p:txBody>
          <a:bodyPr wrap="square" rtlCol="0">
            <a:spAutoFit/>
          </a:bodyPr>
          <a:lstStyle/>
          <a:p>
            <a:endParaRPr lang="en-US" dirty="0">
              <a:solidFill>
                <a:schemeClr val="bg1"/>
              </a:solidFill>
            </a:endParaRPr>
          </a:p>
          <a:p>
            <a:endParaRPr lang="en-US" dirty="0">
              <a:solidFill>
                <a:schemeClr val="bg1"/>
              </a:solidFill>
            </a:endParaRPr>
          </a:p>
        </p:txBody>
      </p:sp>
      <p:pic>
        <p:nvPicPr>
          <p:cNvPr id="6" name="Picture 5" descr="Ready for Change: Emergency Department | CAMH">
            <a:extLst>
              <a:ext uri="{FF2B5EF4-FFF2-40B4-BE49-F238E27FC236}">
                <a16:creationId xmlns:a16="http://schemas.microsoft.com/office/drawing/2014/main" id="{2FC96E4E-D0F4-0BA5-3230-EF87DB34B777}"/>
              </a:ext>
            </a:extLst>
          </p:cNvPr>
          <p:cNvPicPr>
            <a:picLocks noGrp="1"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31780" y="1499670"/>
            <a:ext cx="8033239"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59348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 name="Rectangle 9"/>
          <p:cNvSpPr/>
          <p:nvPr/>
        </p:nvSpPr>
        <p:spPr>
          <a:xfrm>
            <a:off x="3720147" y="0"/>
            <a:ext cx="4075611" cy="691543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 name="Title 1"/>
          <p:cNvSpPr>
            <a:spLocks noGrp="1"/>
          </p:cNvSpPr>
          <p:nvPr>
            <p:ph type="title"/>
          </p:nvPr>
        </p:nvSpPr>
        <p:spPr>
          <a:xfrm>
            <a:off x="244045" y="97960"/>
            <a:ext cx="3476102" cy="1860557"/>
          </a:xfrm>
        </p:spPr>
        <p:txBody>
          <a:bodyPr>
            <a:normAutofit/>
          </a:bodyPr>
          <a:lstStyle/>
          <a:p>
            <a:r>
              <a:rPr lang="en-CA" sz="3200" b="1" dirty="0">
                <a:solidFill>
                  <a:schemeClr val="bg1"/>
                </a:solidFill>
                <a:latin typeface="Bahnschrift" panose="020B0502040204020203" pitchFamily="34" charset="0"/>
              </a:rPr>
              <a:t>THE CLINICAL CONTEXT</a:t>
            </a:r>
          </a:p>
        </p:txBody>
      </p:sp>
      <p:sp>
        <p:nvSpPr>
          <p:cNvPr id="3" name="Content Placeholder 2"/>
          <p:cNvSpPr>
            <a:spLocks noGrp="1"/>
          </p:cNvSpPr>
          <p:nvPr>
            <p:ph type="body" idx="1"/>
          </p:nvPr>
        </p:nvSpPr>
        <p:spPr>
          <a:xfrm>
            <a:off x="244045" y="1398337"/>
            <a:ext cx="3148976" cy="1294819"/>
          </a:xfrm>
        </p:spPr>
        <p:txBody>
          <a:bodyPr>
            <a:noAutofit/>
          </a:bodyPr>
          <a:lstStyle/>
          <a:p>
            <a:endParaRPr lang="en-CA" sz="1800" dirty="0">
              <a:solidFill>
                <a:schemeClr val="bg1"/>
              </a:solidFill>
            </a:endParaRPr>
          </a:p>
          <a:p>
            <a:r>
              <a:rPr lang="en-CA" sz="1800" u="sng" dirty="0">
                <a:solidFill>
                  <a:schemeClr val="bg1"/>
                </a:solidFill>
              </a:rPr>
              <a:t>7am: Nurse Handover (1:1)</a:t>
            </a:r>
          </a:p>
        </p:txBody>
      </p:sp>
      <p:sp>
        <p:nvSpPr>
          <p:cNvPr id="5" name="Text Placeholder 4"/>
          <p:cNvSpPr>
            <a:spLocks noGrp="1"/>
          </p:cNvSpPr>
          <p:nvPr>
            <p:ph type="body" sz="quarter" idx="3"/>
          </p:nvPr>
        </p:nvSpPr>
        <p:spPr>
          <a:xfrm>
            <a:off x="4115354" y="1214597"/>
            <a:ext cx="3421357" cy="1494827"/>
          </a:xfrm>
        </p:spPr>
        <p:txBody>
          <a:bodyPr>
            <a:noAutofit/>
          </a:bodyPr>
          <a:lstStyle/>
          <a:p>
            <a:endParaRPr lang="en-US" sz="1800" dirty="0"/>
          </a:p>
          <a:p>
            <a:r>
              <a:rPr lang="en-US" sz="1800" u="sng" dirty="0"/>
              <a:t>8:30am: Rounds (25+ppl)</a:t>
            </a:r>
          </a:p>
        </p:txBody>
      </p:sp>
      <p:pic>
        <p:nvPicPr>
          <p:cNvPr id="1028" name="Picture 4" descr="The Importance of an Effective Office Conference Room - The #FunCrew of  JustMy!"/>
          <p:cNvPicPr>
            <a:picLocks noGrp="1" noChangeAspect="1" noChangeArrowheads="1"/>
          </p:cNvPicPr>
          <p:nvPr>
            <p:ph sz="quarter" idx="4"/>
          </p:nvPr>
        </p:nvPicPr>
        <p:blipFill>
          <a:blip r:embed="rId3" cstate="print">
            <a:extLst>
              <a:ext uri="{28A0092B-C50C-407E-A947-70E740481C1C}">
                <a14:useLocalDpi xmlns:a14="http://schemas.microsoft.com/office/drawing/2010/main" val="0"/>
              </a:ext>
            </a:extLst>
          </a:blip>
          <a:srcRect/>
          <a:stretch>
            <a:fillRect/>
          </a:stretch>
        </p:blipFill>
        <p:spPr bwMode="auto">
          <a:xfrm>
            <a:off x="4006758" y="3393182"/>
            <a:ext cx="3638550" cy="191023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8089365" y="2230028"/>
            <a:ext cx="395128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sng" strike="noStrike" kern="1200" cap="none" spc="0" normalizeH="0" baseline="0" noProof="0" dirty="0">
                <a:ln>
                  <a:noFill/>
                </a:ln>
                <a:solidFill>
                  <a:prstClr val="white"/>
                </a:solidFill>
                <a:effectLst/>
                <a:uLnTx/>
                <a:uFillTx/>
                <a:latin typeface="Calibri" panose="020F0502020204030204"/>
                <a:ea typeface="+mn-ea"/>
                <a:cs typeface="+mn-cs"/>
              </a:rPr>
              <a:t>9am: Huddle (50ppl)</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1" name="Picture 10"/>
          <p:cNvPicPr>
            <a:picLocks noChangeAspect="1"/>
          </p:cNvPicPr>
          <p:nvPr/>
        </p:nvPicPr>
        <p:blipFill>
          <a:blip r:embed="rId4"/>
          <a:stretch>
            <a:fillRect/>
          </a:stretch>
        </p:blipFill>
        <p:spPr>
          <a:xfrm>
            <a:off x="3788227" y="5720573"/>
            <a:ext cx="8602275" cy="1171739"/>
          </a:xfrm>
          <a:prstGeom prst="rect">
            <a:avLst/>
          </a:prstGeom>
        </p:spPr>
      </p:pic>
      <p:pic>
        <p:nvPicPr>
          <p:cNvPr id="1030" name="Picture 6" descr="Team ACCU on Twitter: &quot;Our daily huddle this morning led by the pharmacy  team and @Fowlerhewitt #criticalcare #NURSE #Nursing @RudkinNJ  @WaqarIqbal_NHS https://t.co/G0QTOpFpBC&quot; / Twitte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22886" y="3067780"/>
            <a:ext cx="3617253" cy="2561043"/>
          </a:xfrm>
          <a:prstGeom prst="rect">
            <a:avLst/>
          </a:prstGeom>
          <a:noFill/>
          <a:extLst>
            <a:ext uri="{909E8E84-426E-40DD-AFC4-6F175D3DCCD1}">
              <a14:hiddenFill xmlns:a14="http://schemas.microsoft.com/office/drawing/2010/main">
                <a:solidFill>
                  <a:srgbClr val="FFFFFF"/>
                </a:solidFill>
              </a14:hiddenFill>
            </a:ext>
          </a:extLst>
        </p:spPr>
      </p:pic>
      <p:pic>
        <p:nvPicPr>
          <p:cNvPr id="6" name="Content Placeholder 5"/>
          <p:cNvPicPr>
            <a:picLocks noGrp="1" noChangeAspect="1"/>
          </p:cNvPicPr>
          <p:nvPr>
            <p:ph sz="half" idx="2"/>
          </p:nvPr>
        </p:nvPicPr>
        <p:blipFill>
          <a:blip r:embed="rId6" cstate="print">
            <a:extLst>
              <a:ext uri="{28A0092B-C50C-407E-A947-70E740481C1C}">
                <a14:useLocalDpi xmlns:a14="http://schemas.microsoft.com/office/drawing/2010/main" val="0"/>
              </a:ext>
            </a:extLst>
          </a:blip>
          <a:stretch>
            <a:fillRect/>
          </a:stretch>
        </p:blipFill>
        <p:spPr>
          <a:xfrm>
            <a:off x="350699" y="2880467"/>
            <a:ext cx="2935667" cy="2935667"/>
          </a:xfrm>
        </p:spPr>
      </p:pic>
      <p:sp>
        <p:nvSpPr>
          <p:cNvPr id="8" name="TextBox 7"/>
          <p:cNvSpPr txBox="1"/>
          <p:nvPr/>
        </p:nvSpPr>
        <p:spPr>
          <a:xfrm>
            <a:off x="3842859" y="289612"/>
            <a:ext cx="3966346" cy="1015663"/>
          </a:xfrm>
          <a:prstGeom prst="rect">
            <a:avLst/>
          </a:prstGeom>
          <a:noFill/>
        </p:spPr>
        <p:txBody>
          <a:bodyPr wrap="square" rtlCol="0">
            <a:spAutoFit/>
          </a:bodyPr>
          <a:lstStyle/>
          <a:p>
            <a:r>
              <a:rPr lang="en-US" sz="2000" dirty="0">
                <a:solidFill>
                  <a:srgbClr val="EA46D3"/>
                </a:solidFill>
              </a:rPr>
              <a:t>How is risk assessment data </a:t>
            </a:r>
            <a:r>
              <a:rPr lang="en-US" sz="2000" i="1" dirty="0">
                <a:solidFill>
                  <a:srgbClr val="EA46D3"/>
                </a:solidFill>
              </a:rPr>
              <a:t>generated</a:t>
            </a:r>
            <a:r>
              <a:rPr lang="en-US" sz="2000" dirty="0">
                <a:solidFill>
                  <a:srgbClr val="EA46D3"/>
                </a:solidFill>
              </a:rPr>
              <a:t> and </a:t>
            </a:r>
            <a:r>
              <a:rPr lang="en-US" sz="2000" i="1" dirty="0" err="1">
                <a:solidFill>
                  <a:srgbClr val="EA46D3"/>
                </a:solidFill>
              </a:rPr>
              <a:t>instrumentalized</a:t>
            </a:r>
            <a:r>
              <a:rPr lang="en-US" sz="2000" dirty="0">
                <a:solidFill>
                  <a:srgbClr val="EA46D3"/>
                </a:solidFill>
              </a:rPr>
              <a:t> in everyday clinical scenarios?</a:t>
            </a:r>
          </a:p>
        </p:txBody>
      </p:sp>
      <p:pic>
        <p:nvPicPr>
          <p:cNvPr id="12" name="Picture 11"/>
          <p:cNvPicPr>
            <a:picLocks noChangeAspect="1"/>
          </p:cNvPicPr>
          <p:nvPr/>
        </p:nvPicPr>
        <p:blipFill>
          <a:blip r:embed="rId7"/>
          <a:stretch>
            <a:fillRect/>
          </a:stretch>
        </p:blipFill>
        <p:spPr>
          <a:xfrm>
            <a:off x="8229539" y="1055334"/>
            <a:ext cx="2286319" cy="1143160"/>
          </a:xfrm>
          <a:prstGeom prst="rect">
            <a:avLst/>
          </a:prstGeom>
        </p:spPr>
      </p:pic>
      <p:pic>
        <p:nvPicPr>
          <p:cNvPr id="13" name="Pictur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44045" y="5828982"/>
            <a:ext cx="718998" cy="954919"/>
          </a:xfrm>
          <a:prstGeom prst="rect">
            <a:avLst/>
          </a:prstGeom>
          <a:ln>
            <a:noFill/>
          </a:ln>
          <a:effectLst>
            <a:softEdge rad="112500"/>
          </a:effectLst>
        </p:spPr>
      </p:pic>
      <p:sp>
        <p:nvSpPr>
          <p:cNvPr id="14" name="TextBox 13"/>
          <p:cNvSpPr txBox="1"/>
          <p:nvPr/>
        </p:nvSpPr>
        <p:spPr>
          <a:xfrm>
            <a:off x="857288" y="6306441"/>
            <a:ext cx="1922487" cy="307777"/>
          </a:xfrm>
          <a:prstGeom prst="rect">
            <a:avLst/>
          </a:prstGeom>
          <a:noFill/>
        </p:spPr>
        <p:txBody>
          <a:bodyPr wrap="square" rtlCol="0">
            <a:spAutoFit/>
          </a:bodyPr>
          <a:lstStyle/>
          <a:p>
            <a:r>
              <a:rPr lang="en-US" sz="1400" dirty="0">
                <a:solidFill>
                  <a:schemeClr val="bg1"/>
                </a:solidFill>
              </a:rPr>
              <a:t>Peter </a:t>
            </a:r>
            <a:r>
              <a:rPr lang="en-US" sz="1400" dirty="0" err="1">
                <a:solidFill>
                  <a:schemeClr val="bg1"/>
                </a:solidFill>
              </a:rPr>
              <a:t>Muirhead</a:t>
            </a:r>
            <a:endParaRPr lang="en-US" sz="1400" dirty="0">
              <a:solidFill>
                <a:schemeClr val="bg1"/>
              </a:solidFill>
            </a:endParaRPr>
          </a:p>
        </p:txBody>
      </p:sp>
    </p:spTree>
    <p:extLst>
      <p:ext uri="{BB962C8B-B14F-4D97-AF65-F5344CB8AC3E}">
        <p14:creationId xmlns:p14="http://schemas.microsoft.com/office/powerpoint/2010/main" val="39791102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65C2728-9171-FEFF-C707-12B7A4F8CCF3}"/>
              </a:ext>
            </a:extLst>
          </p:cNvPr>
          <p:cNvSpPr>
            <a:spLocks noGrp="1"/>
          </p:cNvSpPr>
          <p:nvPr>
            <p:ph type="subTitle" idx="1"/>
          </p:nvPr>
        </p:nvSpPr>
        <p:spPr>
          <a:xfrm>
            <a:off x="1233056" y="2562946"/>
            <a:ext cx="9843654" cy="3546908"/>
          </a:xfrm>
        </p:spPr>
        <p:txBody>
          <a:bodyPr/>
          <a:lstStyle/>
          <a:p>
            <a:r>
              <a:rPr lang="en-CA" sz="9600" dirty="0">
                <a:latin typeface="Bernard MT Condensed" panose="02050806060905020404" pitchFamily="18" charset="0"/>
                <a:ea typeface="Open Sans ExtraBold" panose="020B0906030804020204" pitchFamily="34" charset="0"/>
                <a:cs typeface="Open Sans ExtraBold" panose="020B0906030804020204" pitchFamily="34" charset="0"/>
              </a:rPr>
              <a:t>OH COMPUTER </a:t>
            </a:r>
          </a:p>
          <a:p>
            <a:r>
              <a:rPr lang="en-CA" sz="3200" dirty="0">
                <a:latin typeface="Bernard MT Condensed" panose="02050806060905020404" pitchFamily="18" charset="0"/>
                <a:ea typeface="Open Sans ExtraBold" panose="020B0906030804020204" pitchFamily="34" charset="0"/>
                <a:cs typeface="Open Sans ExtraBold" panose="020B0906030804020204" pitchFamily="34" charset="0"/>
              </a:rPr>
              <a:t>WHERE ART THOU?</a:t>
            </a:r>
          </a:p>
        </p:txBody>
      </p:sp>
    </p:spTree>
    <p:extLst>
      <p:ext uri="{BB962C8B-B14F-4D97-AF65-F5344CB8AC3E}">
        <p14:creationId xmlns:p14="http://schemas.microsoft.com/office/powerpoint/2010/main" val="29700870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30092" y="80234"/>
            <a:ext cx="9889800" cy="763200"/>
          </a:xfrm>
        </p:spPr>
        <p:txBody>
          <a:bodyPr/>
          <a:lstStyle/>
          <a:p>
            <a:pPr algn="ctr"/>
            <a:r>
              <a:rPr lang="en-US" sz="3200" b="1" dirty="0">
                <a:solidFill>
                  <a:schemeClr val="bg1"/>
                </a:solidFill>
                <a:latin typeface="Verdana" panose="020B0604030504040204" pitchFamily="34" charset="0"/>
                <a:ea typeface="Verdana" panose="020B0604030504040204" pitchFamily="34" charset="0"/>
              </a:rPr>
              <a:t>Human-AI Teaming</a:t>
            </a:r>
          </a:p>
        </p:txBody>
      </p:sp>
      <p:pic>
        <p:nvPicPr>
          <p:cNvPr id="4" name="Picture 3" descr="A cartoon of a child and a robot&#10;&#10;Description automatically generated with medium confidence">
            <a:extLst>
              <a:ext uri="{FF2B5EF4-FFF2-40B4-BE49-F238E27FC236}">
                <a16:creationId xmlns:a16="http://schemas.microsoft.com/office/drawing/2014/main" id="{9B0E3217-7870-E911-3178-B308A2F87531}"/>
              </a:ext>
            </a:extLst>
          </p:cNvPr>
          <p:cNvPicPr>
            <a:picLocks noChangeAspect="1"/>
          </p:cNvPicPr>
          <p:nvPr/>
        </p:nvPicPr>
        <p:blipFill>
          <a:blip r:embed="rId3"/>
          <a:stretch>
            <a:fillRect/>
          </a:stretch>
        </p:blipFill>
        <p:spPr>
          <a:xfrm>
            <a:off x="1289041" y="1931325"/>
            <a:ext cx="2704130" cy="2704130"/>
          </a:xfrm>
          <a:prstGeom prst="rect">
            <a:avLst/>
          </a:prstGeom>
        </p:spPr>
      </p:pic>
      <p:sp>
        <p:nvSpPr>
          <p:cNvPr id="6" name="TextBox 5">
            <a:extLst>
              <a:ext uri="{FF2B5EF4-FFF2-40B4-BE49-F238E27FC236}">
                <a16:creationId xmlns:a16="http://schemas.microsoft.com/office/drawing/2014/main" id="{CFDC7D62-7B5E-F077-CA3F-B704D8EA811F}"/>
              </a:ext>
            </a:extLst>
          </p:cNvPr>
          <p:cNvSpPr txBox="1"/>
          <p:nvPr/>
        </p:nvSpPr>
        <p:spPr>
          <a:xfrm>
            <a:off x="353291" y="4926675"/>
            <a:ext cx="5548745" cy="830997"/>
          </a:xfrm>
          <a:prstGeom prst="rect">
            <a:avLst/>
          </a:prstGeom>
          <a:noFill/>
        </p:spPr>
        <p:txBody>
          <a:bodyPr wrap="square" rtlCol="0">
            <a:spAutoFit/>
          </a:bodyPr>
          <a:lstStyle/>
          <a:p>
            <a:pPr marL="342900" marR="0" lvl="0" indent="-34290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CA" altLang="en-US" sz="2400" b="0" i="0" u="none" strike="noStrike" cap="none" normalizeH="0" baseline="0" dirty="0">
                <a:ln>
                  <a:noFill/>
                </a:ln>
                <a:solidFill>
                  <a:schemeClr val="bg1"/>
                </a:solidFill>
                <a:effectLst/>
                <a:latin typeface="Open Sans" panose="020B0606030504020204" pitchFamily="34" charset="0"/>
                <a:ea typeface="Open Sans" panose="020B0606030504020204" pitchFamily="34" charset="0"/>
                <a:cs typeface="Open Sans" panose="020B0606030504020204" pitchFamily="34" charset="0"/>
              </a:rPr>
              <a:t>Role of AI in mental health is </a:t>
            </a:r>
            <a:r>
              <a:rPr kumimoji="0" lang="en-CA" altLang="en-US" sz="2400" b="1" i="0" u="none" strike="noStrike" cap="none" normalizeH="0" baseline="0" dirty="0">
                <a:ln>
                  <a:noFill/>
                </a:ln>
                <a:solidFill>
                  <a:schemeClr val="bg2">
                    <a:lumMod val="40000"/>
                    <a:lumOff val="60000"/>
                  </a:schemeClr>
                </a:solidFill>
                <a:effectLst/>
                <a:latin typeface="Open Sans" panose="020B0606030504020204" pitchFamily="34" charset="0"/>
                <a:ea typeface="Open Sans" panose="020B0606030504020204" pitchFamily="34" charset="0"/>
                <a:cs typeface="Open Sans" panose="020B0606030504020204" pitchFamily="34" charset="0"/>
              </a:rPr>
              <a:t>supportive</a:t>
            </a:r>
            <a:r>
              <a:rPr kumimoji="0" lang="en-CA" altLang="en-US" sz="2400" b="0" i="0" u="none" strike="noStrike" cap="none" normalizeH="0" baseline="0" dirty="0">
                <a:ln>
                  <a:noFill/>
                </a:ln>
                <a:solidFill>
                  <a:schemeClr val="bg1"/>
                </a:solidFill>
                <a:effectLst/>
                <a:latin typeface="Open Sans" panose="020B0606030504020204" pitchFamily="34" charset="0"/>
                <a:ea typeface="Open Sans" panose="020B0606030504020204" pitchFamily="34" charset="0"/>
                <a:cs typeface="Open Sans" panose="020B0606030504020204" pitchFamily="34" charset="0"/>
              </a:rPr>
              <a:t>, not prescriptive</a:t>
            </a:r>
            <a:endParaRPr kumimoji="0" lang="en-CA" altLang="en-US" sz="2400" b="0" i="0" u="none" strike="noStrike" cap="none" normalizeH="0" baseline="0" dirty="0">
              <a:ln>
                <a:noFill/>
              </a:ln>
              <a:solidFill>
                <a:schemeClr val="bg2">
                  <a:lumMod val="40000"/>
                  <a:lumOff val="60000"/>
                </a:schemeClr>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22" name="Rectangle 21">
            <a:extLst>
              <a:ext uri="{FF2B5EF4-FFF2-40B4-BE49-F238E27FC236}">
                <a16:creationId xmlns:a16="http://schemas.microsoft.com/office/drawing/2014/main" id="{D18A0EFD-E59C-8A83-C654-F5DCB648C2F1}"/>
              </a:ext>
            </a:extLst>
          </p:cNvPr>
          <p:cNvSpPr/>
          <p:nvPr/>
        </p:nvSpPr>
        <p:spPr>
          <a:xfrm>
            <a:off x="5567917" y="854947"/>
            <a:ext cx="6644865" cy="600305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23" name="Graphic 22" descr="Monitor with solid fill">
            <a:extLst>
              <a:ext uri="{FF2B5EF4-FFF2-40B4-BE49-F238E27FC236}">
                <a16:creationId xmlns:a16="http://schemas.microsoft.com/office/drawing/2014/main" id="{849CE821-4A37-06BF-BA08-2F79CF094FD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7835837" y="2676464"/>
            <a:ext cx="2443143" cy="2443143"/>
          </a:xfrm>
          <a:prstGeom prst="rect">
            <a:avLst/>
          </a:prstGeom>
        </p:spPr>
      </p:pic>
      <p:pic>
        <p:nvPicPr>
          <p:cNvPr id="24" name="Picture 23">
            <a:extLst>
              <a:ext uri="{FF2B5EF4-FFF2-40B4-BE49-F238E27FC236}">
                <a16:creationId xmlns:a16="http://schemas.microsoft.com/office/drawing/2014/main" id="{30316D0A-DB01-2E20-7BB9-F5C403506133}"/>
              </a:ext>
            </a:extLst>
          </p:cNvPr>
          <p:cNvPicPr>
            <a:picLocks noChangeAspect="1"/>
          </p:cNvPicPr>
          <p:nvPr/>
        </p:nvPicPr>
        <p:blipFill>
          <a:blip r:embed="rId6"/>
          <a:stretch>
            <a:fillRect/>
          </a:stretch>
        </p:blipFill>
        <p:spPr>
          <a:xfrm>
            <a:off x="8385970" y="3788110"/>
            <a:ext cx="468498" cy="472060"/>
          </a:xfrm>
          <a:prstGeom prst="rect">
            <a:avLst/>
          </a:prstGeom>
        </p:spPr>
      </p:pic>
      <p:pic>
        <p:nvPicPr>
          <p:cNvPr id="25" name="Picture 24">
            <a:extLst>
              <a:ext uri="{FF2B5EF4-FFF2-40B4-BE49-F238E27FC236}">
                <a16:creationId xmlns:a16="http://schemas.microsoft.com/office/drawing/2014/main" id="{CD3B58E4-A467-B36D-3378-376A9D6486A3}"/>
              </a:ext>
            </a:extLst>
          </p:cNvPr>
          <p:cNvPicPr>
            <a:picLocks noChangeAspect="1"/>
          </p:cNvPicPr>
          <p:nvPr/>
        </p:nvPicPr>
        <p:blipFill>
          <a:blip r:embed="rId7"/>
          <a:stretch>
            <a:fillRect/>
          </a:stretch>
        </p:blipFill>
        <p:spPr>
          <a:xfrm>
            <a:off x="8978959" y="3349778"/>
            <a:ext cx="680910" cy="444558"/>
          </a:xfrm>
          <a:prstGeom prst="rect">
            <a:avLst/>
          </a:prstGeom>
        </p:spPr>
      </p:pic>
      <p:sp>
        <p:nvSpPr>
          <p:cNvPr id="27" name="Rectangle 26">
            <a:extLst>
              <a:ext uri="{FF2B5EF4-FFF2-40B4-BE49-F238E27FC236}">
                <a16:creationId xmlns:a16="http://schemas.microsoft.com/office/drawing/2014/main" id="{CA348E37-4EED-7FB3-D5BA-A0B6BFE8723D}"/>
              </a:ext>
            </a:extLst>
          </p:cNvPr>
          <p:cNvSpPr/>
          <p:nvPr/>
        </p:nvSpPr>
        <p:spPr>
          <a:xfrm>
            <a:off x="8392070" y="3286631"/>
            <a:ext cx="468498" cy="392504"/>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latin typeface="+mj-lt"/>
              <a:cs typeface="Times New Roman" panose="02020603050405020304" pitchFamily="18" charset="0"/>
            </a:endParaRPr>
          </a:p>
        </p:txBody>
      </p:sp>
      <p:pic>
        <p:nvPicPr>
          <p:cNvPr id="30" name="Graphic 29" descr="Male profile outline">
            <a:extLst>
              <a:ext uri="{FF2B5EF4-FFF2-40B4-BE49-F238E27FC236}">
                <a16:creationId xmlns:a16="http://schemas.microsoft.com/office/drawing/2014/main" id="{AC48F7C5-CDE8-58B5-8E43-66D4BAD19D63}"/>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 xmlns:asvg="http://schemas.microsoft.com/office/drawing/2016/SVG/main" r:embed="rId9"/>
              </a:ext>
            </a:extLst>
          </a:blip>
          <a:stretch>
            <a:fillRect/>
          </a:stretch>
        </p:blipFill>
        <p:spPr>
          <a:xfrm>
            <a:off x="8379871" y="3261294"/>
            <a:ext cx="480697" cy="480697"/>
          </a:xfrm>
          <a:prstGeom prst="rect">
            <a:avLst/>
          </a:prstGeom>
        </p:spPr>
      </p:pic>
      <p:pic>
        <p:nvPicPr>
          <p:cNvPr id="31" name="Picture 30">
            <a:extLst>
              <a:ext uri="{FF2B5EF4-FFF2-40B4-BE49-F238E27FC236}">
                <a16:creationId xmlns:a16="http://schemas.microsoft.com/office/drawing/2014/main" id="{9A0B790D-ADB8-525A-69D7-55F09058A2CA}"/>
              </a:ext>
            </a:extLst>
          </p:cNvPr>
          <p:cNvPicPr>
            <a:picLocks noChangeAspect="1"/>
          </p:cNvPicPr>
          <p:nvPr/>
        </p:nvPicPr>
        <p:blipFill>
          <a:blip r:embed="rId10"/>
          <a:stretch>
            <a:fillRect/>
          </a:stretch>
        </p:blipFill>
        <p:spPr>
          <a:xfrm>
            <a:off x="8930537" y="3912802"/>
            <a:ext cx="680911" cy="238981"/>
          </a:xfrm>
          <a:prstGeom prst="rect">
            <a:avLst/>
          </a:prstGeom>
        </p:spPr>
      </p:pic>
      <p:sp>
        <p:nvSpPr>
          <p:cNvPr id="32" name="TextBox 31">
            <a:extLst>
              <a:ext uri="{FF2B5EF4-FFF2-40B4-BE49-F238E27FC236}">
                <a16:creationId xmlns:a16="http://schemas.microsoft.com/office/drawing/2014/main" id="{A1951EE2-AC23-2268-A740-90AA38477954}"/>
              </a:ext>
            </a:extLst>
          </p:cNvPr>
          <p:cNvSpPr txBox="1"/>
          <p:nvPr/>
        </p:nvSpPr>
        <p:spPr>
          <a:xfrm>
            <a:off x="5357736" y="1628220"/>
            <a:ext cx="3079613" cy="1200329"/>
          </a:xfrm>
          <a:prstGeom prst="rect">
            <a:avLst/>
          </a:prstGeom>
          <a:noFill/>
        </p:spPr>
        <p:txBody>
          <a:bodyPr wrap="square" rtlCol="0">
            <a:spAutoFit/>
          </a:bodyPr>
          <a:lstStyle/>
          <a:p>
            <a:pPr marR="0" lvl="0" algn="ctr" defTabSz="914400" rtl="0" eaLnBrk="0" fontAlgn="base" latinLnBrk="0" hangingPunct="0">
              <a:lnSpc>
                <a:spcPct val="100000"/>
              </a:lnSpc>
              <a:spcBef>
                <a:spcPct val="0"/>
              </a:spcBef>
              <a:spcAft>
                <a:spcPct val="0"/>
              </a:spcAft>
              <a:buClrTx/>
              <a:buSzTx/>
              <a:tabLst/>
            </a:pPr>
            <a:r>
              <a:rPr lang="en-CA" altLang="en-US" sz="2400" dirty="0">
                <a:latin typeface="Open Sans" panose="020B0606030504020204" pitchFamily="34" charset="0"/>
                <a:ea typeface="Open Sans" panose="020B0606030504020204" pitchFamily="34" charset="0"/>
                <a:cs typeface="Open Sans" panose="020B0606030504020204" pitchFamily="34" charset="0"/>
              </a:rPr>
              <a:t>Perceptions </a:t>
            </a:r>
            <a:br>
              <a:rPr lang="en-CA" altLang="en-US" sz="2400" dirty="0">
                <a:latin typeface="Open Sans" panose="020B0606030504020204" pitchFamily="34" charset="0"/>
                <a:ea typeface="Open Sans" panose="020B0606030504020204" pitchFamily="34" charset="0"/>
                <a:cs typeface="Open Sans" panose="020B0606030504020204" pitchFamily="34" charset="0"/>
              </a:rPr>
            </a:br>
            <a:r>
              <a:rPr lang="en-CA" altLang="en-US" sz="2400" dirty="0">
                <a:latin typeface="Open Sans" panose="020B0606030504020204" pitchFamily="34" charset="0"/>
                <a:ea typeface="Open Sans" panose="020B0606030504020204" pitchFamily="34" charset="0"/>
                <a:cs typeface="Open Sans" panose="020B0606030504020204" pitchFamily="34" charset="0"/>
              </a:rPr>
              <a:t>of AI </a:t>
            </a:r>
            <a:br>
              <a:rPr lang="en-CA" altLang="en-US" sz="2400" dirty="0">
                <a:latin typeface="Open Sans" panose="020B0606030504020204" pitchFamily="34" charset="0"/>
                <a:ea typeface="Open Sans" panose="020B0606030504020204" pitchFamily="34" charset="0"/>
                <a:cs typeface="Open Sans" panose="020B0606030504020204" pitchFamily="34" charset="0"/>
              </a:rPr>
            </a:br>
            <a:r>
              <a:rPr lang="en-CA" altLang="en-US" sz="1200" dirty="0">
                <a:latin typeface="Open Sans" panose="020B0606030504020204" pitchFamily="34" charset="0"/>
                <a:ea typeface="Open Sans" panose="020B0606030504020204" pitchFamily="34" charset="0"/>
                <a:cs typeface="Open Sans" panose="020B0606030504020204" pitchFamily="34" charset="0"/>
              </a:rPr>
              <a:t>(Maslej et al., accepted, </a:t>
            </a:r>
            <a:br>
              <a:rPr lang="en-CA" altLang="en-US" sz="1200" dirty="0">
                <a:latin typeface="Open Sans" panose="020B0606030504020204" pitchFamily="34" charset="0"/>
                <a:ea typeface="Open Sans" panose="020B0606030504020204" pitchFamily="34" charset="0"/>
                <a:cs typeface="Open Sans" panose="020B0606030504020204" pitchFamily="34" charset="0"/>
              </a:rPr>
            </a:br>
            <a:r>
              <a:rPr lang="en-CA" altLang="en-US" sz="1200" i="1" dirty="0">
                <a:latin typeface="Open Sans" panose="020B0606030504020204" pitchFamily="34" charset="0"/>
                <a:ea typeface="Open Sans" panose="020B0606030504020204" pitchFamily="34" charset="0"/>
                <a:cs typeface="Open Sans" panose="020B0606030504020204" pitchFamily="34" charset="0"/>
              </a:rPr>
              <a:t>Transl. Psychiatry</a:t>
            </a:r>
            <a:r>
              <a:rPr lang="en-CA" altLang="en-US" sz="1200" dirty="0">
                <a:latin typeface="Open Sans" panose="020B0606030504020204" pitchFamily="34" charset="0"/>
                <a:ea typeface="Open Sans" panose="020B0606030504020204" pitchFamily="34" charset="0"/>
                <a:cs typeface="Open Sans" panose="020B0606030504020204" pitchFamily="34" charset="0"/>
              </a:rPr>
              <a:t>)</a:t>
            </a:r>
            <a:endParaRPr kumimoji="0" lang="en-CA" altLang="en-US" sz="12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a:extLst>
              <a:ext uri="{FF2B5EF4-FFF2-40B4-BE49-F238E27FC236}">
                <a16:creationId xmlns:a16="http://schemas.microsoft.com/office/drawing/2014/main" id="{86C17719-8B0B-AFB0-717C-F4E960916253}"/>
              </a:ext>
            </a:extLst>
          </p:cNvPr>
          <p:cNvSpPr txBox="1"/>
          <p:nvPr/>
        </p:nvSpPr>
        <p:spPr>
          <a:xfrm>
            <a:off x="9611448" y="3348641"/>
            <a:ext cx="3079613" cy="1015663"/>
          </a:xfrm>
          <a:prstGeom prst="rect">
            <a:avLst/>
          </a:prstGeom>
          <a:noFill/>
        </p:spPr>
        <p:txBody>
          <a:bodyPr wrap="square" rtlCol="0">
            <a:spAutoFit/>
          </a:bodyPr>
          <a:lstStyle/>
          <a:p>
            <a:pPr marR="0" lvl="0" algn="ctr" defTabSz="914400" rtl="0" eaLnBrk="0" fontAlgn="base" latinLnBrk="0" hangingPunct="0">
              <a:lnSpc>
                <a:spcPct val="100000"/>
              </a:lnSpc>
              <a:spcBef>
                <a:spcPct val="0"/>
              </a:spcBef>
              <a:spcAft>
                <a:spcPct val="0"/>
              </a:spcAft>
              <a:buClrTx/>
              <a:buSzTx/>
              <a:tabLst/>
            </a:pPr>
            <a:r>
              <a:rPr lang="en-CA" altLang="en-US" sz="2400" dirty="0">
                <a:latin typeface="Open Sans" panose="020B0606030504020204" pitchFamily="34" charset="0"/>
                <a:ea typeface="Open Sans" panose="020B0606030504020204" pitchFamily="34" charset="0"/>
                <a:cs typeface="Open Sans" panose="020B0606030504020204" pitchFamily="34" charset="0"/>
              </a:rPr>
              <a:t>Workflow integration</a:t>
            </a:r>
            <a:br>
              <a:rPr lang="en-CA" altLang="en-US" sz="2400" dirty="0">
                <a:latin typeface="Open Sans" panose="020B0606030504020204" pitchFamily="34" charset="0"/>
                <a:ea typeface="Open Sans" panose="020B0606030504020204" pitchFamily="34" charset="0"/>
                <a:cs typeface="Open Sans" panose="020B0606030504020204" pitchFamily="34" charset="0"/>
              </a:rPr>
            </a:br>
            <a:endParaRPr kumimoji="0" lang="en-CA" altLang="en-US" sz="12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a:extLst>
              <a:ext uri="{FF2B5EF4-FFF2-40B4-BE49-F238E27FC236}">
                <a16:creationId xmlns:a16="http://schemas.microsoft.com/office/drawing/2014/main" id="{C712D579-6DC6-EA0F-F20E-416754D4B059}"/>
              </a:ext>
            </a:extLst>
          </p:cNvPr>
          <p:cNvSpPr txBox="1"/>
          <p:nvPr/>
        </p:nvSpPr>
        <p:spPr>
          <a:xfrm>
            <a:off x="8120062" y="1644511"/>
            <a:ext cx="3079613" cy="1015663"/>
          </a:xfrm>
          <a:prstGeom prst="rect">
            <a:avLst/>
          </a:prstGeom>
          <a:noFill/>
        </p:spPr>
        <p:txBody>
          <a:bodyPr wrap="square" rtlCol="0">
            <a:spAutoFit/>
          </a:bodyPr>
          <a:lstStyle/>
          <a:p>
            <a:pPr marR="0" lvl="0" algn="ctr" defTabSz="914400" rtl="0" eaLnBrk="0" fontAlgn="base" latinLnBrk="0" hangingPunct="0">
              <a:lnSpc>
                <a:spcPct val="100000"/>
              </a:lnSpc>
              <a:spcBef>
                <a:spcPct val="0"/>
              </a:spcBef>
              <a:spcAft>
                <a:spcPct val="0"/>
              </a:spcAft>
              <a:buClrTx/>
              <a:buSzTx/>
              <a:tabLst/>
            </a:pPr>
            <a:r>
              <a:rPr lang="en-CA" altLang="en-US" sz="2400" dirty="0">
                <a:latin typeface="Open Sans" panose="020B0606030504020204" pitchFamily="34" charset="0"/>
                <a:ea typeface="Open Sans" panose="020B0606030504020204" pitchFamily="34" charset="0"/>
                <a:cs typeface="Open Sans" panose="020B0606030504020204" pitchFamily="34" charset="0"/>
              </a:rPr>
              <a:t>Peer </a:t>
            </a:r>
            <a:br>
              <a:rPr lang="en-CA" altLang="en-US" sz="2400" dirty="0">
                <a:latin typeface="Open Sans" panose="020B0606030504020204" pitchFamily="34" charset="0"/>
                <a:ea typeface="Open Sans" panose="020B0606030504020204" pitchFamily="34" charset="0"/>
                <a:cs typeface="Open Sans" panose="020B0606030504020204" pitchFamily="34" charset="0"/>
              </a:rPr>
            </a:br>
            <a:r>
              <a:rPr lang="en-CA" altLang="en-US" sz="2400" dirty="0">
                <a:latin typeface="Open Sans" panose="020B0606030504020204" pitchFamily="34" charset="0"/>
                <a:ea typeface="Open Sans" panose="020B0606030504020204" pitchFamily="34" charset="0"/>
                <a:cs typeface="Open Sans" panose="020B0606030504020204" pitchFamily="34" charset="0"/>
              </a:rPr>
              <a:t>endorsement</a:t>
            </a:r>
            <a:br>
              <a:rPr lang="en-CA" altLang="en-US" sz="2400" dirty="0">
                <a:latin typeface="Open Sans" panose="020B0606030504020204" pitchFamily="34" charset="0"/>
                <a:ea typeface="Open Sans" panose="020B0606030504020204" pitchFamily="34" charset="0"/>
                <a:cs typeface="Open Sans" panose="020B0606030504020204" pitchFamily="34" charset="0"/>
              </a:rPr>
            </a:br>
            <a:endParaRPr kumimoji="0" lang="en-CA" altLang="en-US" sz="12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a:extLst>
              <a:ext uri="{FF2B5EF4-FFF2-40B4-BE49-F238E27FC236}">
                <a16:creationId xmlns:a16="http://schemas.microsoft.com/office/drawing/2014/main" id="{7103FAC9-9B87-8C2F-89BC-101AD53C9F6C}"/>
              </a:ext>
            </a:extLst>
          </p:cNvPr>
          <p:cNvSpPr txBox="1"/>
          <p:nvPr/>
        </p:nvSpPr>
        <p:spPr>
          <a:xfrm>
            <a:off x="5089638" y="3379642"/>
            <a:ext cx="3079613" cy="830997"/>
          </a:xfrm>
          <a:prstGeom prst="rect">
            <a:avLst/>
          </a:prstGeom>
          <a:noFill/>
        </p:spPr>
        <p:txBody>
          <a:bodyPr wrap="square" rtlCol="0">
            <a:spAutoFit/>
          </a:bodyPr>
          <a:lstStyle/>
          <a:p>
            <a:pPr marR="0" lvl="0" algn="ctr" defTabSz="914400" rtl="0" eaLnBrk="0" fontAlgn="base" latinLnBrk="0" hangingPunct="0">
              <a:lnSpc>
                <a:spcPct val="100000"/>
              </a:lnSpc>
              <a:spcBef>
                <a:spcPct val="0"/>
              </a:spcBef>
              <a:spcAft>
                <a:spcPct val="0"/>
              </a:spcAft>
              <a:buClrTx/>
              <a:buSzTx/>
              <a:tabLst/>
            </a:pPr>
            <a:r>
              <a:rPr lang="en-CA" altLang="en-US" sz="2400" dirty="0">
                <a:latin typeface="Open Sans" panose="020B0606030504020204" pitchFamily="34" charset="0"/>
                <a:ea typeface="Open Sans" panose="020B0606030504020204" pitchFamily="34" charset="0"/>
                <a:cs typeface="Open Sans" panose="020B0606030504020204" pitchFamily="34" charset="0"/>
              </a:rPr>
              <a:t>Emotional </a:t>
            </a:r>
            <a:br>
              <a:rPr lang="en-CA" altLang="en-US" sz="2400" dirty="0">
                <a:latin typeface="Open Sans" panose="020B0606030504020204" pitchFamily="34" charset="0"/>
                <a:ea typeface="Open Sans" panose="020B0606030504020204" pitchFamily="34" charset="0"/>
                <a:cs typeface="Open Sans" panose="020B0606030504020204" pitchFamily="34" charset="0"/>
              </a:rPr>
            </a:br>
            <a:r>
              <a:rPr lang="en-CA" altLang="en-US" sz="2400" dirty="0">
                <a:latin typeface="Open Sans" panose="020B0606030504020204" pitchFamily="34" charset="0"/>
                <a:ea typeface="Open Sans" panose="020B0606030504020204" pitchFamily="34" charset="0"/>
                <a:cs typeface="Open Sans" panose="020B0606030504020204" pitchFamily="34" charset="0"/>
              </a:rPr>
              <a:t>state</a:t>
            </a:r>
            <a:endParaRPr kumimoji="0" lang="en-CA" altLang="en-US" sz="12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a:extLst>
              <a:ext uri="{FF2B5EF4-FFF2-40B4-BE49-F238E27FC236}">
                <a16:creationId xmlns:a16="http://schemas.microsoft.com/office/drawing/2014/main" id="{30B0BC53-E9F8-2F02-531E-BE720C1D39B5}"/>
              </a:ext>
            </a:extLst>
          </p:cNvPr>
          <p:cNvSpPr txBox="1"/>
          <p:nvPr/>
        </p:nvSpPr>
        <p:spPr>
          <a:xfrm>
            <a:off x="5583070" y="5288938"/>
            <a:ext cx="3079613" cy="830997"/>
          </a:xfrm>
          <a:prstGeom prst="rect">
            <a:avLst/>
          </a:prstGeom>
          <a:noFill/>
        </p:spPr>
        <p:txBody>
          <a:bodyPr wrap="square" rtlCol="0">
            <a:spAutoFit/>
          </a:bodyPr>
          <a:lstStyle/>
          <a:p>
            <a:pPr marR="0" lvl="0" algn="ctr" defTabSz="914400" rtl="0" eaLnBrk="0" fontAlgn="base" latinLnBrk="0" hangingPunct="0">
              <a:lnSpc>
                <a:spcPct val="100000"/>
              </a:lnSpc>
              <a:spcBef>
                <a:spcPct val="0"/>
              </a:spcBef>
              <a:spcAft>
                <a:spcPct val="0"/>
              </a:spcAft>
              <a:buClrTx/>
              <a:buSzTx/>
              <a:tabLst/>
            </a:pPr>
            <a:r>
              <a:rPr kumimoji="0" lang="en-CA" altLang="en-US" sz="24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rPr>
              <a:t>Attentional demands</a:t>
            </a:r>
            <a:endParaRPr kumimoji="0" lang="en-CA" altLang="en-US" sz="12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a:extLst>
              <a:ext uri="{FF2B5EF4-FFF2-40B4-BE49-F238E27FC236}">
                <a16:creationId xmlns:a16="http://schemas.microsoft.com/office/drawing/2014/main" id="{8A2686F5-267A-710C-ACED-CA192A34F8F4}"/>
              </a:ext>
            </a:extLst>
          </p:cNvPr>
          <p:cNvSpPr txBox="1"/>
          <p:nvPr/>
        </p:nvSpPr>
        <p:spPr>
          <a:xfrm>
            <a:off x="8930537" y="5106731"/>
            <a:ext cx="3079613" cy="830997"/>
          </a:xfrm>
          <a:prstGeom prst="rect">
            <a:avLst/>
          </a:prstGeom>
          <a:noFill/>
        </p:spPr>
        <p:txBody>
          <a:bodyPr wrap="square" rtlCol="0">
            <a:spAutoFit/>
          </a:bodyPr>
          <a:lstStyle/>
          <a:p>
            <a:pPr marR="0" lvl="0" algn="ctr" defTabSz="914400" rtl="0" eaLnBrk="0" fontAlgn="base" latinLnBrk="0" hangingPunct="0">
              <a:lnSpc>
                <a:spcPct val="100000"/>
              </a:lnSpc>
              <a:spcBef>
                <a:spcPct val="0"/>
              </a:spcBef>
              <a:spcAft>
                <a:spcPct val="0"/>
              </a:spcAft>
              <a:buClrTx/>
              <a:buSzTx/>
              <a:tabLst/>
            </a:pPr>
            <a:r>
              <a:rPr kumimoji="0" lang="en-CA" altLang="en-US" sz="24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rPr>
              <a:t>Cognitive </a:t>
            </a:r>
            <a:br>
              <a:rPr kumimoji="0" lang="en-CA" altLang="en-US" sz="24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rPr>
            </a:br>
            <a:r>
              <a:rPr kumimoji="0" lang="en-CA" altLang="en-US" sz="24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rPr>
              <a:t>forcing</a:t>
            </a:r>
            <a:endParaRPr kumimoji="0" lang="en-CA" altLang="en-US" sz="1200" b="0" i="0" u="none" strike="noStrike" cap="none" normalizeH="0" baseline="0" dirty="0">
              <a:ln>
                <a:noFill/>
              </a:ln>
              <a:effectLst/>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145064734"/>
      </p:ext>
    </p:extLst>
  </p:cSld>
  <p:clrMapOvr>
    <a:masterClrMapping/>
  </p:clrMapOvr>
</p:sld>
</file>

<file path=ppt/theme/theme1.xml><?xml version="1.0" encoding="utf-8"?>
<a:theme xmlns:a="http://schemas.openxmlformats.org/drawingml/2006/main" name="KCNISS-Theme">
  <a:themeElements>
    <a:clrScheme name="Grayscale">
      <a:dk1>
        <a:srgbClr val="000000"/>
      </a:dk1>
      <a:lt1>
        <a:srgbClr val="FFFFFF"/>
      </a:lt1>
      <a:dk2>
        <a:srgbClr val="6E298D"/>
      </a:dk2>
      <a:lt2>
        <a:srgbClr val="F8F8F8"/>
      </a:lt2>
      <a:accent1>
        <a:srgbClr val="DDDDDD"/>
      </a:accent1>
      <a:accent2>
        <a:srgbClr val="B2B2B2"/>
      </a:accent2>
      <a:accent3>
        <a:srgbClr val="AB8876"/>
      </a:accent3>
      <a:accent4>
        <a:srgbClr val="63B1E5"/>
      </a:accent4>
      <a:accent5>
        <a:srgbClr val="FFC000"/>
      </a:accent5>
      <a:accent6>
        <a:srgbClr val="007681"/>
      </a:accent6>
      <a:hlink>
        <a:srgbClr val="5F5F5F"/>
      </a:hlink>
      <a:folHlink>
        <a:srgbClr val="9191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31899</TotalTime>
  <Words>2358</Words>
  <Application>Microsoft Office PowerPoint</Application>
  <PresentationFormat>Widescreen</PresentationFormat>
  <Paragraphs>173</Paragraphs>
  <Slides>14</Slides>
  <Notes>14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14</vt:i4>
      </vt:variant>
    </vt:vector>
  </HeadingPairs>
  <TitlesOfParts>
    <vt:vector size="24" baseType="lpstr">
      <vt:lpstr>Arial</vt:lpstr>
      <vt:lpstr>Bahnschrift</vt:lpstr>
      <vt:lpstr>Bernard MT Condensed</vt:lpstr>
      <vt:lpstr>Calibri</vt:lpstr>
      <vt:lpstr>Courier New</vt:lpstr>
      <vt:lpstr>Open Sans</vt:lpstr>
      <vt:lpstr>Open Sans ExtraBold</vt:lpstr>
      <vt:lpstr>Times New Roman</vt:lpstr>
      <vt:lpstr>Verdana</vt:lpstr>
      <vt:lpstr>KCNISS-Theme</vt:lpstr>
      <vt:lpstr>PowerPoint Presentation</vt:lpstr>
      <vt:lpstr>Hybrid Computational Ethnography</vt:lpstr>
      <vt:lpstr>The Clinical Challenge</vt:lpstr>
      <vt:lpstr>Machine Learning Modelling</vt:lpstr>
      <vt:lpstr>Potential for Bias</vt:lpstr>
      <vt:lpstr>The CAMH Emergency Department</vt:lpstr>
      <vt:lpstr>THE CLINICAL CONTEXT</vt:lpstr>
      <vt:lpstr>PowerPoint Presentation</vt:lpstr>
      <vt:lpstr>Human-AI Teaming</vt:lpstr>
      <vt:lpstr>PowerPoint Presentation</vt:lpstr>
      <vt:lpstr>PowerPoint Presentation</vt:lpstr>
      <vt:lpstr>PowerPoint Presentation</vt:lpstr>
      <vt:lpstr>Teaming in Clinical Context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Medical Anthropology:  Illness and Healing Anthropological Perspectives ANTC61</dc:title>
  <dc:creator>LS</dc:creator>
  <cp:lastModifiedBy>Laura Sikstrom</cp:lastModifiedBy>
  <cp:revision>239</cp:revision>
  <dcterms:created xsi:type="dcterms:W3CDTF">2012-04-28T15:09:47Z</dcterms:created>
  <dcterms:modified xsi:type="dcterms:W3CDTF">2023-06-30T14:30:40Z</dcterms:modified>
</cp:coreProperties>
</file>