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Open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OpenSans-regular.fntdata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OpenSans-italic.fntdata"/><Relationship Id="rId14" Type="http://schemas.openxmlformats.org/officeDocument/2006/relationships/font" Target="fonts/OpenSans-bold.fntdata"/><Relationship Id="rId16" Type="http://schemas.openxmlformats.org/officeDocument/2006/relationships/font" Target="fonts/OpenSans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018121e3e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d018121e3e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d018121e3e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2d018121e3e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d0a3058dd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2d0a3058dd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d0a3058dd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2d0a3058dd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d0a3058dd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2d0a3058dd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d0a3058dd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d0a3058dd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4" name="Google Shape;74;p18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75" name="Google Shape;75;p18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8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8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18"/>
          <p:cNvSpPr/>
          <p:nvPr/>
        </p:nvSpPr>
        <p:spPr>
          <a:xfrm>
            <a:off x="1135117" y="0"/>
            <a:ext cx="1551000" cy="7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8"/>
          <p:cNvSpPr txBox="1"/>
          <p:nvPr/>
        </p:nvSpPr>
        <p:spPr>
          <a:xfrm>
            <a:off x="1065463" y="4912648"/>
            <a:ext cx="40911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450" u="none" cap="none" strike="noStrike">
                <a:solidFill>
                  <a:srgbClr val="BD7CDB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" sz="450" u="none" cap="none" strike="noStrike">
                <a:solidFill>
                  <a:srgbClr val="BD7CDB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b="0" i="0" sz="450" u="none" cap="none" strike="noStrike">
              <a:solidFill>
                <a:srgbClr val="BD7CD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bg>
      <p:bgPr>
        <a:solidFill>
          <a:schemeClr val="accent1">
            <a:alpha val="24710"/>
          </a:schemeClr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9"/>
          <p:cNvSpPr/>
          <p:nvPr/>
        </p:nvSpPr>
        <p:spPr>
          <a:xfrm>
            <a:off x="252000" y="276750"/>
            <a:ext cx="8640000" cy="459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" name="Google Shape;84;p19"/>
          <p:cNvGrpSpPr/>
          <p:nvPr/>
        </p:nvGrpSpPr>
        <p:grpSpPr>
          <a:xfrm>
            <a:off x="549061" y="533423"/>
            <a:ext cx="2430000" cy="4076654"/>
            <a:chOff x="737942" y="710123"/>
            <a:chExt cx="3240000" cy="5435538"/>
          </a:xfrm>
        </p:grpSpPr>
        <p:sp>
          <p:nvSpPr>
            <p:cNvPr id="85" name="Google Shape;85;p19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9"/>
            <p:cNvSpPr/>
            <p:nvPr/>
          </p:nvSpPr>
          <p:spPr>
            <a:xfrm>
              <a:off x="737942" y="710123"/>
              <a:ext cx="3240000" cy="2084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19"/>
          <p:cNvSpPr/>
          <p:nvPr>
            <p:ph idx="2" type="pic"/>
          </p:nvPr>
        </p:nvSpPr>
        <p:spPr>
          <a:xfrm>
            <a:off x="549028" y="2184796"/>
            <a:ext cx="2430000" cy="2430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89" name="Google Shape;89;p19"/>
          <p:cNvGrpSpPr/>
          <p:nvPr/>
        </p:nvGrpSpPr>
        <p:grpSpPr>
          <a:xfrm>
            <a:off x="3373778" y="538209"/>
            <a:ext cx="2430000" cy="4076654"/>
            <a:chOff x="737942" y="710123"/>
            <a:chExt cx="3240000" cy="5435538"/>
          </a:xfrm>
        </p:grpSpPr>
        <p:sp>
          <p:nvSpPr>
            <p:cNvPr id="90" name="Google Shape;90;p19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9"/>
            <p:cNvSpPr/>
            <p:nvPr/>
          </p:nvSpPr>
          <p:spPr>
            <a:xfrm>
              <a:off x="737942" y="710123"/>
              <a:ext cx="3240000" cy="2084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92" name="Google Shape;92;p19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19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94" name="Google Shape;94;p19"/>
          <p:cNvGrpSpPr/>
          <p:nvPr/>
        </p:nvGrpSpPr>
        <p:grpSpPr>
          <a:xfrm>
            <a:off x="6198494" y="538209"/>
            <a:ext cx="2430000" cy="4076654"/>
            <a:chOff x="737942" y="710123"/>
            <a:chExt cx="3240000" cy="5435538"/>
          </a:xfrm>
        </p:grpSpPr>
        <p:sp>
          <p:nvSpPr>
            <p:cNvPr id="95" name="Google Shape;95;p19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9"/>
            <p:cNvSpPr/>
            <p:nvPr/>
          </p:nvSpPr>
          <p:spPr>
            <a:xfrm>
              <a:off x="737942" y="710123"/>
              <a:ext cx="3240000" cy="2084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97" name="Google Shape;97;p19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19"/>
          <p:cNvSpPr/>
          <p:nvPr>
            <p:ph idx="6" type="pic"/>
          </p:nvPr>
        </p:nvSpPr>
        <p:spPr>
          <a:xfrm>
            <a:off x="6198462" y="2189582"/>
            <a:ext cx="2430000" cy="2430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8" name="Google Shape;10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5" name="Google Shape;115;p2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6" name="Google Shape;116;p2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20" name="Google Shape;12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4.jpg"/><Relationship Id="rId5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.jp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Everyday.... 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lang="en" sz="1500">
                <a:solidFill>
                  <a:schemeClr val="dk1"/>
                </a:solidFill>
              </a:rPr>
              <a:t>We believe there are mental health resources available for everyone who needs them.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129" name="Google Shape;129;p27"/>
          <p:cNvSpPr/>
          <p:nvPr>
            <p:ph idx="2" type="pic"/>
          </p:nvPr>
        </p:nvSpPr>
        <p:spPr>
          <a:xfrm>
            <a:off x="549028" y="218479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30" name="Google Shape;130;p27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day</a:t>
            </a:r>
            <a:r>
              <a:rPr b="1" lang="en" sz="1500">
                <a:solidFill>
                  <a:schemeClr val="dk1"/>
                </a:solidFill>
              </a:rPr>
              <a:t>…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lang="en" sz="1500">
                <a:solidFill>
                  <a:schemeClr val="dk1"/>
                </a:solidFill>
              </a:rPr>
              <a:t>It was noted that people accessing care for depression were younger on average as compared to the general population.</a:t>
            </a: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7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27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this... concerns were raised about menta</a:t>
            </a:r>
            <a:r>
              <a:rPr b="1" lang="en" sz="1500">
                <a:solidFill>
                  <a:schemeClr val="dk1"/>
                </a:solidFill>
              </a:rPr>
              <a:t>l health care access in older populations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7"/>
          <p:cNvSpPr/>
          <p:nvPr>
            <p:ph idx="6" type="pic"/>
          </p:nvPr>
        </p:nvSpPr>
        <p:spPr>
          <a:xfrm>
            <a:off x="6198462" y="2189582"/>
            <a:ext cx="2430000" cy="2430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8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that... 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8"/>
          <p:cNvSpPr/>
          <p:nvPr>
            <p:ph idx="2" type="pic"/>
          </p:nvPr>
        </p:nvSpPr>
        <p:spPr>
          <a:xfrm>
            <a:off x="549028" y="218479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Google Shape;141;p28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Until Finally... 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8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28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ever since then...</a:t>
            </a:r>
            <a:endParaRPr/>
          </a:p>
        </p:txBody>
      </p:sp>
      <p:sp>
        <p:nvSpPr>
          <p:cNvPr id="144" name="Google Shape;144;p28"/>
          <p:cNvSpPr/>
          <p:nvPr>
            <p:ph idx="6" type="pic"/>
          </p:nvPr>
        </p:nvSpPr>
        <p:spPr>
          <a:xfrm>
            <a:off x="6198462" y="2189582"/>
            <a:ext cx="2430000" cy="2430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9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Everyday.... </a:t>
            </a:r>
            <a:r>
              <a:rPr b="1" lang="en" sz="1500">
                <a:solidFill>
                  <a:schemeClr val="dk1"/>
                </a:solidFill>
              </a:rPr>
              <a:t>clinicians working in outpatient clinics at CAMH support clients in finding community supports and services (beyond mental health care services - social supports, etc.)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8683" r="8692" t="0"/>
          <a:stretch/>
        </p:blipFill>
        <p:spPr>
          <a:xfrm>
            <a:off x="549028" y="2184796"/>
            <a:ext cx="2430000" cy="2430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9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day</a:t>
            </a:r>
            <a:r>
              <a:rPr b="1" lang="en" sz="1500">
                <a:solidFill>
                  <a:schemeClr val="dk1"/>
                </a:solidFill>
              </a:rPr>
              <a:t>…</a:t>
            </a: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manager of th</a:t>
            </a:r>
            <a:r>
              <a:rPr b="1" lang="en" sz="1500">
                <a:solidFill>
                  <a:schemeClr val="dk1"/>
                </a:solidFill>
              </a:rPr>
              <a:t>e outpatient clinic wanted to put together a list of community-based resources to help clinicians in supporting their clients in wayfinding community supports. </a:t>
            </a: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9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this</a:t>
            </a:r>
            <a:r>
              <a:rPr b="1" lang="en" sz="1500">
                <a:solidFill>
                  <a:schemeClr val="dk1"/>
                </a:solidFill>
              </a:rPr>
              <a:t>…</a:t>
            </a: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manager wanted to understand </a:t>
            </a:r>
            <a:r>
              <a:rPr b="1" lang="en" sz="1500">
                <a:solidFill>
                  <a:schemeClr val="dk1"/>
                </a:solidFill>
              </a:rPr>
              <a:t>the age and income makeup of the</a:t>
            </a:r>
            <a:r>
              <a:rPr b="1" i="0" lang="en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b="1" lang="en" sz="1500">
                <a:solidFill>
                  <a:schemeClr val="dk1"/>
                </a:solidFill>
              </a:rPr>
              <a:t>clients that they care for at the clinic.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29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-29592" l="7781" r="11748" t="-29592"/>
          <a:stretch/>
        </p:blipFill>
        <p:spPr>
          <a:xfrm>
            <a:off x="6198462" y="2189582"/>
            <a:ext cx="2429998" cy="24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8553" y="2074826"/>
            <a:ext cx="2115896" cy="2741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0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that... The manager </a:t>
            </a:r>
            <a:r>
              <a:rPr b="1" lang="en" sz="1350">
                <a:solidFill>
                  <a:schemeClr val="dk1"/>
                </a:solidFill>
              </a:rPr>
              <a:t>used this fairness dashboard to understand which types of services and supports they should include in their list - based on the age and income skew of their client population.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-29360" l="0" r="18850" t="-29344"/>
          <a:stretch/>
        </p:blipFill>
        <p:spPr>
          <a:xfrm>
            <a:off x="549028" y="2184796"/>
            <a:ext cx="2430001" cy="243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Until Finally...the manage</a:t>
            </a:r>
            <a:r>
              <a:rPr b="1" lang="en" sz="1350">
                <a:solidFill>
                  <a:schemeClr val="dk1"/>
                </a:solidFill>
              </a:rPr>
              <a:t>r was able to put together a list of community based resources and supports that aligned with their client population demographics and needs. 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0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30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ct val="10000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ever since then</a:t>
            </a:r>
            <a:r>
              <a:rPr b="1" lang="en" sz="1350">
                <a:solidFill>
                  <a:schemeClr val="dk1"/>
                </a:solidFill>
              </a:rPr>
              <a:t>…</a:t>
            </a: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da</a:t>
            </a:r>
            <a:r>
              <a:rPr b="1" lang="en" sz="1350">
                <a:solidFill>
                  <a:schemeClr val="dk1"/>
                </a:solidFill>
              </a:rPr>
              <a:t>shboard has been used as tool to refine and update the list of available community based resources and services for clients receiving care at the outpatient clinic</a:t>
            </a:r>
            <a:endParaRPr/>
          </a:p>
        </p:txBody>
      </p:sp>
      <p:sp>
        <p:nvSpPr>
          <p:cNvPr id="166" name="Google Shape;166;p30"/>
          <p:cNvSpPr/>
          <p:nvPr>
            <p:ph idx="6" type="pic"/>
          </p:nvPr>
        </p:nvSpPr>
        <p:spPr>
          <a:xfrm>
            <a:off x="6421387" y="2347686"/>
            <a:ext cx="1830600" cy="2056500"/>
          </a:xfrm>
          <a:prstGeom prst="rect">
            <a:avLst/>
          </a:prstGeom>
          <a:noFill/>
          <a:ln>
            <a:noFill/>
          </a:ln>
        </p:spPr>
      </p:sp>
      <p:pic>
        <p:nvPicPr>
          <p:cNvPr id="167" name="Google Shape;16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8553" y="2074826"/>
            <a:ext cx="2115896" cy="2741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42675" y="2369652"/>
            <a:ext cx="2188627" cy="2082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1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Everyday.</a:t>
            </a:r>
            <a:r>
              <a:rPr b="1" i="0" lang="en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r>
              <a:rPr b="1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the Ontario Perception of Care (</a:t>
            </a:r>
            <a:r>
              <a:rPr b="1" lang="en" sz="1300">
                <a:solidFill>
                  <a:schemeClr val="dk1"/>
                </a:solidFill>
              </a:rPr>
              <a:t>OPOC) research assistants use our dashboard to access linguistic-related health data. </a:t>
            </a:r>
            <a:endParaRPr b="1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1"/>
          <p:cNvSpPr/>
          <p:nvPr>
            <p:ph idx="2" type="pic"/>
          </p:nvPr>
        </p:nvSpPr>
        <p:spPr>
          <a:xfrm>
            <a:off x="549028" y="218479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76" name="Google Shape;176;p31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day... they</a:t>
            </a:r>
            <a:r>
              <a:rPr b="1" lang="en" sz="1400">
                <a:solidFill>
                  <a:schemeClr val="dk1"/>
                </a:solidFill>
              </a:rPr>
              <a:t> noticed that more people in the GTA do not speak english than what was being shown on the dashboard.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1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78" name="Google Shape;178;p31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this</a:t>
            </a:r>
            <a:r>
              <a:rPr b="1" lang="en" sz="1300">
                <a:solidFill>
                  <a:schemeClr val="dk1"/>
                </a:solidFill>
              </a:rPr>
              <a:t>… they pondered whether those who do not speak English were accessing services at CAMH or were receiving translation support for their visit.</a:t>
            </a:r>
            <a:r>
              <a:rPr b="1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 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9" name="Google Shape;179;p31"/>
          <p:cNvPicPr preferRelativeResize="0"/>
          <p:nvPr>
            <p:ph idx="6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8462" y="2189582"/>
            <a:ext cx="2430001" cy="24300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aph of different languages&#10;&#10;Description automatically generated" id="180" name="Google Shape;180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20875" y="2226100"/>
            <a:ext cx="2735713" cy="233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2937" y="2161862"/>
            <a:ext cx="1962175" cy="248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2"/>
          <p:cNvSpPr txBox="1"/>
          <p:nvPr>
            <p:ph idx="1" type="body"/>
          </p:nvPr>
        </p:nvSpPr>
        <p:spPr>
          <a:xfrm>
            <a:off x="548865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that... we were able to add a question</a:t>
            </a:r>
            <a:r>
              <a:rPr b="1" lang="en" sz="1350">
                <a:solidFill>
                  <a:schemeClr val="dk1"/>
                </a:solidFill>
              </a:rPr>
              <a:t> if the patient/client had received help filling out their demographic/intake forms.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2"/>
          <p:cNvSpPr/>
          <p:nvPr>
            <p:ph idx="2" type="pic"/>
          </p:nvPr>
        </p:nvSpPr>
        <p:spPr>
          <a:xfrm>
            <a:off x="549028" y="218479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Google Shape;189;p32"/>
          <p:cNvSpPr txBox="1"/>
          <p:nvPr>
            <p:ph idx="3" type="body"/>
          </p:nvPr>
        </p:nvSpPr>
        <p:spPr>
          <a:xfrm>
            <a:off x="3373373" y="770251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Until Finally... </a:t>
            </a:r>
            <a:r>
              <a:rPr b="1" lang="en" sz="1350">
                <a:solidFill>
                  <a:schemeClr val="dk1"/>
                </a:solidFill>
              </a:rPr>
              <a:t>the necessary interpretation services were implemented so all language speakers had similar access to care. 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2"/>
          <p:cNvSpPr/>
          <p:nvPr>
            <p:ph idx="4" type="pic"/>
          </p:nvPr>
        </p:nvSpPr>
        <p:spPr>
          <a:xfrm>
            <a:off x="3373713" y="2180076"/>
            <a:ext cx="2430000" cy="2430000"/>
          </a:xfrm>
          <a:prstGeom prst="rect">
            <a:avLst/>
          </a:prstGeom>
          <a:noFill/>
          <a:ln>
            <a:noFill/>
          </a:ln>
        </p:spPr>
      </p:sp>
      <p:sp>
        <p:nvSpPr>
          <p:cNvPr id="191" name="Google Shape;191;p32"/>
          <p:cNvSpPr txBox="1"/>
          <p:nvPr>
            <p:ph idx="5" type="body"/>
          </p:nvPr>
        </p:nvSpPr>
        <p:spPr>
          <a:xfrm>
            <a:off x="6198299" y="775037"/>
            <a:ext cx="2430300" cy="13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ever since then</a:t>
            </a:r>
            <a:r>
              <a:rPr b="1" lang="en" sz="1350">
                <a:solidFill>
                  <a:schemeClr val="dk1"/>
                </a:solidFill>
              </a:rPr>
              <a:t>…</a:t>
            </a:r>
            <a:r>
              <a:rPr b="1" i="0" lang="en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all multi</a:t>
            </a:r>
            <a:r>
              <a:rPr b="1" lang="en" sz="1350">
                <a:solidFill>
                  <a:schemeClr val="dk1"/>
                </a:solidFill>
              </a:rPr>
              <a:t>lingual speakers were able to have the same access of care at CAMH.</a:t>
            </a:r>
            <a:endParaRPr/>
          </a:p>
        </p:txBody>
      </p:sp>
      <p:sp>
        <p:nvSpPr>
          <p:cNvPr id="192" name="Google Shape;192;p32"/>
          <p:cNvSpPr/>
          <p:nvPr>
            <p:ph idx="6" type="pic"/>
          </p:nvPr>
        </p:nvSpPr>
        <p:spPr>
          <a:xfrm>
            <a:off x="6198462" y="2189582"/>
            <a:ext cx="2430000" cy="2430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6E288D"/>
      </a:dk1>
      <a:lt1>
        <a:srgbClr val="FFFFFF"/>
      </a:lt1>
      <a:dk2>
        <a:srgbClr val="9A7DAC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