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ms-office.chartcolorstyle+xml" PartName="/ppt/charts/colors2.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drawingml.chart+xml" PartName="/ppt/charts/chart2.xml"/>
  <Override ContentType="application/vnd.openxmlformats-officedocument.drawingml.chart+xml" PartName="/ppt/charts/chart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ms-office.chartstyle+xml" PartName="/ppt/charts/style2.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72" r:id="rId4"/>
    <p:sldMasterId id="214748368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8369300" cx="14065250"/>
  <p:notesSz cx="6858000" cy="9144000"/>
  <p:embeddedFontLst>
    <p:embeddedFont>
      <p:font typeface="Manuale"/>
      <p:regular r:id="rId33"/>
      <p:bold r:id="rId34"/>
      <p:italic r:id="rId35"/>
      <p:boldItalic r:id="rId36"/>
    </p:embeddedFont>
    <p:embeddedFont>
      <p:font typeface="Quicksand"/>
      <p:regular r:id="rId37"/>
      <p:bold r:id="rId38"/>
    </p:embeddedFont>
    <p:embeddedFont>
      <p:font typeface="Helvetica Neue"/>
      <p:regular r:id="rId39"/>
      <p:bold r:id="rId40"/>
      <p:italic r:id="rId41"/>
      <p:boldItalic r:id="rId42"/>
    </p:embeddedFont>
    <p:embeddedFont>
      <p:font typeface="Open Sans"/>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47" roundtripDataSignature="AMtx7mg3NrUKjk+9hFVqSHA5qpqIElglI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HelveticaNeue-bold.fntdata"/><Relationship Id="rId20" Type="http://schemas.openxmlformats.org/officeDocument/2006/relationships/slide" Target="slides/slide14.xml"/><Relationship Id="rId42" Type="http://schemas.openxmlformats.org/officeDocument/2006/relationships/font" Target="fonts/HelveticaNeue-boldItalic.fntdata"/><Relationship Id="rId41" Type="http://schemas.openxmlformats.org/officeDocument/2006/relationships/font" Target="fonts/HelveticaNeue-italic.fntdata"/><Relationship Id="rId22" Type="http://schemas.openxmlformats.org/officeDocument/2006/relationships/slide" Target="slides/slide16.xml"/><Relationship Id="rId44" Type="http://schemas.openxmlformats.org/officeDocument/2006/relationships/font" Target="fonts/OpenSans-bold.fntdata"/><Relationship Id="rId21" Type="http://schemas.openxmlformats.org/officeDocument/2006/relationships/slide" Target="slides/slide15.xml"/><Relationship Id="rId43" Type="http://schemas.openxmlformats.org/officeDocument/2006/relationships/font" Target="fonts/OpenSans-regular.fntdata"/><Relationship Id="rId24" Type="http://schemas.openxmlformats.org/officeDocument/2006/relationships/slide" Target="slides/slide18.xml"/><Relationship Id="rId46" Type="http://schemas.openxmlformats.org/officeDocument/2006/relationships/font" Target="fonts/OpenSans-boldItalic.fntdata"/><Relationship Id="rId23" Type="http://schemas.openxmlformats.org/officeDocument/2006/relationships/slide" Target="slides/slide17.xml"/><Relationship Id="rId45"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47" Type="http://customschemas.google.com/relationships/presentationmetadata" Target="meta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Manuale-regular.fntdata"/><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Manuale-italic.fntdata"/><Relationship Id="rId12" Type="http://schemas.openxmlformats.org/officeDocument/2006/relationships/slide" Target="slides/slide6.xml"/><Relationship Id="rId34" Type="http://schemas.openxmlformats.org/officeDocument/2006/relationships/font" Target="fonts/Manuale-bold.fntdata"/><Relationship Id="rId15" Type="http://schemas.openxmlformats.org/officeDocument/2006/relationships/slide" Target="slides/slide9.xml"/><Relationship Id="rId37" Type="http://schemas.openxmlformats.org/officeDocument/2006/relationships/font" Target="fonts/Quicksand-regular.fntdata"/><Relationship Id="rId14" Type="http://schemas.openxmlformats.org/officeDocument/2006/relationships/slide" Target="slides/slide8.xml"/><Relationship Id="rId36" Type="http://schemas.openxmlformats.org/officeDocument/2006/relationships/font" Target="fonts/Manuale-boldItalic.fntdata"/><Relationship Id="rId17" Type="http://schemas.openxmlformats.org/officeDocument/2006/relationships/slide" Target="slides/slide11.xml"/><Relationship Id="rId39" Type="http://schemas.openxmlformats.org/officeDocument/2006/relationships/font" Target="fonts/HelveticaNeue-regular.fntdata"/><Relationship Id="rId16" Type="http://schemas.openxmlformats.org/officeDocument/2006/relationships/slide" Target="slides/slide10.xml"/><Relationship Id="rId38" Type="http://schemas.openxmlformats.org/officeDocument/2006/relationships/font" Target="fonts/Quicksand-bold.fntdata"/><Relationship Id="rId19" Type="http://schemas.openxmlformats.org/officeDocument/2006/relationships/slide" Target="slides/slide13.xml"/><Relationship Id="rId18"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Users\imankassam\Downloads\Report_IR1192_April%202024_IK%20(1).xlsx"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Users\imankassam\Downloads\Report_IR1192_April%202024%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dPt>
            <c:idx val="0"/>
            <c:bubble3D val="0"/>
            <c:spPr>
              <a:solidFill>
                <a:schemeClr val="accent1">
                  <a:shade val="45000"/>
                </a:schemeClr>
              </a:solidFill>
              <a:ln w="19050">
                <a:solidFill>
                  <a:schemeClr val="lt1"/>
                </a:solidFill>
              </a:ln>
              <a:effectLst/>
            </c:spPr>
            <c:extLst>
              <c:ext xmlns:c16="http://schemas.microsoft.com/office/drawing/2014/chart" uri="{C3380CC4-5D6E-409C-BE32-E72D297353CC}">
                <c16:uniqueId val="{00000001-3377-0742-B128-D33248091794}"/>
              </c:ext>
            </c:extLst>
          </c:dPt>
          <c:dPt>
            <c:idx val="1"/>
            <c:bubble3D val="0"/>
            <c:spPr>
              <a:solidFill>
                <a:schemeClr val="accent1">
                  <a:shade val="61000"/>
                </a:schemeClr>
              </a:solidFill>
              <a:ln w="19050">
                <a:solidFill>
                  <a:schemeClr val="lt1"/>
                </a:solidFill>
              </a:ln>
              <a:effectLst/>
            </c:spPr>
            <c:extLst>
              <c:ext xmlns:c16="http://schemas.microsoft.com/office/drawing/2014/chart" uri="{C3380CC4-5D6E-409C-BE32-E72D297353CC}">
                <c16:uniqueId val="{00000003-3377-0742-B128-D33248091794}"/>
              </c:ext>
            </c:extLst>
          </c:dPt>
          <c:dPt>
            <c:idx val="2"/>
            <c:bubble3D val="0"/>
            <c:spPr>
              <a:solidFill>
                <a:schemeClr val="accent1">
                  <a:shade val="76000"/>
                </a:schemeClr>
              </a:solidFill>
              <a:ln w="19050">
                <a:solidFill>
                  <a:schemeClr val="lt1"/>
                </a:solidFill>
              </a:ln>
              <a:effectLst/>
            </c:spPr>
            <c:extLst>
              <c:ext xmlns:c16="http://schemas.microsoft.com/office/drawing/2014/chart" uri="{C3380CC4-5D6E-409C-BE32-E72D297353CC}">
                <c16:uniqueId val="{00000005-3377-0742-B128-D33248091794}"/>
              </c:ext>
            </c:extLst>
          </c:dPt>
          <c:dPt>
            <c:idx val="3"/>
            <c:bubble3D val="0"/>
            <c:spPr>
              <a:solidFill>
                <a:schemeClr val="accent1">
                  <a:shade val="92000"/>
                </a:schemeClr>
              </a:solidFill>
              <a:ln w="19050">
                <a:solidFill>
                  <a:schemeClr val="lt1"/>
                </a:solidFill>
              </a:ln>
              <a:effectLst/>
            </c:spPr>
            <c:extLst>
              <c:ext xmlns:c16="http://schemas.microsoft.com/office/drawing/2014/chart" uri="{C3380CC4-5D6E-409C-BE32-E72D297353CC}">
                <c16:uniqueId val="{00000007-3377-0742-B128-D33248091794}"/>
              </c:ext>
            </c:extLst>
          </c:dPt>
          <c:dPt>
            <c:idx val="4"/>
            <c:bubble3D val="0"/>
            <c:spPr>
              <a:solidFill>
                <a:schemeClr val="accent1">
                  <a:tint val="93000"/>
                </a:schemeClr>
              </a:solidFill>
              <a:ln w="19050">
                <a:solidFill>
                  <a:schemeClr val="lt1"/>
                </a:solidFill>
              </a:ln>
              <a:effectLst/>
            </c:spPr>
            <c:extLst>
              <c:ext xmlns:c16="http://schemas.microsoft.com/office/drawing/2014/chart" uri="{C3380CC4-5D6E-409C-BE32-E72D297353CC}">
                <c16:uniqueId val="{00000009-3377-0742-B128-D33248091794}"/>
              </c:ext>
            </c:extLst>
          </c:dPt>
          <c:dPt>
            <c:idx val="5"/>
            <c:bubble3D val="0"/>
            <c:spPr>
              <a:solidFill>
                <a:schemeClr val="accent1">
                  <a:tint val="77000"/>
                </a:schemeClr>
              </a:solidFill>
              <a:ln w="19050">
                <a:solidFill>
                  <a:schemeClr val="lt1"/>
                </a:solidFill>
              </a:ln>
              <a:effectLst/>
            </c:spPr>
            <c:extLst>
              <c:ext xmlns:c16="http://schemas.microsoft.com/office/drawing/2014/chart" uri="{C3380CC4-5D6E-409C-BE32-E72D297353CC}">
                <c16:uniqueId val="{0000000B-3377-0742-B128-D33248091794}"/>
              </c:ext>
            </c:extLst>
          </c:dPt>
          <c:dPt>
            <c:idx val="6"/>
            <c:bubble3D val="0"/>
            <c:spPr>
              <a:solidFill>
                <a:schemeClr val="accent1">
                  <a:tint val="62000"/>
                </a:schemeClr>
              </a:solidFill>
              <a:ln w="19050">
                <a:solidFill>
                  <a:schemeClr val="lt1"/>
                </a:solidFill>
              </a:ln>
              <a:effectLst/>
            </c:spPr>
            <c:extLst>
              <c:ext xmlns:c16="http://schemas.microsoft.com/office/drawing/2014/chart" uri="{C3380CC4-5D6E-409C-BE32-E72D297353CC}">
                <c16:uniqueId val="{0000000D-3377-0742-B128-D33248091794}"/>
              </c:ext>
            </c:extLst>
          </c:dPt>
          <c:dPt>
            <c:idx val="7"/>
            <c:bubble3D val="0"/>
            <c:spPr>
              <a:solidFill>
                <a:schemeClr val="accent1">
                  <a:tint val="46000"/>
                </a:schemeClr>
              </a:solidFill>
              <a:ln w="19050">
                <a:solidFill>
                  <a:schemeClr val="lt1"/>
                </a:solidFill>
              </a:ln>
              <a:effectLst/>
            </c:spPr>
            <c:extLst>
              <c:ext xmlns:c16="http://schemas.microsoft.com/office/drawing/2014/chart" uri="{C3380CC4-5D6E-409C-BE32-E72D297353CC}">
                <c16:uniqueId val="{0000000F-3377-0742-B128-D33248091794}"/>
              </c:ext>
            </c:extLst>
          </c:dPt>
          <c:dLbls>
            <c:dLbl>
              <c:idx val="0"/>
              <c:layout>
                <c:manualLayout>
                  <c:x val="8.9079573731093042E-2"/>
                  <c:y val="0.14233925031245787"/>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377-0742-B128-D33248091794}"/>
                </c:ext>
              </c:extLst>
            </c:dLbl>
            <c:dLbl>
              <c:idx val="1"/>
              <c:layout>
                <c:manualLayout>
                  <c:x val="-0.12827458617277401"/>
                  <c:y val="0.10370431094193359"/>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3377-0742-B128-D33248091794}"/>
                </c:ext>
              </c:extLst>
            </c:dLbl>
            <c:dLbl>
              <c:idx val="2"/>
              <c:layout>
                <c:manualLayout>
                  <c:x val="-0.149212825001377"/>
                  <c:y val="-2.0373752208566635E-2"/>
                </c:manualLayout>
              </c:layout>
              <c:spPr>
                <a:no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1544717077136647"/>
                      <c:h val="0.14423351328735542"/>
                    </c:manualLayout>
                  </c15:layout>
                </c:ext>
                <c:ext xmlns:c16="http://schemas.microsoft.com/office/drawing/2014/chart" uri="{C3380CC4-5D6E-409C-BE32-E72D297353CC}">
                  <c16:uniqueId val="{00000005-3377-0742-B128-D33248091794}"/>
                </c:ext>
              </c:extLst>
            </c:dLbl>
            <c:dLbl>
              <c:idx val="3"/>
              <c:layout>
                <c:manualLayout>
                  <c:x val="-0.15979189365573615"/>
                  <c:y val="-9.080424135311746E-2"/>
                </c:manualLayout>
              </c:layout>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0"/>
              <c:showCatName val="1"/>
              <c:showSerName val="0"/>
              <c:showPercent val="1"/>
              <c:showBubbleSize val="0"/>
              <c:extLst>
                <c:ext xmlns:c15="http://schemas.microsoft.com/office/drawing/2012/chart" uri="{CE6537A1-D6FC-4f65-9D91-7224C49458BB}">
                  <c15:layout>
                    <c:manualLayout>
                      <c:w val="0.19575283863082032"/>
                      <c:h val="0.14388250614073927"/>
                    </c:manualLayout>
                  </c15:layout>
                </c:ext>
                <c:ext xmlns:c16="http://schemas.microsoft.com/office/drawing/2014/chart" uri="{C3380CC4-5D6E-409C-BE32-E72D297353CC}">
                  <c16:uniqueId val="{00000007-3377-0742-B128-D33248091794}"/>
                </c:ext>
              </c:extLst>
            </c:dLbl>
            <c:dLbl>
              <c:idx val="4"/>
              <c:layout>
                <c:manualLayout>
                  <c:x val="-0.12462252985194321"/>
                  <c:y val="-0.13648294359219607"/>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3377-0742-B128-D33248091794}"/>
                </c:ext>
              </c:extLst>
            </c:dLbl>
            <c:dLbl>
              <c:idx val="5"/>
              <c:layout>
                <c:manualLayout>
                  <c:x val="-6.7027222096245204E-2"/>
                  <c:y val="-0.16173458881247696"/>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3377-0742-B128-D33248091794}"/>
                </c:ext>
              </c:extLst>
            </c:dLbl>
            <c:dLbl>
              <c:idx val="6"/>
              <c:layout>
                <c:manualLayout>
                  <c:x val="0.1158034251066372"/>
                  <c:y val="-0.15045032166758485"/>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3377-0742-B128-D33248091794}"/>
                </c:ext>
              </c:extLst>
            </c:dLbl>
            <c:dLbl>
              <c:idx val="7"/>
              <c:layout>
                <c:manualLayout>
                  <c:x val="0.15856164124134561"/>
                  <c:y val="-8.3370132325868263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3377-0742-B128-D33248091794}"/>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0"/>
            <c:showCatName val="1"/>
            <c:showSerName val="0"/>
            <c:showPercent val="1"/>
            <c:showBubbleSize val="0"/>
            <c:showLeaderLines val="1"/>
            <c:leaderLines>
              <c:spPr>
                <a:ln w="12700" cap="flat" cmpd="sng" algn="ctr">
                  <a:solidFill>
                    <a:schemeClr val="tx1"/>
                  </a:solidFill>
                  <a:round/>
                </a:ln>
                <a:effectLst/>
              </c:spPr>
            </c:leaderLines>
            <c:extLst>
              <c:ext xmlns:c15="http://schemas.microsoft.com/office/drawing/2012/chart" uri="{CE6537A1-D6FC-4f65-9D91-7224C49458BB}"/>
            </c:extLst>
          </c:dLbls>
          <c:cat>
            <c:strRef>
              <c:f>'SSD Housing'!$AF$5:$AF$12</c:f>
              <c:strCache>
                <c:ptCount val="8"/>
                <c:pt idx="0">
                  <c:v>Own </c:v>
                </c:pt>
                <c:pt idx="1">
                  <c:v>Rent </c:v>
                </c:pt>
                <c:pt idx="2">
                  <c:v>Unstable Housing </c:v>
                </c:pt>
                <c:pt idx="3">
                  <c:v>Supportive Housing</c:v>
                </c:pt>
                <c:pt idx="4">
                  <c:v>W/ family</c:v>
                </c:pt>
                <c:pt idx="5">
                  <c:v>Other</c:v>
                </c:pt>
                <c:pt idx="6">
                  <c:v>NA/DK</c:v>
                </c:pt>
                <c:pt idx="7">
                  <c:v>Missing</c:v>
                </c:pt>
              </c:strCache>
            </c:strRef>
          </c:cat>
          <c:val>
            <c:numRef>
              <c:f>'SSD Housing'!$AG$5:$AG$12</c:f>
              <c:numCache>
                <c:formatCode>General</c:formatCode>
                <c:ptCount val="8"/>
                <c:pt idx="0">
                  <c:v>1055</c:v>
                </c:pt>
                <c:pt idx="1">
                  <c:v>2531</c:v>
                </c:pt>
                <c:pt idx="2">
                  <c:v>1408</c:v>
                </c:pt>
                <c:pt idx="3">
                  <c:v>731</c:v>
                </c:pt>
                <c:pt idx="4">
                  <c:v>1110</c:v>
                </c:pt>
                <c:pt idx="5">
                  <c:v>605</c:v>
                </c:pt>
                <c:pt idx="6">
                  <c:v>894</c:v>
                </c:pt>
                <c:pt idx="7">
                  <c:v>5465</c:v>
                </c:pt>
              </c:numCache>
            </c:numRef>
          </c:val>
          <c:extLst>
            <c:ext xmlns:c16="http://schemas.microsoft.com/office/drawing/2014/chart" uri="{C3380CC4-5D6E-409C-BE32-E72D297353CC}">
              <c16:uniqueId val="{00000010-3377-0742-B128-D33248091794}"/>
            </c:ext>
          </c:extLst>
        </c:ser>
        <c:dLbls>
          <c:showLegendKey val="0"/>
          <c:showVal val="1"/>
          <c:showCatName val="0"/>
          <c:showSerName val="0"/>
          <c:showPercent val="0"/>
          <c:showBubbleSize val="0"/>
          <c:showLeaderLines val="1"/>
        </c:dLbls>
        <c:firstSliceAng val="16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dLbls>
          <c:showLegendKey val="0"/>
          <c:showVal val="0"/>
          <c:showCatName val="0"/>
          <c:showSerName val="0"/>
          <c:showPercent val="0"/>
          <c:showBubbleSize val="0"/>
          <c:showLeaderLines val="0"/>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p1: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8" name="Google Shape;41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Calibri"/>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10: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8" name="Google Shape;938;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a:solidFill>
                  <a:srgbClr val="0D0D0D"/>
                </a:solidFill>
                <a:latin typeface="Arial"/>
                <a:ea typeface="Arial"/>
                <a:cs typeface="Arial"/>
                <a:sym typeface="Arial"/>
              </a:rPr>
              <a:t>Health equity, informed by socio-demographic data, is essential for addressing disparities in health outcomes among different population groups. Utilizing socio-demographic data allows for targeted interventions to address these disparities. It helps identify at-risk populations, ensuring that resources and policies are directed where they are most needed. Overall, leveraging socio-demographic data ensures that health equity efforts are precise, impactful, and lead to healthier, more equitable communities.</a:t>
            </a:r>
            <a:endParaRPr/>
          </a:p>
        </p:txBody>
      </p:sp>
      <p:sp>
        <p:nvSpPr>
          <p:cNvPr id="939" name="Google Shape;939;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0" name="Shape 990"/>
        <p:cNvGrpSpPr/>
        <p:nvPr/>
      </p:nvGrpSpPr>
      <p:grpSpPr>
        <a:xfrm>
          <a:off x="0" y="0"/>
          <a:ext cx="0" cy="0"/>
          <a:chOff x="0" y="0"/>
          <a:chExt cx="0" cy="0"/>
        </a:xfrm>
      </p:grpSpPr>
      <p:sp>
        <p:nvSpPr>
          <p:cNvPr id="991" name="Google Shape;991;p11: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92" name="Google Shape;99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a:solidFill>
                  <a:srgbClr val="0D0D0D"/>
                </a:solidFill>
                <a:latin typeface="Arial"/>
                <a:ea typeface="Arial"/>
                <a:cs typeface="Arial"/>
                <a:sym typeface="Arial"/>
              </a:rPr>
              <a:t>Health equity, informed by socio-demographic data, is essential for addressing disparities in health outcomes among different population groups. Utilizing socio-demographic data allows for targeted interventions to address these disparities. It helps identify at-risk populations, ensuring that resources and policies are directed where they are most needed. Overall, leveraging socio-demographic data ensures that health equity efforts are precise, impactful, and lead to healthier, more equitable communities.</a:t>
            </a:r>
            <a:endParaRPr/>
          </a:p>
        </p:txBody>
      </p:sp>
      <p:sp>
        <p:nvSpPr>
          <p:cNvPr id="993" name="Google Shape;993;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5" name="Shape 1045"/>
        <p:cNvGrpSpPr/>
        <p:nvPr/>
      </p:nvGrpSpPr>
      <p:grpSpPr>
        <a:xfrm>
          <a:off x="0" y="0"/>
          <a:ext cx="0" cy="0"/>
          <a:chOff x="0" y="0"/>
          <a:chExt cx="0" cy="0"/>
        </a:xfrm>
      </p:grpSpPr>
      <p:sp>
        <p:nvSpPr>
          <p:cNvPr id="1046" name="Google Shape;1046;p1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7" name="Google Shape;104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a:solidFill>
                  <a:srgbClr val="0D0D0D"/>
                </a:solidFill>
                <a:latin typeface="Arial"/>
                <a:ea typeface="Arial"/>
                <a:cs typeface="Arial"/>
                <a:sym typeface="Arial"/>
              </a:rPr>
              <a:t>Health equity, informed by socio-demographic data, is essential for addressing disparities in health outcomes among different population groups. Utilizing socio-demographic data allows for targeted interventions to address these disparities. It helps identify at-risk populations, ensuring that resources and policies are directed where they are most needed. Overall, leveraging socio-demographic data ensures that health equity efforts are precise, impactful, and lead to healthier, more equitable communities.</a:t>
            </a:r>
            <a:endParaRPr/>
          </a:p>
        </p:txBody>
      </p:sp>
      <p:sp>
        <p:nvSpPr>
          <p:cNvPr id="1048" name="Google Shape;1048;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9" name="Shape 1099"/>
        <p:cNvGrpSpPr/>
        <p:nvPr/>
      </p:nvGrpSpPr>
      <p:grpSpPr>
        <a:xfrm>
          <a:off x="0" y="0"/>
          <a:ext cx="0" cy="0"/>
          <a:chOff x="0" y="0"/>
          <a:chExt cx="0" cy="0"/>
        </a:xfrm>
      </p:grpSpPr>
      <p:sp>
        <p:nvSpPr>
          <p:cNvPr id="1100" name="Google Shape;1100;p1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1" name="Google Shape;1101;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102" name="Google Shape;1102;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2" name="Shape 1142"/>
        <p:cNvGrpSpPr/>
        <p:nvPr/>
      </p:nvGrpSpPr>
      <p:grpSpPr>
        <a:xfrm>
          <a:off x="0" y="0"/>
          <a:ext cx="0" cy="0"/>
          <a:chOff x="0" y="0"/>
          <a:chExt cx="0" cy="0"/>
        </a:xfrm>
      </p:grpSpPr>
      <p:sp>
        <p:nvSpPr>
          <p:cNvPr id="1143" name="Google Shape;1143;p1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4" name="Google Shape;114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145" name="Google Shape;1145;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6" name="Shape 1186"/>
        <p:cNvGrpSpPr/>
        <p:nvPr/>
      </p:nvGrpSpPr>
      <p:grpSpPr>
        <a:xfrm>
          <a:off x="0" y="0"/>
          <a:ext cx="0" cy="0"/>
          <a:chOff x="0" y="0"/>
          <a:chExt cx="0" cy="0"/>
        </a:xfrm>
      </p:grpSpPr>
      <p:sp>
        <p:nvSpPr>
          <p:cNvPr id="1187" name="Google Shape;1187;p1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8" name="Google Shape;1188;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189" name="Google Shape;1189;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2" name="Shape 1232"/>
        <p:cNvGrpSpPr/>
        <p:nvPr/>
      </p:nvGrpSpPr>
      <p:grpSpPr>
        <a:xfrm>
          <a:off x="0" y="0"/>
          <a:ext cx="0" cy="0"/>
          <a:chOff x="0" y="0"/>
          <a:chExt cx="0" cy="0"/>
        </a:xfrm>
      </p:grpSpPr>
      <p:sp>
        <p:nvSpPr>
          <p:cNvPr id="1233" name="Google Shape;1233;p1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4" name="Google Shape;1234;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235" name="Google Shape;1235;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7" name="Shape 1277"/>
        <p:cNvGrpSpPr/>
        <p:nvPr/>
      </p:nvGrpSpPr>
      <p:grpSpPr>
        <a:xfrm>
          <a:off x="0" y="0"/>
          <a:ext cx="0" cy="0"/>
          <a:chOff x="0" y="0"/>
          <a:chExt cx="0" cy="0"/>
        </a:xfrm>
      </p:grpSpPr>
      <p:sp>
        <p:nvSpPr>
          <p:cNvPr id="1278" name="Google Shape;1278;p17: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9" name="Google Shape;127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280" name="Google Shape;1280;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2" name="Shape 1322"/>
        <p:cNvGrpSpPr/>
        <p:nvPr/>
      </p:nvGrpSpPr>
      <p:grpSpPr>
        <a:xfrm>
          <a:off x="0" y="0"/>
          <a:ext cx="0" cy="0"/>
          <a:chOff x="0" y="0"/>
          <a:chExt cx="0" cy="0"/>
        </a:xfrm>
      </p:grpSpPr>
      <p:sp>
        <p:nvSpPr>
          <p:cNvPr id="1323" name="Google Shape;1323;p18: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4" name="Google Shape;132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325" name="Google Shape;132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4" name="Shape 1364"/>
        <p:cNvGrpSpPr/>
        <p:nvPr/>
      </p:nvGrpSpPr>
      <p:grpSpPr>
        <a:xfrm>
          <a:off x="0" y="0"/>
          <a:ext cx="0" cy="0"/>
          <a:chOff x="0" y="0"/>
          <a:chExt cx="0" cy="0"/>
        </a:xfrm>
      </p:grpSpPr>
      <p:sp>
        <p:nvSpPr>
          <p:cNvPr id="1365" name="Google Shape;1365;p19: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6" name="Google Shape;1366;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367" name="Google Shape;1367;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1" name="Google Shape;681;p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4" name="Shape 1404"/>
        <p:cNvGrpSpPr/>
        <p:nvPr/>
      </p:nvGrpSpPr>
      <p:grpSpPr>
        <a:xfrm>
          <a:off x="0" y="0"/>
          <a:ext cx="0" cy="0"/>
          <a:chOff x="0" y="0"/>
          <a:chExt cx="0" cy="0"/>
        </a:xfrm>
      </p:grpSpPr>
      <p:sp>
        <p:nvSpPr>
          <p:cNvPr id="1405" name="Google Shape;1405;p20: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6" name="Google Shape;1406;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407" name="Google Shape;1407;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8" name="Shape 1438"/>
        <p:cNvGrpSpPr/>
        <p:nvPr/>
      </p:nvGrpSpPr>
      <p:grpSpPr>
        <a:xfrm>
          <a:off x="0" y="0"/>
          <a:ext cx="0" cy="0"/>
          <a:chOff x="0" y="0"/>
          <a:chExt cx="0" cy="0"/>
        </a:xfrm>
      </p:grpSpPr>
      <p:sp>
        <p:nvSpPr>
          <p:cNvPr id="1439" name="Google Shape;1439;p21: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0" name="Google Shape;1440;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441" name="Google Shape;1441;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8" name="Shape 1478"/>
        <p:cNvGrpSpPr/>
        <p:nvPr/>
      </p:nvGrpSpPr>
      <p:grpSpPr>
        <a:xfrm>
          <a:off x="0" y="0"/>
          <a:ext cx="0" cy="0"/>
          <a:chOff x="0" y="0"/>
          <a:chExt cx="0" cy="0"/>
        </a:xfrm>
      </p:grpSpPr>
      <p:sp>
        <p:nvSpPr>
          <p:cNvPr id="1479" name="Google Shape;1479;p2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0" name="Google Shape;148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481" name="Google Shape;1481;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9" name="Shape 1519"/>
        <p:cNvGrpSpPr/>
        <p:nvPr/>
      </p:nvGrpSpPr>
      <p:grpSpPr>
        <a:xfrm>
          <a:off x="0" y="0"/>
          <a:ext cx="0" cy="0"/>
          <a:chOff x="0" y="0"/>
          <a:chExt cx="0" cy="0"/>
        </a:xfrm>
      </p:grpSpPr>
      <p:sp>
        <p:nvSpPr>
          <p:cNvPr id="1520" name="Google Shape;1520;p2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1" name="Google Shape;1521;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522" name="Google Shape;1522;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0" name="Shape 1570"/>
        <p:cNvGrpSpPr/>
        <p:nvPr/>
      </p:nvGrpSpPr>
      <p:grpSpPr>
        <a:xfrm>
          <a:off x="0" y="0"/>
          <a:ext cx="0" cy="0"/>
          <a:chOff x="0" y="0"/>
          <a:chExt cx="0" cy="0"/>
        </a:xfrm>
      </p:grpSpPr>
      <p:sp>
        <p:nvSpPr>
          <p:cNvPr id="1571" name="Google Shape;1571;p2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2" name="Google Shape;1572;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1573" name="Google Shape;1573;p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8" name="Shape 1658"/>
        <p:cNvGrpSpPr/>
        <p:nvPr/>
      </p:nvGrpSpPr>
      <p:grpSpPr>
        <a:xfrm>
          <a:off x="0" y="0"/>
          <a:ext cx="0" cy="0"/>
          <a:chOff x="0" y="0"/>
          <a:chExt cx="0" cy="0"/>
        </a:xfrm>
      </p:grpSpPr>
      <p:sp>
        <p:nvSpPr>
          <p:cNvPr id="1659" name="Google Shape;1659;p2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0" name="Google Shape;1660;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Text box entry?</a:t>
            </a:r>
            <a:endParaRPr sz="1300"/>
          </a:p>
          <a:p>
            <a:pPr indent="0" lvl="0" marL="0" rtl="0" algn="l">
              <a:spcBef>
                <a:spcPts val="0"/>
              </a:spcBef>
              <a:spcAft>
                <a:spcPts val="0"/>
              </a:spcAft>
              <a:buNone/>
            </a:pPr>
            <a:r>
              <a:rPr lang="en-US" sz="1300"/>
              <a:t>Survey monkey?</a:t>
            </a:r>
            <a:endParaRPr sz="1300"/>
          </a:p>
          <a:p>
            <a:pPr indent="0" lvl="0" marL="0" rtl="0" algn="l">
              <a:spcBef>
                <a:spcPts val="0"/>
              </a:spcBef>
              <a:spcAft>
                <a:spcPts val="0"/>
              </a:spcAft>
              <a:buNone/>
            </a:pPr>
            <a:r>
              <a:rPr lang="en-US" sz="1300"/>
              <a:t>What questions should be asked? Should it just be an open-text option? Should there be an evaluation component? </a:t>
            </a:r>
            <a:endParaRPr sz="1300"/>
          </a:p>
        </p:txBody>
      </p:sp>
      <p:sp>
        <p:nvSpPr>
          <p:cNvPr id="1661" name="Google Shape;1661;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2" name="Shape 1722"/>
        <p:cNvGrpSpPr/>
        <p:nvPr/>
      </p:nvGrpSpPr>
      <p:grpSpPr>
        <a:xfrm>
          <a:off x="0" y="0"/>
          <a:ext cx="0" cy="0"/>
          <a:chOff x="0" y="0"/>
          <a:chExt cx="0" cy="0"/>
        </a:xfrm>
      </p:grpSpPr>
      <p:sp>
        <p:nvSpPr>
          <p:cNvPr id="1723" name="Google Shape;172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4" name="Google Shape;1724;p2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2" name="Shape 692"/>
        <p:cNvGrpSpPr/>
        <p:nvPr/>
      </p:nvGrpSpPr>
      <p:grpSpPr>
        <a:xfrm>
          <a:off x="0" y="0"/>
          <a:ext cx="0" cy="0"/>
          <a:chOff x="0" y="0"/>
          <a:chExt cx="0" cy="0"/>
        </a:xfrm>
      </p:grpSpPr>
      <p:sp>
        <p:nvSpPr>
          <p:cNvPr id="693" name="Google Shape;69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4" name="Google Shape;694;p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2" name="Google Shape;702;p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p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0" name="Google Shape;71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711" name="Google Shape;71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5" name="Shape 755"/>
        <p:cNvGrpSpPr/>
        <p:nvPr/>
      </p:nvGrpSpPr>
      <p:grpSpPr>
        <a:xfrm>
          <a:off x="0" y="0"/>
          <a:ext cx="0" cy="0"/>
          <a:chOff x="0" y="0"/>
          <a:chExt cx="0" cy="0"/>
        </a:xfrm>
      </p:grpSpPr>
      <p:sp>
        <p:nvSpPr>
          <p:cNvPr id="756" name="Google Shape;756;p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57" name="Google Shape;75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300"/>
              <a:t>https://healthdata.dshs.texas.gov/dashboard/mental-health/mental-health</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https://www.dhs.wisconsin.gov/crisis/988-data-dashboard.htm</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https://www.aihw.gov.au/mental-health/overview/prevalence-and-impact-of-mental-illness</a:t>
            </a:r>
            <a:endParaRPr sz="13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58" name="Google Shape;75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9" name="Shape 809"/>
        <p:cNvGrpSpPr/>
        <p:nvPr/>
      </p:nvGrpSpPr>
      <p:grpSpPr>
        <a:xfrm>
          <a:off x="0" y="0"/>
          <a:ext cx="0" cy="0"/>
          <a:chOff x="0" y="0"/>
          <a:chExt cx="0" cy="0"/>
        </a:xfrm>
      </p:grpSpPr>
      <p:sp>
        <p:nvSpPr>
          <p:cNvPr id="810" name="Google Shape;810;p7:notes"/>
          <p:cNvSpPr/>
          <p:nvPr>
            <p:ph idx="2" type="sldImg"/>
          </p:nvPr>
        </p:nvSpPr>
        <p:spPr>
          <a:xfrm>
            <a:off x="835025" y="1143000"/>
            <a:ext cx="518795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1" name="Google Shape;81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300"/>
              <a:t>https://healthdata.dshs.texas.gov/dashboard/mental-health/mental-health</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https://www.dhs.wisconsin.gov/crisis/988-data-dashboard.htm</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https://www.aihw.gov.au/mental-health/overview/prevalence-and-impact-of-mental-illness</a:t>
            </a:r>
            <a:endParaRPr sz="13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12" name="Google Shape;81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8" name="Shape 868"/>
        <p:cNvGrpSpPr/>
        <p:nvPr/>
      </p:nvGrpSpPr>
      <p:grpSpPr>
        <a:xfrm>
          <a:off x="0" y="0"/>
          <a:ext cx="0" cy="0"/>
          <a:chOff x="0" y="0"/>
          <a:chExt cx="0" cy="0"/>
        </a:xfrm>
      </p:grpSpPr>
      <p:sp>
        <p:nvSpPr>
          <p:cNvPr id="869" name="Google Shape;869;p8:notes"/>
          <p:cNvSpPr/>
          <p:nvPr>
            <p:ph idx="2" type="sldImg"/>
          </p:nvPr>
        </p:nvSpPr>
        <p:spPr>
          <a:xfrm>
            <a:off x="835025" y="1143000"/>
            <a:ext cx="518795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0" name="Google Shape;87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https://healthdata.dshs.texas.gov/dashboard/mental-health/mental-health</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https://www.dhs.wisconsin.gov/crisis/988-data-dashboard.htm</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https://www.aihw.gov.au/mental-health/overview/prevalence-and-impact-of-mental-illness</a:t>
            </a:r>
            <a:endParaRPr sz="13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871" name="Google Shape;871;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2" name="Shape 902"/>
        <p:cNvGrpSpPr/>
        <p:nvPr/>
      </p:nvGrpSpPr>
      <p:grpSpPr>
        <a:xfrm>
          <a:off x="0" y="0"/>
          <a:ext cx="0" cy="0"/>
          <a:chOff x="0" y="0"/>
          <a:chExt cx="0" cy="0"/>
        </a:xfrm>
      </p:grpSpPr>
      <p:sp>
        <p:nvSpPr>
          <p:cNvPr id="903" name="Google Shape;903;p9:notes"/>
          <p:cNvSpPr/>
          <p:nvPr>
            <p:ph idx="2" type="sldImg"/>
          </p:nvPr>
        </p:nvSpPr>
        <p:spPr>
          <a:xfrm>
            <a:off x="835025" y="1143000"/>
            <a:ext cx="518795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4" name="Google Shape;90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https://healthdata.dshs.texas.gov/dashboard/mental-health/mental-health</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https://www.dhs.wisconsin.gov/crisis/988-data-dashboard.htm</a:t>
            </a:r>
            <a:endParaRPr sz="1300"/>
          </a:p>
          <a:p>
            <a:pPr indent="0" lvl="0" marL="0" rtl="0" algn="l">
              <a:spcBef>
                <a:spcPts val="0"/>
              </a:spcBef>
              <a:spcAft>
                <a:spcPts val="0"/>
              </a:spcAft>
              <a:buNone/>
            </a:pPr>
            <a:r>
              <a:t/>
            </a:r>
            <a:endParaRPr/>
          </a:p>
          <a:p>
            <a:pPr indent="0" lvl="0" marL="0" rtl="0" algn="l">
              <a:spcBef>
                <a:spcPts val="0"/>
              </a:spcBef>
              <a:spcAft>
                <a:spcPts val="0"/>
              </a:spcAft>
              <a:buNone/>
            </a:pPr>
            <a:r>
              <a:rPr lang="en-US" sz="1300"/>
              <a:t>https://www.aihw.gov.au/mental-health/overview/prevalence-and-impact-of-mental-illness</a:t>
            </a:r>
            <a:endParaRPr sz="13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05" name="Google Shape;90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28"/>
          <p:cNvSpPr txBox="1"/>
          <p:nvPr>
            <p:ph type="ctrTitle"/>
          </p:nvPr>
        </p:nvSpPr>
        <p:spPr>
          <a:xfrm>
            <a:off x="1381183" y="2613790"/>
            <a:ext cx="4623813" cy="3141721"/>
          </a:xfrm>
          <a:prstGeom prst="rect">
            <a:avLst/>
          </a:prstGeom>
          <a:solidFill>
            <a:schemeClr val="accent4"/>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14" name="Google Shape;14;p28"/>
          <p:cNvSpPr txBox="1"/>
          <p:nvPr>
            <p:ph idx="1" type="subTitle"/>
          </p:nvPr>
        </p:nvSpPr>
        <p:spPr>
          <a:xfrm>
            <a:off x="1396719" y="6087269"/>
            <a:ext cx="4594741" cy="1395127"/>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000"/>
              <a:buNone/>
              <a:defRPr sz="3076">
                <a:solidFill>
                  <a:schemeClr val="dk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5" name="Google Shape;15;p28"/>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 name="Google Shape;16;p28"/>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 name="Google Shape;17;p28"/>
          <p:cNvSpPr/>
          <p:nvPr/>
        </p:nvSpPr>
        <p:spPr>
          <a:xfrm>
            <a:off x="6339611"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 name="Google Shape;18;p28"/>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 name="Google Shape;19;p28"/>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 name="Google Shape;20;p28"/>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 name="Google Shape;21;p28"/>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 name="Google Shape;22;p28"/>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 name="Google Shape;23;p28"/>
          <p:cNvSpPr/>
          <p:nvPr/>
        </p:nvSpPr>
        <p:spPr>
          <a:xfrm>
            <a:off x="6339611"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4" name="Google Shape;24;p28"/>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5" name="Google Shape;25;p28"/>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6" name="Google Shape;26;p28"/>
          <p:cNvSpPr/>
          <p:nvPr/>
        </p:nvSpPr>
        <p:spPr>
          <a:xfrm>
            <a:off x="6339611"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4" name="Shape 94"/>
        <p:cNvGrpSpPr/>
        <p:nvPr/>
      </p:nvGrpSpPr>
      <p:grpSpPr>
        <a:xfrm>
          <a:off x="0" y="0"/>
          <a:ext cx="0" cy="0"/>
          <a:chOff x="0" y="0"/>
          <a:chExt cx="0" cy="0"/>
        </a:xfrm>
      </p:grpSpPr>
      <p:sp>
        <p:nvSpPr>
          <p:cNvPr id="95" name="Google Shape;95;p49"/>
          <p:cNvSpPr txBox="1"/>
          <p:nvPr>
            <p:ph hasCustomPrompt="1" type="title"/>
          </p:nvPr>
        </p:nvSpPr>
        <p:spPr>
          <a:xfrm>
            <a:off x="3033666" y="2616027"/>
            <a:ext cx="7928777"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5200"/>
              <a:buNone/>
              <a:defRPr sz="6153">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a:r>
              <a:t>xx%</a:t>
            </a:r>
          </a:p>
        </p:txBody>
      </p:sp>
      <p:sp>
        <p:nvSpPr>
          <p:cNvPr id="96" name="Google Shape;96;p49"/>
          <p:cNvSpPr txBox="1"/>
          <p:nvPr>
            <p:ph idx="1" type="subTitle"/>
          </p:nvPr>
        </p:nvSpPr>
        <p:spPr>
          <a:xfrm>
            <a:off x="3033666" y="4361116"/>
            <a:ext cx="7928777" cy="1395127"/>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97" name="Google Shape;97;p49"/>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8" name="Google Shape;98;p49"/>
          <p:cNvSpPr/>
          <p:nvPr/>
        </p:nvSpPr>
        <p:spPr>
          <a:xfrm>
            <a:off x="11295654"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9" name="Google Shape;99;p49"/>
          <p:cNvSpPr/>
          <p:nvPr/>
        </p:nvSpPr>
        <p:spPr>
          <a:xfrm>
            <a:off x="11295654"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0" name="Google Shape;100;p49"/>
          <p:cNvSpPr/>
          <p:nvPr/>
        </p:nvSpPr>
        <p:spPr>
          <a:xfrm>
            <a:off x="9643479"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1" name="Google Shape;101;p49"/>
          <p:cNvSpPr/>
          <p:nvPr/>
        </p:nvSpPr>
        <p:spPr>
          <a:xfrm>
            <a:off x="11295654"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2" name="Google Shape;102;p49"/>
          <p:cNvSpPr/>
          <p:nvPr/>
        </p:nvSpPr>
        <p:spPr>
          <a:xfrm>
            <a:off x="9643249"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3" name="Google Shape;103;p49"/>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4" name="Google Shape;104;p49"/>
          <p:cNvSpPr/>
          <p:nvPr/>
        </p:nvSpPr>
        <p:spPr>
          <a:xfrm flipH="1">
            <a:off x="3033358"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5" name="Google Shape;105;p49"/>
          <p:cNvSpPr/>
          <p:nvPr/>
        </p:nvSpPr>
        <p:spPr>
          <a:xfrm flipH="1">
            <a:off x="1381183"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6" name="Google Shape;106;p49"/>
          <p:cNvSpPr/>
          <p:nvPr/>
        </p:nvSpPr>
        <p:spPr>
          <a:xfrm flipH="1">
            <a:off x="1381183"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7" name="Google Shape;107;p49"/>
          <p:cNvSpPr/>
          <p:nvPr/>
        </p:nvSpPr>
        <p:spPr>
          <a:xfrm flipH="1">
            <a:off x="303335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8" name="Google Shape;108;p49"/>
          <p:cNvSpPr/>
          <p:nvPr/>
        </p:nvSpPr>
        <p:spPr>
          <a:xfrm flipH="1">
            <a:off x="633863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9" name="Google Shape;109;p49"/>
          <p:cNvSpPr/>
          <p:nvPr/>
        </p:nvSpPr>
        <p:spPr>
          <a:xfrm flipH="1">
            <a:off x="468587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10" name="Shape 11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11" name="Shape 111"/>
        <p:cNvGrpSpPr/>
        <p:nvPr/>
      </p:nvGrpSpPr>
      <p:grpSpPr>
        <a:xfrm>
          <a:off x="0" y="0"/>
          <a:ext cx="0" cy="0"/>
          <a:chOff x="0" y="0"/>
          <a:chExt cx="0" cy="0"/>
        </a:xfrm>
      </p:grpSpPr>
      <p:sp>
        <p:nvSpPr>
          <p:cNvPr id="112" name="Google Shape;112;p51"/>
          <p:cNvSpPr txBox="1"/>
          <p:nvPr>
            <p:ph type="title"/>
          </p:nvPr>
        </p:nvSpPr>
        <p:spPr>
          <a:xfrm>
            <a:off x="1381183"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3" name="Google Shape;113;p51"/>
          <p:cNvSpPr txBox="1"/>
          <p:nvPr>
            <p:ph idx="1" type="subTitle"/>
          </p:nvPr>
        </p:nvSpPr>
        <p:spPr>
          <a:xfrm flipH="1">
            <a:off x="3033666"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4" name="Google Shape;114;p51"/>
          <p:cNvSpPr txBox="1"/>
          <p:nvPr>
            <p:ph idx="2" type="subTitle"/>
          </p:nvPr>
        </p:nvSpPr>
        <p:spPr>
          <a:xfrm>
            <a:off x="3033666"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5" name="Google Shape;115;p51"/>
          <p:cNvSpPr txBox="1"/>
          <p:nvPr>
            <p:ph idx="3" type="title"/>
          </p:nvPr>
        </p:nvSpPr>
        <p:spPr>
          <a:xfrm>
            <a:off x="1381183" y="261602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6" name="Google Shape;116;p51"/>
          <p:cNvSpPr txBox="1"/>
          <p:nvPr>
            <p:ph idx="4" type="subTitle"/>
          </p:nvPr>
        </p:nvSpPr>
        <p:spPr>
          <a:xfrm flipH="1">
            <a:off x="3033666" y="2610250"/>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7" name="Google Shape;117;p51"/>
          <p:cNvSpPr txBox="1"/>
          <p:nvPr>
            <p:ph idx="5" type="subTitle"/>
          </p:nvPr>
        </p:nvSpPr>
        <p:spPr>
          <a:xfrm>
            <a:off x="3033666" y="3212503"/>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8" name="Google Shape;118;p51"/>
          <p:cNvSpPr txBox="1"/>
          <p:nvPr>
            <p:ph idx="6" type="title"/>
          </p:nvPr>
        </p:nvSpPr>
        <p:spPr>
          <a:xfrm>
            <a:off x="1381183" y="4361116"/>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9" name="Google Shape;119;p51"/>
          <p:cNvSpPr txBox="1"/>
          <p:nvPr>
            <p:ph idx="7" type="subTitle"/>
          </p:nvPr>
        </p:nvSpPr>
        <p:spPr>
          <a:xfrm flipH="1">
            <a:off x="3033666" y="4361116"/>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0" name="Google Shape;120;p51"/>
          <p:cNvSpPr txBox="1"/>
          <p:nvPr>
            <p:ph idx="8" type="subTitle"/>
          </p:nvPr>
        </p:nvSpPr>
        <p:spPr>
          <a:xfrm>
            <a:off x="3033666" y="4963354"/>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1" name="Google Shape;121;p51"/>
          <p:cNvSpPr txBox="1"/>
          <p:nvPr>
            <p:ph idx="9" type="title"/>
          </p:nvPr>
        </p:nvSpPr>
        <p:spPr>
          <a:xfrm>
            <a:off x="7991112"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2" name="Google Shape;122;p51"/>
          <p:cNvSpPr txBox="1"/>
          <p:nvPr>
            <p:ph idx="13" type="subTitle"/>
          </p:nvPr>
        </p:nvSpPr>
        <p:spPr>
          <a:xfrm flipH="1">
            <a:off x="9643595"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3" name="Google Shape;123;p51"/>
          <p:cNvSpPr txBox="1"/>
          <p:nvPr>
            <p:ph idx="14" type="subTitle"/>
          </p:nvPr>
        </p:nvSpPr>
        <p:spPr>
          <a:xfrm>
            <a:off x="9643595"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4" name="Google Shape;124;p51"/>
          <p:cNvSpPr txBox="1"/>
          <p:nvPr>
            <p:ph idx="15" type="title"/>
          </p:nvPr>
        </p:nvSpPr>
        <p:spPr>
          <a:xfrm>
            <a:off x="7991112" y="261600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5" name="Google Shape;125;p51"/>
          <p:cNvSpPr txBox="1"/>
          <p:nvPr>
            <p:ph idx="16" type="subTitle"/>
          </p:nvPr>
        </p:nvSpPr>
        <p:spPr>
          <a:xfrm flipH="1">
            <a:off x="9643595" y="2614562"/>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6" name="Google Shape;126;p51"/>
          <p:cNvSpPr txBox="1"/>
          <p:nvPr>
            <p:ph idx="17" type="subTitle"/>
          </p:nvPr>
        </p:nvSpPr>
        <p:spPr>
          <a:xfrm>
            <a:off x="9643595" y="3208639"/>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7" name="Google Shape;127;p51"/>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8" name="Google Shape;128;p51"/>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9" name="Google Shape;129;p51"/>
          <p:cNvSpPr/>
          <p:nvPr/>
        </p:nvSpPr>
        <p:spPr>
          <a:xfrm>
            <a:off x="11296058"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0" name="Google Shape;130;p51"/>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1" name="Google Shape;131;p51"/>
          <p:cNvSpPr/>
          <p:nvPr/>
        </p:nvSpPr>
        <p:spPr>
          <a:xfrm>
            <a:off x="7991094"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 point">
  <p:cSld name="CUSTOM_10">
    <p:spTree>
      <p:nvGrpSpPr>
        <p:cNvPr id="132" name="Shape 132"/>
        <p:cNvGrpSpPr/>
        <p:nvPr/>
      </p:nvGrpSpPr>
      <p:grpSpPr>
        <a:xfrm>
          <a:off x="0" y="0"/>
          <a:ext cx="0" cy="0"/>
          <a:chOff x="0" y="0"/>
          <a:chExt cx="0" cy="0"/>
        </a:xfrm>
      </p:grpSpPr>
      <p:sp>
        <p:nvSpPr>
          <p:cNvPr id="133" name="Google Shape;133;p52"/>
          <p:cNvSpPr txBox="1"/>
          <p:nvPr>
            <p:ph type="title"/>
          </p:nvPr>
        </p:nvSpPr>
        <p:spPr>
          <a:xfrm>
            <a:off x="1383896" y="867968"/>
            <a:ext cx="9578491"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34" name="Google Shape;134;p52"/>
          <p:cNvSpPr txBox="1"/>
          <p:nvPr>
            <p:ph idx="1" type="body"/>
          </p:nvPr>
        </p:nvSpPr>
        <p:spPr>
          <a:xfrm>
            <a:off x="1380876" y="2616026"/>
            <a:ext cx="6276756" cy="4885387"/>
          </a:xfrm>
          <a:prstGeom prst="rect">
            <a:avLst/>
          </a:prstGeom>
          <a:noFill/>
          <a:ln>
            <a:noFill/>
          </a:ln>
        </p:spPr>
        <p:txBody>
          <a:bodyPr anchorCtr="0" anchor="t" bIns="91425" lIns="91425" spcFirstLastPara="1" rIns="91425" wrap="square" tIns="91425">
            <a:noAutofit/>
          </a:bodyPr>
          <a:lstStyle>
            <a:lvl1pPr indent="-330200" lvl="0" marL="457200" algn="l">
              <a:lnSpc>
                <a:spcPct val="115000"/>
              </a:lnSpc>
              <a:spcBef>
                <a:spcPts val="0"/>
              </a:spcBef>
              <a:spcAft>
                <a:spcPts val="0"/>
              </a:spcAft>
              <a:buClr>
                <a:srgbClr val="2B3E55"/>
              </a:buClr>
              <a:buSzPts val="1600"/>
              <a:buFont typeface="Montserrat"/>
              <a:buChar char="●"/>
              <a:defRPr sz="2153"/>
            </a:lvl1pPr>
            <a:lvl2pPr indent="-330200" lvl="1" marL="914400" algn="l">
              <a:lnSpc>
                <a:spcPct val="100000"/>
              </a:lnSpc>
              <a:spcBef>
                <a:spcPts val="2461"/>
              </a:spcBef>
              <a:spcAft>
                <a:spcPts val="0"/>
              </a:spcAft>
              <a:buClr>
                <a:srgbClr val="2B3E55"/>
              </a:buClr>
              <a:buSzPts val="1600"/>
              <a:buFont typeface="Montserrat"/>
              <a:buChar char="○"/>
              <a:defRPr sz="1845"/>
            </a:lvl2pPr>
            <a:lvl3pPr indent="-330200" lvl="2" marL="1371600" algn="l">
              <a:lnSpc>
                <a:spcPct val="115000"/>
              </a:lnSpc>
              <a:spcBef>
                <a:spcPts val="2461"/>
              </a:spcBef>
              <a:spcAft>
                <a:spcPts val="0"/>
              </a:spcAft>
              <a:buClr>
                <a:srgbClr val="2B3E55"/>
              </a:buClr>
              <a:buSzPts val="1600"/>
              <a:buFont typeface="Montserrat"/>
              <a:buChar char="■"/>
              <a:defRPr/>
            </a:lvl3pPr>
            <a:lvl4pPr indent="-330200" lvl="3" marL="1828800" algn="l">
              <a:lnSpc>
                <a:spcPct val="115000"/>
              </a:lnSpc>
              <a:spcBef>
                <a:spcPts val="2461"/>
              </a:spcBef>
              <a:spcAft>
                <a:spcPts val="0"/>
              </a:spcAft>
              <a:buClr>
                <a:srgbClr val="2B3E55"/>
              </a:buClr>
              <a:buSzPts val="1600"/>
              <a:buFont typeface="Montserrat"/>
              <a:buChar char="●"/>
              <a:defRPr/>
            </a:lvl4pPr>
            <a:lvl5pPr indent="-330200" lvl="4" marL="2286000" algn="l">
              <a:lnSpc>
                <a:spcPct val="115000"/>
              </a:lnSpc>
              <a:spcBef>
                <a:spcPts val="2461"/>
              </a:spcBef>
              <a:spcAft>
                <a:spcPts val="0"/>
              </a:spcAft>
              <a:buClr>
                <a:srgbClr val="2B3E55"/>
              </a:buClr>
              <a:buSzPts val="1600"/>
              <a:buFont typeface="Montserrat"/>
              <a:buChar char="○"/>
              <a:defRPr/>
            </a:lvl5pPr>
            <a:lvl6pPr indent="-330200" lvl="5" marL="2743200" algn="l">
              <a:lnSpc>
                <a:spcPct val="115000"/>
              </a:lnSpc>
              <a:spcBef>
                <a:spcPts val="2461"/>
              </a:spcBef>
              <a:spcAft>
                <a:spcPts val="0"/>
              </a:spcAft>
              <a:buClr>
                <a:srgbClr val="2B3E55"/>
              </a:buClr>
              <a:buSzPts val="1600"/>
              <a:buFont typeface="Montserrat"/>
              <a:buChar char="■"/>
              <a:defRPr/>
            </a:lvl6pPr>
            <a:lvl7pPr indent="-330200" lvl="6" marL="3200400" algn="l">
              <a:lnSpc>
                <a:spcPct val="115000"/>
              </a:lnSpc>
              <a:spcBef>
                <a:spcPts val="2461"/>
              </a:spcBef>
              <a:spcAft>
                <a:spcPts val="0"/>
              </a:spcAft>
              <a:buClr>
                <a:srgbClr val="2B3E55"/>
              </a:buClr>
              <a:buSzPts val="1600"/>
              <a:buFont typeface="Montserrat"/>
              <a:buChar char="●"/>
              <a:defRPr/>
            </a:lvl7pPr>
            <a:lvl8pPr indent="-330200" lvl="7" marL="3657600" algn="l">
              <a:lnSpc>
                <a:spcPct val="115000"/>
              </a:lnSpc>
              <a:spcBef>
                <a:spcPts val="2461"/>
              </a:spcBef>
              <a:spcAft>
                <a:spcPts val="0"/>
              </a:spcAft>
              <a:buClr>
                <a:srgbClr val="2B3E55"/>
              </a:buClr>
              <a:buSzPts val="1600"/>
              <a:buFont typeface="Montserrat"/>
              <a:buChar char="○"/>
              <a:defRPr/>
            </a:lvl8pPr>
            <a:lvl9pPr indent="-330200" lvl="8" marL="4114800" algn="l">
              <a:lnSpc>
                <a:spcPct val="115000"/>
              </a:lnSpc>
              <a:spcBef>
                <a:spcPts val="2461"/>
              </a:spcBef>
              <a:spcAft>
                <a:spcPts val="2461"/>
              </a:spcAft>
              <a:buClr>
                <a:srgbClr val="2B3E55"/>
              </a:buClr>
              <a:buSzPts val="1600"/>
              <a:buFont typeface="Montserrat"/>
              <a:buChar char="■"/>
              <a:defRPr/>
            </a:lvl9pPr>
          </a:lstStyle>
          <a:p/>
        </p:txBody>
      </p:sp>
      <p:sp>
        <p:nvSpPr>
          <p:cNvPr id="135" name="Google Shape;135;p52"/>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6" name="Google Shape;136;p52"/>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7" name="Google Shape;137;p52"/>
          <p:cNvSpPr/>
          <p:nvPr/>
        </p:nvSpPr>
        <p:spPr>
          <a:xfrm>
            <a:off x="11296058" y="2616027"/>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8" name="Google Shape;138;p52"/>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9" name="Google Shape;139;p52"/>
          <p:cNvSpPr/>
          <p:nvPr/>
        </p:nvSpPr>
        <p:spPr>
          <a:xfrm>
            <a:off x="11296058"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140" name="Shape 140"/>
        <p:cNvGrpSpPr/>
        <p:nvPr/>
      </p:nvGrpSpPr>
      <p:grpSpPr>
        <a:xfrm>
          <a:off x="0" y="0"/>
          <a:ext cx="0" cy="0"/>
          <a:chOff x="0" y="0"/>
          <a:chExt cx="0" cy="0"/>
        </a:xfrm>
      </p:grpSpPr>
      <p:sp>
        <p:nvSpPr>
          <p:cNvPr id="141" name="Google Shape;141;p53"/>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42" name="Google Shape;142;p53"/>
          <p:cNvSpPr txBox="1"/>
          <p:nvPr>
            <p:ph idx="1" type="subTitle"/>
          </p:nvPr>
        </p:nvSpPr>
        <p:spPr>
          <a:xfrm flipH="1">
            <a:off x="799111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3" name="Google Shape;143;p53"/>
          <p:cNvSpPr txBox="1"/>
          <p:nvPr>
            <p:ph idx="2" type="subTitle"/>
          </p:nvPr>
        </p:nvSpPr>
        <p:spPr>
          <a:xfrm>
            <a:off x="7991113"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4" name="Google Shape;144;p53"/>
          <p:cNvSpPr txBox="1"/>
          <p:nvPr>
            <p:ph idx="3" type="subTitle"/>
          </p:nvPr>
        </p:nvSpPr>
        <p:spPr>
          <a:xfrm flipH="1">
            <a:off x="4686148" y="4316125"/>
            <a:ext cx="2971330" cy="59358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5" name="Google Shape;145;p53"/>
          <p:cNvSpPr txBox="1"/>
          <p:nvPr>
            <p:ph idx="4" type="subTitle"/>
          </p:nvPr>
        </p:nvSpPr>
        <p:spPr>
          <a:xfrm>
            <a:off x="4686148"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6" name="Google Shape;146;p53"/>
          <p:cNvSpPr txBox="1"/>
          <p:nvPr>
            <p:ph idx="5" type="subTitle"/>
          </p:nvPr>
        </p:nvSpPr>
        <p:spPr>
          <a:xfrm flipH="1">
            <a:off x="138118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7" name="Google Shape;147;p53"/>
          <p:cNvSpPr txBox="1"/>
          <p:nvPr>
            <p:ph idx="6" type="subTitle"/>
          </p:nvPr>
        </p:nvSpPr>
        <p:spPr>
          <a:xfrm>
            <a:off x="1381183" y="5188364"/>
            <a:ext cx="2971330" cy="254422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8" name="Google Shape;148;p53"/>
          <p:cNvSpPr txBox="1"/>
          <p:nvPr>
            <p:ph idx="7"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49" name="Google Shape;149;p53"/>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0" name="Google Shape;150;p53"/>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1" name="Google Shape;151;p53"/>
          <p:cNvSpPr/>
          <p:nvPr/>
        </p:nvSpPr>
        <p:spPr>
          <a:xfrm>
            <a:off x="799142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2" name="Google Shape;152;p53"/>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4">
    <p:spTree>
      <p:nvGrpSpPr>
        <p:cNvPr id="153" name="Shape 153"/>
        <p:cNvGrpSpPr/>
        <p:nvPr/>
      </p:nvGrpSpPr>
      <p:grpSpPr>
        <a:xfrm>
          <a:off x="0" y="0"/>
          <a:ext cx="0" cy="0"/>
          <a:chOff x="0" y="0"/>
          <a:chExt cx="0" cy="0"/>
        </a:xfrm>
      </p:grpSpPr>
      <p:sp>
        <p:nvSpPr>
          <p:cNvPr id="154" name="Google Shape;154;p54"/>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5" name="Google Shape;155;p54"/>
          <p:cNvSpPr/>
          <p:nvPr/>
        </p:nvSpPr>
        <p:spPr>
          <a:xfrm>
            <a:off x="9643595"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6" name="Google Shape;156;p54"/>
          <p:cNvSpPr/>
          <p:nvPr/>
        </p:nvSpPr>
        <p:spPr>
          <a:xfrm>
            <a:off x="11295769"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CUSTOM_3">
    <p:spTree>
      <p:nvGrpSpPr>
        <p:cNvPr id="157" name="Shape 157"/>
        <p:cNvGrpSpPr/>
        <p:nvPr/>
      </p:nvGrpSpPr>
      <p:grpSpPr>
        <a:xfrm>
          <a:off x="0" y="0"/>
          <a:ext cx="0" cy="0"/>
          <a:chOff x="0" y="0"/>
          <a:chExt cx="0" cy="0"/>
        </a:xfrm>
      </p:grpSpPr>
      <p:sp>
        <p:nvSpPr>
          <p:cNvPr id="158" name="Google Shape;158;p55"/>
          <p:cNvSpPr txBox="1"/>
          <p:nvPr>
            <p:ph type="title"/>
          </p:nvPr>
        </p:nvSpPr>
        <p:spPr>
          <a:xfrm>
            <a:off x="1383375"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9" name="Google Shape;159;p55"/>
          <p:cNvSpPr txBox="1"/>
          <p:nvPr>
            <p:ph idx="1" type="subTitle"/>
          </p:nvPr>
        </p:nvSpPr>
        <p:spPr>
          <a:xfrm>
            <a:off x="3033666" y="610628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0" name="Google Shape;160;p55"/>
          <p:cNvSpPr txBox="1"/>
          <p:nvPr>
            <p:ph idx="2" type="subTitle"/>
          </p:nvPr>
        </p:nvSpPr>
        <p:spPr>
          <a:xfrm>
            <a:off x="3033666" y="4364085"/>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1" name="Google Shape;161;p55"/>
          <p:cNvSpPr txBox="1"/>
          <p:nvPr>
            <p:ph idx="3" type="subTitle"/>
          </p:nvPr>
        </p:nvSpPr>
        <p:spPr>
          <a:xfrm>
            <a:off x="3033666" y="261749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2" name="Google Shape;162;p55"/>
          <p:cNvSpPr txBox="1"/>
          <p:nvPr>
            <p:ph idx="4" type="subTitle"/>
          </p:nvPr>
        </p:nvSpPr>
        <p:spPr>
          <a:xfrm>
            <a:off x="7988921" y="261871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3" name="Google Shape;163;p55"/>
          <p:cNvSpPr txBox="1"/>
          <p:nvPr>
            <p:ph idx="5" type="subTitle"/>
          </p:nvPr>
        </p:nvSpPr>
        <p:spPr>
          <a:xfrm>
            <a:off x="7988921" y="436406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4" name="Google Shape;164;p55"/>
          <p:cNvSpPr txBox="1"/>
          <p:nvPr>
            <p:ph idx="6" type="subTitle"/>
          </p:nvPr>
        </p:nvSpPr>
        <p:spPr>
          <a:xfrm>
            <a:off x="7988921" y="6109459"/>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9">
    <p:spTree>
      <p:nvGrpSpPr>
        <p:cNvPr id="165" name="Shape 165"/>
        <p:cNvGrpSpPr/>
        <p:nvPr/>
      </p:nvGrpSpPr>
      <p:grpSpPr>
        <a:xfrm>
          <a:off x="0" y="0"/>
          <a:ext cx="0" cy="0"/>
          <a:chOff x="0" y="0"/>
          <a:chExt cx="0" cy="0"/>
        </a:xfrm>
      </p:grpSpPr>
      <p:sp>
        <p:nvSpPr>
          <p:cNvPr id="166" name="Google Shape;166;p56"/>
          <p:cNvSpPr/>
          <p:nvPr/>
        </p:nvSpPr>
        <p:spPr>
          <a:xfrm>
            <a:off x="1385336" y="86796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7" name="Google Shape;167;p56"/>
          <p:cNvSpPr txBox="1"/>
          <p:nvPr>
            <p:ph type="title"/>
          </p:nvPr>
        </p:nvSpPr>
        <p:spPr>
          <a:xfrm>
            <a:off x="1385336" y="1006054"/>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68" name="Google Shape;168;p56"/>
          <p:cNvSpPr txBox="1"/>
          <p:nvPr>
            <p:ph idx="1" type="subTitle"/>
          </p:nvPr>
        </p:nvSpPr>
        <p:spPr>
          <a:xfrm>
            <a:off x="1385336" y="1776962"/>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9" name="Google Shape;169;p56"/>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0" name="Google Shape;170;p56"/>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1" name="Google Shape;171;p56"/>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2" name="Google Shape;172;p56"/>
          <p:cNvSpPr/>
          <p:nvPr/>
        </p:nvSpPr>
        <p:spPr>
          <a:xfrm>
            <a:off x="9643364" y="43618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3" name="Google Shape;173;p56"/>
          <p:cNvSpPr/>
          <p:nvPr/>
        </p:nvSpPr>
        <p:spPr>
          <a:xfrm>
            <a:off x="11295769" y="610621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4" name="Google Shape;174;p56"/>
          <p:cNvSpPr/>
          <p:nvPr/>
        </p:nvSpPr>
        <p:spPr>
          <a:xfrm>
            <a:off x="11295769" y="87095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5" name="Google Shape;175;p56"/>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6" name="Google Shape;176;p56"/>
          <p:cNvSpPr/>
          <p:nvPr/>
        </p:nvSpPr>
        <p:spPr>
          <a:xfrm>
            <a:off x="7990959"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7" name="Google Shape;177;p56"/>
          <p:cNvSpPr/>
          <p:nvPr/>
        </p:nvSpPr>
        <p:spPr>
          <a:xfrm>
            <a:off x="1385336" y="2614909"/>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8" name="Google Shape;178;p56"/>
          <p:cNvSpPr txBox="1"/>
          <p:nvPr>
            <p:ph idx="2" type="title"/>
          </p:nvPr>
        </p:nvSpPr>
        <p:spPr>
          <a:xfrm>
            <a:off x="1385336" y="275299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79" name="Google Shape;179;p56"/>
          <p:cNvSpPr txBox="1"/>
          <p:nvPr>
            <p:ph idx="3" type="subTitle"/>
          </p:nvPr>
        </p:nvSpPr>
        <p:spPr>
          <a:xfrm>
            <a:off x="1385336" y="3523901"/>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0" name="Google Shape;180;p56"/>
          <p:cNvSpPr/>
          <p:nvPr/>
        </p:nvSpPr>
        <p:spPr>
          <a:xfrm>
            <a:off x="1385336" y="436184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1" name="Google Shape;181;p56"/>
          <p:cNvSpPr txBox="1"/>
          <p:nvPr>
            <p:ph idx="4" type="title"/>
          </p:nvPr>
        </p:nvSpPr>
        <p:spPr>
          <a:xfrm>
            <a:off x="1385336" y="449993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82" name="Google Shape;182;p56"/>
          <p:cNvSpPr txBox="1"/>
          <p:nvPr>
            <p:ph idx="5" type="subTitle"/>
          </p:nvPr>
        </p:nvSpPr>
        <p:spPr>
          <a:xfrm>
            <a:off x="1385336" y="5270841"/>
            <a:ext cx="4623813" cy="348050"/>
          </a:xfrm>
          <a:prstGeom prst="rect">
            <a:avLst/>
          </a:prstGeom>
          <a:noFill/>
          <a:ln>
            <a:noFill/>
          </a:ln>
        </p:spPr>
        <p:txBody>
          <a:bodyPr anchorCtr="0" anchor="ctr"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3" name="Google Shape;183;p56"/>
          <p:cNvSpPr/>
          <p:nvPr/>
        </p:nvSpPr>
        <p:spPr>
          <a:xfrm>
            <a:off x="6338630" y="610621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4" name="Google Shape;184;p56"/>
          <p:cNvSpPr/>
          <p:nvPr/>
        </p:nvSpPr>
        <p:spPr>
          <a:xfrm>
            <a:off x="7993035" y="436184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185" name="Shape 185"/>
        <p:cNvGrpSpPr/>
        <p:nvPr/>
      </p:nvGrpSpPr>
      <p:grpSpPr>
        <a:xfrm>
          <a:off x="0" y="0"/>
          <a:ext cx="0" cy="0"/>
          <a:chOff x="0" y="0"/>
          <a:chExt cx="0" cy="0"/>
        </a:xfrm>
      </p:grpSpPr>
      <p:sp>
        <p:nvSpPr>
          <p:cNvPr id="186" name="Google Shape;186;p57"/>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7" name="Google Shape;187;p57"/>
          <p:cNvSpPr txBox="1"/>
          <p:nvPr>
            <p:ph idx="1" type="subTitle"/>
          </p:nvPr>
        </p:nvSpPr>
        <p:spPr>
          <a:xfrm flipH="1">
            <a:off x="1399220" y="500750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8" name="Google Shape;188;p57"/>
          <p:cNvSpPr txBox="1"/>
          <p:nvPr>
            <p:ph idx="2" type="subTitle"/>
          </p:nvPr>
        </p:nvSpPr>
        <p:spPr>
          <a:xfrm>
            <a:off x="1399217" y="5559072"/>
            <a:ext cx="4431846" cy="7883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9" name="Google Shape;189;p57"/>
          <p:cNvSpPr txBox="1"/>
          <p:nvPr>
            <p:ph idx="3" type="subTitle"/>
          </p:nvPr>
        </p:nvSpPr>
        <p:spPr>
          <a:xfrm flipH="1">
            <a:off x="6339438" y="3137125"/>
            <a:ext cx="4431384" cy="466181"/>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0" name="Google Shape;190;p57"/>
          <p:cNvSpPr txBox="1"/>
          <p:nvPr>
            <p:ph idx="4" type="subTitle"/>
          </p:nvPr>
        </p:nvSpPr>
        <p:spPr>
          <a:xfrm>
            <a:off x="6338976" y="3684889"/>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1" name="Google Shape;191;p57"/>
          <p:cNvSpPr txBox="1"/>
          <p:nvPr>
            <p:ph idx="5" type="subTitle"/>
          </p:nvPr>
        </p:nvSpPr>
        <p:spPr>
          <a:xfrm flipH="1">
            <a:off x="1399220" y="313712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2" name="Google Shape;192;p57"/>
          <p:cNvSpPr txBox="1"/>
          <p:nvPr>
            <p:ph idx="6" type="subTitle"/>
          </p:nvPr>
        </p:nvSpPr>
        <p:spPr>
          <a:xfrm>
            <a:off x="1399448" y="3688794"/>
            <a:ext cx="4431846" cy="790312"/>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3" name="Google Shape;193;p57"/>
          <p:cNvSpPr txBox="1"/>
          <p:nvPr>
            <p:ph idx="7" type="subTitle"/>
          </p:nvPr>
        </p:nvSpPr>
        <p:spPr>
          <a:xfrm flipH="1">
            <a:off x="6339438" y="5007505"/>
            <a:ext cx="4431384"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4" name="Google Shape;194;p57"/>
          <p:cNvSpPr txBox="1"/>
          <p:nvPr>
            <p:ph idx="8" type="subTitle"/>
          </p:nvPr>
        </p:nvSpPr>
        <p:spPr>
          <a:xfrm>
            <a:off x="6338976" y="5559072"/>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5" name="Google Shape;195;p57"/>
          <p:cNvSpPr/>
          <p:nvPr/>
        </p:nvSpPr>
        <p:spPr>
          <a:xfrm>
            <a:off x="11296192" y="435965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6" name="Google Shape;196;p57"/>
          <p:cNvSpPr/>
          <p:nvPr/>
        </p:nvSpPr>
        <p:spPr>
          <a:xfrm>
            <a:off x="11296192" y="609099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7" name="Google Shape;197;p57"/>
          <p:cNvSpPr/>
          <p:nvPr/>
        </p:nvSpPr>
        <p:spPr>
          <a:xfrm>
            <a:off x="11296174" y="86722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2">
  <p:cSld name="CUSTOM_8">
    <p:spTree>
      <p:nvGrpSpPr>
        <p:cNvPr id="198" name="Shape 198"/>
        <p:cNvGrpSpPr/>
        <p:nvPr/>
      </p:nvGrpSpPr>
      <p:grpSpPr>
        <a:xfrm>
          <a:off x="0" y="0"/>
          <a:ext cx="0" cy="0"/>
          <a:chOff x="0" y="0"/>
          <a:chExt cx="0" cy="0"/>
        </a:xfrm>
      </p:grpSpPr>
      <p:sp>
        <p:nvSpPr>
          <p:cNvPr id="199" name="Google Shape;199;p58"/>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0" name="Google Shape;200;p58"/>
          <p:cNvSpPr txBox="1"/>
          <p:nvPr>
            <p:ph idx="1" type="subTitle"/>
          </p:nvPr>
        </p:nvSpPr>
        <p:spPr>
          <a:xfrm>
            <a:off x="4686148" y="5038267"/>
            <a:ext cx="2956564" cy="1397568"/>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1" name="Google Shape;201;p58"/>
          <p:cNvSpPr txBox="1"/>
          <p:nvPr>
            <p:ph idx="2" type="subTitle"/>
          </p:nvPr>
        </p:nvSpPr>
        <p:spPr>
          <a:xfrm>
            <a:off x="1395950" y="5037404"/>
            <a:ext cx="2956564" cy="139708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2" name="Google Shape;202;p58"/>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3" name="Google Shape;203;p58"/>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4" name="Google Shape;204;p58"/>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5" name="Google Shape;205;p58"/>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6" name="Google Shape;206;p58"/>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7" name="Google Shape;207;p58"/>
          <p:cNvSpPr txBox="1"/>
          <p:nvPr>
            <p:ph idx="3" type="subTitle"/>
          </p:nvPr>
        </p:nvSpPr>
        <p:spPr>
          <a:xfrm>
            <a:off x="4686148" y="4164522"/>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8" name="Google Shape;208;p58"/>
          <p:cNvSpPr txBox="1"/>
          <p:nvPr>
            <p:ph idx="4" type="subTitle"/>
          </p:nvPr>
        </p:nvSpPr>
        <p:spPr>
          <a:xfrm>
            <a:off x="1395950" y="4164076"/>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9" name="Google Shape;209;p58"/>
          <p:cNvSpPr txBox="1"/>
          <p:nvPr>
            <p:ph idx="5" type="subTitle"/>
          </p:nvPr>
        </p:nvSpPr>
        <p:spPr>
          <a:xfrm>
            <a:off x="4686148" y="328963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0" name="Google Shape;210;p58"/>
          <p:cNvSpPr txBox="1"/>
          <p:nvPr>
            <p:ph idx="6" type="subTitle"/>
          </p:nvPr>
        </p:nvSpPr>
        <p:spPr>
          <a:xfrm>
            <a:off x="1395950" y="329026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41"/>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41"/>
          <p:cNvSpPr txBox="1"/>
          <p:nvPr>
            <p:ph idx="1" type="subTitle"/>
          </p:nvPr>
        </p:nvSpPr>
        <p:spPr>
          <a:xfrm flipH="1">
            <a:off x="4680610" y="2618549"/>
            <a:ext cx="2967639" cy="1398544"/>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0" name="Google Shape;30;p41"/>
          <p:cNvSpPr txBox="1"/>
          <p:nvPr>
            <p:ph idx="2" type="subTitle"/>
          </p:nvPr>
        </p:nvSpPr>
        <p:spPr>
          <a:xfrm>
            <a:off x="4680610" y="4372547"/>
            <a:ext cx="2967639" cy="2663824"/>
          </a:xfrm>
          <a:prstGeom prst="rect">
            <a:avLst/>
          </a:prstGeom>
          <a:noFill/>
          <a:ln>
            <a:noFill/>
          </a:ln>
        </p:spPr>
        <p:txBody>
          <a:bodyPr anchorCtr="0" anchor="t" bIns="91425" lIns="91425" spcFirstLastPara="1" rIns="69150"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1" name="Google Shape;31;p41"/>
          <p:cNvSpPr txBox="1"/>
          <p:nvPr>
            <p:ph idx="3" type="subTitle"/>
          </p:nvPr>
        </p:nvSpPr>
        <p:spPr>
          <a:xfrm flipH="1">
            <a:off x="1381183" y="2621966"/>
            <a:ext cx="2971330" cy="1395127"/>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2" name="Google Shape;32;p41"/>
          <p:cNvSpPr txBox="1"/>
          <p:nvPr>
            <p:ph idx="4" type="subTitle"/>
          </p:nvPr>
        </p:nvSpPr>
        <p:spPr>
          <a:xfrm>
            <a:off x="1381183" y="4372547"/>
            <a:ext cx="2967639" cy="2663824"/>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3" name="Google Shape;33;p41"/>
          <p:cNvSpPr/>
          <p:nvPr/>
        </p:nvSpPr>
        <p:spPr>
          <a:xfrm>
            <a:off x="9643595" y="261452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4" name="Google Shape;34;p41"/>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5" name="Google Shape;35;p41"/>
          <p:cNvSpPr/>
          <p:nvPr/>
        </p:nvSpPr>
        <p:spPr>
          <a:xfrm>
            <a:off x="11296192"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6" name="Google Shape;36;p41"/>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7" name="Google Shape;37;p41"/>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8" name="Google Shape;38;p41"/>
          <p:cNvSpPr/>
          <p:nvPr/>
        </p:nvSpPr>
        <p:spPr>
          <a:xfrm>
            <a:off x="7990997"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3">
  <p:cSld name="CUSTOM_5">
    <p:spTree>
      <p:nvGrpSpPr>
        <p:cNvPr id="211" name="Shape 211"/>
        <p:cNvGrpSpPr/>
        <p:nvPr/>
      </p:nvGrpSpPr>
      <p:grpSpPr>
        <a:xfrm>
          <a:off x="0" y="0"/>
          <a:ext cx="0" cy="0"/>
          <a:chOff x="0" y="0"/>
          <a:chExt cx="0" cy="0"/>
        </a:xfrm>
      </p:grpSpPr>
      <p:sp>
        <p:nvSpPr>
          <p:cNvPr id="212" name="Google Shape;212;p59"/>
          <p:cNvSpPr txBox="1"/>
          <p:nvPr>
            <p:ph type="title"/>
          </p:nvPr>
        </p:nvSpPr>
        <p:spPr>
          <a:xfrm>
            <a:off x="1381183" y="867846"/>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cription">
  <p:cSld name="CUSTOM_11">
    <p:spTree>
      <p:nvGrpSpPr>
        <p:cNvPr id="213" name="Shape 213"/>
        <p:cNvGrpSpPr/>
        <p:nvPr/>
      </p:nvGrpSpPr>
      <p:grpSpPr>
        <a:xfrm>
          <a:off x="0" y="0"/>
          <a:ext cx="0" cy="0"/>
          <a:chOff x="0" y="0"/>
          <a:chExt cx="0" cy="0"/>
        </a:xfrm>
      </p:grpSpPr>
      <p:sp>
        <p:nvSpPr>
          <p:cNvPr id="214" name="Google Shape;214;p60"/>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215" name="Google Shape;215;p60"/>
          <p:cNvSpPr txBox="1"/>
          <p:nvPr>
            <p:ph idx="1" type="subTitle"/>
          </p:nvPr>
        </p:nvSpPr>
        <p:spPr>
          <a:xfrm>
            <a:off x="1381183" y="4011154"/>
            <a:ext cx="3304965" cy="34902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6" name="Google Shape;216;p60"/>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7" name="Google Shape;217;p60"/>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8" name="Google Shape;218;p60"/>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9" name="Google Shape;219;p60"/>
          <p:cNvSpPr/>
          <p:nvPr/>
        </p:nvSpPr>
        <p:spPr>
          <a:xfrm>
            <a:off x="6338630" y="6109174"/>
            <a:ext cx="1318848" cy="1381459"/>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220" name="Shape 220"/>
        <p:cNvGrpSpPr/>
        <p:nvPr/>
      </p:nvGrpSpPr>
      <p:grpSpPr>
        <a:xfrm>
          <a:off x="0" y="0"/>
          <a:ext cx="0" cy="0"/>
          <a:chOff x="0" y="0"/>
          <a:chExt cx="0" cy="0"/>
        </a:xfrm>
      </p:grpSpPr>
      <p:sp>
        <p:nvSpPr>
          <p:cNvPr id="221" name="Google Shape;221;p61"/>
          <p:cNvSpPr txBox="1"/>
          <p:nvPr>
            <p:ph type="ctrTitle"/>
          </p:nvPr>
        </p:nvSpPr>
        <p:spPr>
          <a:xfrm>
            <a:off x="6338630" y="867968"/>
            <a:ext cx="2973176" cy="1395127"/>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222" name="Google Shape;222;p61"/>
          <p:cNvSpPr txBox="1"/>
          <p:nvPr>
            <p:ph idx="1" type="subTitle"/>
          </p:nvPr>
        </p:nvSpPr>
        <p:spPr>
          <a:xfrm>
            <a:off x="6373163" y="2523106"/>
            <a:ext cx="4658883" cy="157818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223" name="Google Shape;223;p61"/>
          <p:cNvSpPr txBox="1"/>
          <p:nvPr/>
        </p:nvSpPr>
        <p:spPr>
          <a:xfrm>
            <a:off x="6390813" y="5881575"/>
            <a:ext cx="5657018" cy="1235015"/>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1200"/>
              <a:buFont typeface="Arial"/>
              <a:buNone/>
            </a:pPr>
            <a:r>
              <a:rPr b="0" i="0" lang="en-US" sz="1845" u="none" cap="none" strike="noStrike">
                <a:solidFill>
                  <a:schemeClr val="dk2"/>
                </a:solidFill>
                <a:latin typeface="Quicksand"/>
                <a:ea typeface="Quicksand"/>
                <a:cs typeface="Quicksand"/>
                <a:sym typeface="Quicksand"/>
              </a:rPr>
              <a:t>CREDITS: This presentation template was created by </a:t>
            </a:r>
            <a:r>
              <a:rPr b="1" i="0" lang="en-US" sz="1845" u="none" cap="none" strike="noStrike">
                <a:solidFill>
                  <a:schemeClr val="hlink"/>
                </a:solidFill>
                <a:uFill>
                  <a:noFill/>
                </a:uFill>
                <a:latin typeface="Quicksand"/>
                <a:ea typeface="Quicksand"/>
                <a:cs typeface="Quicksand"/>
                <a:sym typeface="Quicksand"/>
                <a:hlinkClick r:id="rId2"/>
              </a:rPr>
              <a:t>Slidesgo</a:t>
            </a:r>
            <a:r>
              <a:rPr b="0" i="0" lang="en-US" sz="1845" u="none" cap="none" strike="noStrike">
                <a:solidFill>
                  <a:schemeClr val="dk2"/>
                </a:solidFill>
                <a:latin typeface="Quicksand"/>
                <a:ea typeface="Quicksand"/>
                <a:cs typeface="Quicksand"/>
                <a:sym typeface="Quicksand"/>
              </a:rPr>
              <a:t>, including icons by </a:t>
            </a:r>
            <a:r>
              <a:rPr b="1" i="0" lang="en-US" sz="1845" u="none" cap="none" strike="noStrike">
                <a:solidFill>
                  <a:schemeClr val="hlink"/>
                </a:solidFill>
                <a:uFill>
                  <a:noFill/>
                </a:uFill>
                <a:latin typeface="Quicksand"/>
                <a:ea typeface="Quicksand"/>
                <a:cs typeface="Quicksand"/>
                <a:sym typeface="Quicksand"/>
                <a:hlinkClick r:id="rId3"/>
              </a:rPr>
              <a:t>Flaticon</a:t>
            </a:r>
            <a:r>
              <a:rPr b="0" i="0" lang="en-US" sz="1845" u="none" cap="none" strike="noStrike">
                <a:solidFill>
                  <a:schemeClr val="dk2"/>
                </a:solidFill>
                <a:latin typeface="Quicksand"/>
                <a:ea typeface="Quicksand"/>
                <a:cs typeface="Quicksand"/>
                <a:sym typeface="Quicksand"/>
              </a:rPr>
              <a:t>, and infographics &amp; images by </a:t>
            </a:r>
            <a:r>
              <a:rPr b="1" i="0" lang="en-US" sz="1845" u="none" cap="none" strike="noStrike">
                <a:solidFill>
                  <a:schemeClr val="hlink"/>
                </a:solidFill>
                <a:uFill>
                  <a:noFill/>
                </a:uFill>
                <a:latin typeface="Quicksand"/>
                <a:ea typeface="Quicksand"/>
                <a:cs typeface="Quicksand"/>
                <a:sym typeface="Quicksand"/>
                <a:hlinkClick r:id="rId4"/>
              </a:rPr>
              <a:t>Freepik</a:t>
            </a:r>
            <a:endParaRPr b="0" i="0" sz="1845" u="none" cap="none" strike="noStrike">
              <a:solidFill>
                <a:schemeClr val="dk2"/>
              </a:solidFill>
              <a:latin typeface="Quicksand"/>
              <a:ea typeface="Quicksand"/>
              <a:cs typeface="Quicksand"/>
              <a:sym typeface="Quicksand"/>
            </a:endParaRPr>
          </a:p>
        </p:txBody>
      </p:sp>
      <p:sp>
        <p:nvSpPr>
          <p:cNvPr id="224" name="Google Shape;224;p61"/>
          <p:cNvSpPr/>
          <p:nvPr/>
        </p:nvSpPr>
        <p:spPr>
          <a:xfrm>
            <a:off x="4686148"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5" name="Google Shape;225;p61"/>
          <p:cNvSpPr/>
          <p:nvPr/>
        </p:nvSpPr>
        <p:spPr>
          <a:xfrm>
            <a:off x="3033665" y="260633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6" name="Google Shape;226;p61"/>
          <p:cNvSpPr/>
          <p:nvPr/>
        </p:nvSpPr>
        <p:spPr>
          <a:xfrm>
            <a:off x="1381183"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7" name="Google Shape;227;p61"/>
          <p:cNvSpPr/>
          <p:nvPr/>
        </p:nvSpPr>
        <p:spPr>
          <a:xfrm>
            <a:off x="1381183"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8" name="Google Shape;228;p61"/>
          <p:cNvSpPr/>
          <p:nvPr/>
        </p:nvSpPr>
        <p:spPr>
          <a:xfrm>
            <a:off x="468614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9" name="Google Shape;229;p61"/>
          <p:cNvSpPr/>
          <p:nvPr/>
        </p:nvSpPr>
        <p:spPr>
          <a:xfrm>
            <a:off x="4686148"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0" name="Google Shape;230;p61"/>
          <p:cNvSpPr/>
          <p:nvPr/>
        </p:nvSpPr>
        <p:spPr>
          <a:xfrm>
            <a:off x="3033665"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1" name="Google Shape;231;p61"/>
          <p:cNvSpPr/>
          <p:nvPr/>
        </p:nvSpPr>
        <p:spPr>
          <a:xfrm>
            <a:off x="1381183"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2" name="Google Shape;232;p61"/>
          <p:cNvSpPr/>
          <p:nvPr/>
        </p:nvSpPr>
        <p:spPr>
          <a:xfrm>
            <a:off x="3033665"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
  <p:cSld name="CUSTOM_12">
    <p:spTree>
      <p:nvGrpSpPr>
        <p:cNvPr id="233" name="Shape 233"/>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0" name="Shape 240"/>
        <p:cNvGrpSpPr/>
        <p:nvPr/>
      </p:nvGrpSpPr>
      <p:grpSpPr>
        <a:xfrm>
          <a:off x="0" y="0"/>
          <a:ext cx="0" cy="0"/>
          <a:chOff x="0" y="0"/>
          <a:chExt cx="0" cy="0"/>
        </a:xfrm>
      </p:grpSpPr>
      <p:sp>
        <p:nvSpPr>
          <p:cNvPr id="241" name="Google Shape;241;p30"/>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2" name="Google Shape;242;p30"/>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43" name="Google Shape;243;p30"/>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 name="Google Shape;244;p30"/>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5" name="Google Shape;245;p30"/>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46" name="Shape 246"/>
        <p:cNvGrpSpPr/>
        <p:nvPr/>
      </p:nvGrpSpPr>
      <p:grpSpPr>
        <a:xfrm>
          <a:off x="0" y="0"/>
          <a:ext cx="0" cy="0"/>
          <a:chOff x="0" y="0"/>
          <a:chExt cx="0" cy="0"/>
        </a:xfrm>
      </p:grpSpPr>
      <p:sp>
        <p:nvSpPr>
          <p:cNvPr id="247" name="Google Shape;247;p31"/>
          <p:cNvSpPr txBox="1"/>
          <p:nvPr>
            <p:ph type="ctrTitle"/>
          </p:nvPr>
        </p:nvSpPr>
        <p:spPr>
          <a:xfrm>
            <a:off x="1758156" y="1369699"/>
            <a:ext cx="10548938" cy="2913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8" name="Google Shape;248;p31"/>
          <p:cNvSpPr txBox="1"/>
          <p:nvPr>
            <p:ph idx="1" type="subTitle"/>
          </p:nvPr>
        </p:nvSpPr>
        <p:spPr>
          <a:xfrm>
            <a:off x="1758156" y="4395820"/>
            <a:ext cx="10548938" cy="202064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154"/>
              </a:spcBef>
              <a:spcAft>
                <a:spcPts val="0"/>
              </a:spcAft>
              <a:buClr>
                <a:schemeClr val="dk1"/>
              </a:buClr>
              <a:buSzPts val="2769"/>
              <a:buNone/>
              <a:defRPr sz="2769"/>
            </a:lvl1pPr>
            <a:lvl2pPr lvl="1" algn="ctr">
              <a:lnSpc>
                <a:spcPct val="90000"/>
              </a:lnSpc>
              <a:spcBef>
                <a:spcPts val="577"/>
              </a:spcBef>
              <a:spcAft>
                <a:spcPts val="0"/>
              </a:spcAft>
              <a:buClr>
                <a:schemeClr val="dk1"/>
              </a:buClr>
              <a:buSzPts val="2307"/>
              <a:buNone/>
              <a:defRPr sz="2307"/>
            </a:lvl2pPr>
            <a:lvl3pPr lvl="2" algn="ctr">
              <a:lnSpc>
                <a:spcPct val="90000"/>
              </a:lnSpc>
              <a:spcBef>
                <a:spcPts val="577"/>
              </a:spcBef>
              <a:spcAft>
                <a:spcPts val="0"/>
              </a:spcAft>
              <a:buClr>
                <a:schemeClr val="dk1"/>
              </a:buClr>
              <a:buSzPts val="2076"/>
              <a:buNone/>
              <a:defRPr sz="2076"/>
            </a:lvl3pPr>
            <a:lvl4pPr lvl="3" algn="ctr">
              <a:lnSpc>
                <a:spcPct val="90000"/>
              </a:lnSpc>
              <a:spcBef>
                <a:spcPts val="577"/>
              </a:spcBef>
              <a:spcAft>
                <a:spcPts val="0"/>
              </a:spcAft>
              <a:buClr>
                <a:schemeClr val="dk1"/>
              </a:buClr>
              <a:buSzPts val="1846"/>
              <a:buNone/>
              <a:defRPr sz="1845"/>
            </a:lvl4pPr>
            <a:lvl5pPr lvl="4" algn="ctr">
              <a:lnSpc>
                <a:spcPct val="90000"/>
              </a:lnSpc>
              <a:spcBef>
                <a:spcPts val="577"/>
              </a:spcBef>
              <a:spcAft>
                <a:spcPts val="0"/>
              </a:spcAft>
              <a:buClr>
                <a:schemeClr val="dk1"/>
              </a:buClr>
              <a:buSzPts val="1846"/>
              <a:buNone/>
              <a:defRPr sz="1845"/>
            </a:lvl5pPr>
            <a:lvl6pPr lvl="5" algn="ctr">
              <a:lnSpc>
                <a:spcPct val="90000"/>
              </a:lnSpc>
              <a:spcBef>
                <a:spcPts val="577"/>
              </a:spcBef>
              <a:spcAft>
                <a:spcPts val="0"/>
              </a:spcAft>
              <a:buClr>
                <a:schemeClr val="dk1"/>
              </a:buClr>
              <a:buSzPts val="1846"/>
              <a:buNone/>
              <a:defRPr sz="1845"/>
            </a:lvl6pPr>
            <a:lvl7pPr lvl="6" algn="ctr">
              <a:lnSpc>
                <a:spcPct val="90000"/>
              </a:lnSpc>
              <a:spcBef>
                <a:spcPts val="577"/>
              </a:spcBef>
              <a:spcAft>
                <a:spcPts val="0"/>
              </a:spcAft>
              <a:buClr>
                <a:schemeClr val="dk1"/>
              </a:buClr>
              <a:buSzPts val="1846"/>
              <a:buNone/>
              <a:defRPr sz="1845"/>
            </a:lvl7pPr>
            <a:lvl8pPr lvl="7" algn="ctr">
              <a:lnSpc>
                <a:spcPct val="90000"/>
              </a:lnSpc>
              <a:spcBef>
                <a:spcPts val="577"/>
              </a:spcBef>
              <a:spcAft>
                <a:spcPts val="0"/>
              </a:spcAft>
              <a:buClr>
                <a:schemeClr val="dk1"/>
              </a:buClr>
              <a:buSzPts val="1846"/>
              <a:buNone/>
              <a:defRPr sz="1845"/>
            </a:lvl8pPr>
            <a:lvl9pPr lvl="8" algn="ctr">
              <a:lnSpc>
                <a:spcPct val="90000"/>
              </a:lnSpc>
              <a:spcBef>
                <a:spcPts val="577"/>
              </a:spcBef>
              <a:spcAft>
                <a:spcPts val="0"/>
              </a:spcAft>
              <a:buClr>
                <a:schemeClr val="dk1"/>
              </a:buClr>
              <a:buSzPts val="1846"/>
              <a:buNone/>
              <a:defRPr sz="1845"/>
            </a:lvl9pPr>
          </a:lstStyle>
          <a:p/>
        </p:txBody>
      </p:sp>
      <p:sp>
        <p:nvSpPr>
          <p:cNvPr id="249" name="Google Shape;249;p31"/>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0" name="Google Shape;250;p31"/>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1" name="Google Shape;251;p31"/>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2" name="Shape 252"/>
        <p:cNvGrpSpPr/>
        <p:nvPr/>
      </p:nvGrpSpPr>
      <p:grpSpPr>
        <a:xfrm>
          <a:off x="0" y="0"/>
          <a:ext cx="0" cy="0"/>
          <a:chOff x="0" y="0"/>
          <a:chExt cx="0" cy="0"/>
        </a:xfrm>
      </p:grpSpPr>
      <p:sp>
        <p:nvSpPr>
          <p:cNvPr id="253" name="Google Shape;253;p32"/>
          <p:cNvSpPr txBox="1"/>
          <p:nvPr>
            <p:ph type="title"/>
          </p:nvPr>
        </p:nvSpPr>
        <p:spPr>
          <a:xfrm>
            <a:off x="959660" y="2086514"/>
            <a:ext cx="12131278" cy="34813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4" name="Google Shape;254;p32"/>
          <p:cNvSpPr txBox="1"/>
          <p:nvPr>
            <p:ph idx="1" type="body"/>
          </p:nvPr>
        </p:nvSpPr>
        <p:spPr>
          <a:xfrm>
            <a:off x="959660" y="5600845"/>
            <a:ext cx="12131278" cy="183078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rgbClr val="888888"/>
              </a:buClr>
              <a:buSzPts val="2769"/>
              <a:buNone/>
              <a:defRPr sz="2769">
                <a:solidFill>
                  <a:srgbClr val="888888"/>
                </a:solidFill>
              </a:defRPr>
            </a:lvl1pPr>
            <a:lvl2pPr indent="-228600" lvl="1" marL="914400" algn="l">
              <a:lnSpc>
                <a:spcPct val="90000"/>
              </a:lnSpc>
              <a:spcBef>
                <a:spcPts val="577"/>
              </a:spcBef>
              <a:spcAft>
                <a:spcPts val="0"/>
              </a:spcAft>
              <a:buClr>
                <a:srgbClr val="888888"/>
              </a:buClr>
              <a:buSzPts val="2307"/>
              <a:buNone/>
              <a:defRPr sz="2307">
                <a:solidFill>
                  <a:srgbClr val="888888"/>
                </a:solidFill>
              </a:defRPr>
            </a:lvl2pPr>
            <a:lvl3pPr indent="-228600" lvl="2" marL="1371600" algn="l">
              <a:lnSpc>
                <a:spcPct val="90000"/>
              </a:lnSpc>
              <a:spcBef>
                <a:spcPts val="577"/>
              </a:spcBef>
              <a:spcAft>
                <a:spcPts val="0"/>
              </a:spcAft>
              <a:buClr>
                <a:srgbClr val="888888"/>
              </a:buClr>
              <a:buSzPts val="2076"/>
              <a:buNone/>
              <a:defRPr sz="2076">
                <a:solidFill>
                  <a:srgbClr val="888888"/>
                </a:solidFill>
              </a:defRPr>
            </a:lvl3pPr>
            <a:lvl4pPr indent="-228600" lvl="3" marL="1828800" algn="l">
              <a:lnSpc>
                <a:spcPct val="90000"/>
              </a:lnSpc>
              <a:spcBef>
                <a:spcPts val="577"/>
              </a:spcBef>
              <a:spcAft>
                <a:spcPts val="0"/>
              </a:spcAft>
              <a:buClr>
                <a:srgbClr val="888888"/>
              </a:buClr>
              <a:buSzPts val="1846"/>
              <a:buNone/>
              <a:defRPr sz="1845">
                <a:solidFill>
                  <a:srgbClr val="888888"/>
                </a:solidFill>
              </a:defRPr>
            </a:lvl4pPr>
            <a:lvl5pPr indent="-228600" lvl="4" marL="2286000" algn="l">
              <a:lnSpc>
                <a:spcPct val="90000"/>
              </a:lnSpc>
              <a:spcBef>
                <a:spcPts val="577"/>
              </a:spcBef>
              <a:spcAft>
                <a:spcPts val="0"/>
              </a:spcAft>
              <a:buClr>
                <a:srgbClr val="888888"/>
              </a:buClr>
              <a:buSzPts val="1846"/>
              <a:buNone/>
              <a:defRPr sz="1845">
                <a:solidFill>
                  <a:srgbClr val="888888"/>
                </a:solidFill>
              </a:defRPr>
            </a:lvl5pPr>
            <a:lvl6pPr indent="-228600" lvl="5" marL="2743200" algn="l">
              <a:lnSpc>
                <a:spcPct val="90000"/>
              </a:lnSpc>
              <a:spcBef>
                <a:spcPts val="577"/>
              </a:spcBef>
              <a:spcAft>
                <a:spcPts val="0"/>
              </a:spcAft>
              <a:buClr>
                <a:srgbClr val="888888"/>
              </a:buClr>
              <a:buSzPts val="1846"/>
              <a:buNone/>
              <a:defRPr sz="1845">
                <a:solidFill>
                  <a:srgbClr val="888888"/>
                </a:solidFill>
              </a:defRPr>
            </a:lvl6pPr>
            <a:lvl7pPr indent="-228600" lvl="6" marL="3200400" algn="l">
              <a:lnSpc>
                <a:spcPct val="90000"/>
              </a:lnSpc>
              <a:spcBef>
                <a:spcPts val="577"/>
              </a:spcBef>
              <a:spcAft>
                <a:spcPts val="0"/>
              </a:spcAft>
              <a:buClr>
                <a:srgbClr val="888888"/>
              </a:buClr>
              <a:buSzPts val="1846"/>
              <a:buNone/>
              <a:defRPr sz="1845">
                <a:solidFill>
                  <a:srgbClr val="888888"/>
                </a:solidFill>
              </a:defRPr>
            </a:lvl7pPr>
            <a:lvl8pPr indent="-228600" lvl="7" marL="3657600" algn="l">
              <a:lnSpc>
                <a:spcPct val="90000"/>
              </a:lnSpc>
              <a:spcBef>
                <a:spcPts val="577"/>
              </a:spcBef>
              <a:spcAft>
                <a:spcPts val="0"/>
              </a:spcAft>
              <a:buClr>
                <a:srgbClr val="888888"/>
              </a:buClr>
              <a:buSzPts val="1846"/>
              <a:buNone/>
              <a:defRPr sz="1845">
                <a:solidFill>
                  <a:srgbClr val="888888"/>
                </a:solidFill>
              </a:defRPr>
            </a:lvl8pPr>
            <a:lvl9pPr indent="-228600" lvl="8" marL="4114800" algn="l">
              <a:lnSpc>
                <a:spcPct val="90000"/>
              </a:lnSpc>
              <a:spcBef>
                <a:spcPts val="577"/>
              </a:spcBef>
              <a:spcAft>
                <a:spcPts val="0"/>
              </a:spcAft>
              <a:buClr>
                <a:srgbClr val="888888"/>
              </a:buClr>
              <a:buSzPts val="1846"/>
              <a:buNone/>
              <a:defRPr sz="1845">
                <a:solidFill>
                  <a:srgbClr val="888888"/>
                </a:solidFill>
              </a:defRPr>
            </a:lvl9pPr>
          </a:lstStyle>
          <a:p/>
        </p:txBody>
      </p:sp>
      <p:sp>
        <p:nvSpPr>
          <p:cNvPr id="255" name="Google Shape;255;p32"/>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6" name="Google Shape;256;p32"/>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7" name="Google Shape;257;p3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58" name="Shape 258"/>
        <p:cNvGrpSpPr/>
        <p:nvPr/>
      </p:nvGrpSpPr>
      <p:grpSpPr>
        <a:xfrm>
          <a:off x="0" y="0"/>
          <a:ext cx="0" cy="0"/>
          <a:chOff x="0" y="0"/>
          <a:chExt cx="0" cy="0"/>
        </a:xfrm>
      </p:grpSpPr>
      <p:sp>
        <p:nvSpPr>
          <p:cNvPr id="259" name="Google Shape;259;p33"/>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0" name="Google Shape;260;p33"/>
          <p:cNvSpPr txBox="1"/>
          <p:nvPr>
            <p:ph idx="1" type="body"/>
          </p:nvPr>
        </p:nvSpPr>
        <p:spPr>
          <a:xfrm>
            <a:off x="966986"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1" name="Google Shape;261;p33"/>
          <p:cNvSpPr txBox="1"/>
          <p:nvPr>
            <p:ph idx="2" type="body"/>
          </p:nvPr>
        </p:nvSpPr>
        <p:spPr>
          <a:xfrm>
            <a:off x="7120533"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2" name="Google Shape;262;p33"/>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3" name="Google Shape;263;p33"/>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4" name="Google Shape;264;p3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65" name="Shape 265"/>
        <p:cNvGrpSpPr/>
        <p:nvPr/>
      </p:nvGrpSpPr>
      <p:grpSpPr>
        <a:xfrm>
          <a:off x="0" y="0"/>
          <a:ext cx="0" cy="0"/>
          <a:chOff x="0" y="0"/>
          <a:chExt cx="0" cy="0"/>
        </a:xfrm>
      </p:grpSpPr>
      <p:sp>
        <p:nvSpPr>
          <p:cNvPr id="266" name="Google Shape;266;p34"/>
          <p:cNvSpPr txBox="1"/>
          <p:nvPr>
            <p:ph type="title"/>
          </p:nvPr>
        </p:nvSpPr>
        <p:spPr>
          <a:xfrm>
            <a:off x="968818"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7" name="Google Shape;267;p34"/>
          <p:cNvSpPr txBox="1"/>
          <p:nvPr>
            <p:ph idx="1" type="body"/>
          </p:nvPr>
        </p:nvSpPr>
        <p:spPr>
          <a:xfrm>
            <a:off x="968819" y="2051641"/>
            <a:ext cx="5950259"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68" name="Google Shape;268;p34"/>
          <p:cNvSpPr txBox="1"/>
          <p:nvPr>
            <p:ph idx="2" type="body"/>
          </p:nvPr>
        </p:nvSpPr>
        <p:spPr>
          <a:xfrm>
            <a:off x="968819" y="3057119"/>
            <a:ext cx="5950259"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9" name="Google Shape;269;p34"/>
          <p:cNvSpPr txBox="1"/>
          <p:nvPr>
            <p:ph idx="3" type="body"/>
          </p:nvPr>
        </p:nvSpPr>
        <p:spPr>
          <a:xfrm>
            <a:off x="7120533" y="2051641"/>
            <a:ext cx="5979563"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70" name="Google Shape;270;p34"/>
          <p:cNvSpPr txBox="1"/>
          <p:nvPr>
            <p:ph idx="4" type="body"/>
          </p:nvPr>
        </p:nvSpPr>
        <p:spPr>
          <a:xfrm>
            <a:off x="7120533" y="3057119"/>
            <a:ext cx="5979563"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71" name="Google Shape;271;p34"/>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2" name="Google Shape;272;p34"/>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3" name="Google Shape;273;p34"/>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4" name="Shape 274"/>
        <p:cNvGrpSpPr/>
        <p:nvPr/>
      </p:nvGrpSpPr>
      <p:grpSpPr>
        <a:xfrm>
          <a:off x="0" y="0"/>
          <a:ext cx="0" cy="0"/>
          <a:chOff x="0" y="0"/>
          <a:chExt cx="0" cy="0"/>
        </a:xfrm>
      </p:grpSpPr>
      <p:sp>
        <p:nvSpPr>
          <p:cNvPr id="275" name="Google Shape;275;p35"/>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6" name="Google Shape;276;p35"/>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7" name="Google Shape;277;p35"/>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8" name="Google Shape;278;p3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9" name="Shape 39"/>
        <p:cNvGrpSpPr/>
        <p:nvPr/>
      </p:nvGrpSpPr>
      <p:grpSpPr>
        <a:xfrm>
          <a:off x="0" y="0"/>
          <a:ext cx="0" cy="0"/>
          <a:chOff x="0" y="0"/>
          <a:chExt cx="0" cy="0"/>
        </a:xfrm>
      </p:grpSpPr>
      <p:sp>
        <p:nvSpPr>
          <p:cNvPr id="40" name="Google Shape;40;p42"/>
          <p:cNvSpPr txBox="1"/>
          <p:nvPr>
            <p:ph idx="1" type="body"/>
          </p:nvPr>
        </p:nvSpPr>
        <p:spPr>
          <a:xfrm>
            <a:off x="1380875" y="1538643"/>
            <a:ext cx="11233742" cy="6264893"/>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2B3E55"/>
              </a:buClr>
              <a:buSzPts val="1200"/>
              <a:buFont typeface="Montserrat"/>
              <a:buChar char="●"/>
              <a:defRPr sz="1845"/>
            </a:lvl1pPr>
            <a:lvl2pPr indent="-304800" lvl="1" marL="914400" algn="l">
              <a:lnSpc>
                <a:spcPct val="100000"/>
              </a:lnSpc>
              <a:spcBef>
                <a:spcPts val="2461"/>
              </a:spcBef>
              <a:spcAft>
                <a:spcPts val="0"/>
              </a:spcAft>
              <a:buClr>
                <a:srgbClr val="2B3E55"/>
              </a:buClr>
              <a:buSzPts val="1200"/>
              <a:buFont typeface="Montserrat"/>
              <a:buChar char="○"/>
              <a:defRPr sz="1845"/>
            </a:lvl2pPr>
            <a:lvl3pPr indent="-304800" lvl="2" marL="1371600" algn="l">
              <a:lnSpc>
                <a:spcPct val="115000"/>
              </a:lnSpc>
              <a:spcBef>
                <a:spcPts val="2461"/>
              </a:spcBef>
              <a:spcAft>
                <a:spcPts val="0"/>
              </a:spcAft>
              <a:buClr>
                <a:srgbClr val="2B3E55"/>
              </a:buClr>
              <a:buSzPts val="1200"/>
              <a:buFont typeface="Montserrat"/>
              <a:buChar char="■"/>
              <a:defRPr sz="1845"/>
            </a:lvl3pPr>
            <a:lvl4pPr indent="-304800" lvl="3" marL="1828800" algn="l">
              <a:lnSpc>
                <a:spcPct val="115000"/>
              </a:lnSpc>
              <a:spcBef>
                <a:spcPts val="2461"/>
              </a:spcBef>
              <a:spcAft>
                <a:spcPts val="0"/>
              </a:spcAft>
              <a:buClr>
                <a:srgbClr val="2B3E55"/>
              </a:buClr>
              <a:buSzPts val="1200"/>
              <a:buFont typeface="Montserrat"/>
              <a:buChar char="●"/>
              <a:defRPr sz="1845"/>
            </a:lvl4pPr>
            <a:lvl5pPr indent="-304800" lvl="4" marL="2286000" algn="l">
              <a:lnSpc>
                <a:spcPct val="115000"/>
              </a:lnSpc>
              <a:spcBef>
                <a:spcPts val="2461"/>
              </a:spcBef>
              <a:spcAft>
                <a:spcPts val="0"/>
              </a:spcAft>
              <a:buClr>
                <a:srgbClr val="2B3E55"/>
              </a:buClr>
              <a:buSzPts val="1200"/>
              <a:buFont typeface="Montserrat"/>
              <a:buChar char="○"/>
              <a:defRPr sz="1845"/>
            </a:lvl5pPr>
            <a:lvl6pPr indent="-304800" lvl="5" marL="2743200" algn="l">
              <a:lnSpc>
                <a:spcPct val="115000"/>
              </a:lnSpc>
              <a:spcBef>
                <a:spcPts val="2461"/>
              </a:spcBef>
              <a:spcAft>
                <a:spcPts val="0"/>
              </a:spcAft>
              <a:buClr>
                <a:srgbClr val="2B3E55"/>
              </a:buClr>
              <a:buSzPts val="1200"/>
              <a:buFont typeface="Montserrat"/>
              <a:buChar char="■"/>
              <a:defRPr sz="1845"/>
            </a:lvl6pPr>
            <a:lvl7pPr indent="-304800" lvl="6" marL="3200400" algn="l">
              <a:lnSpc>
                <a:spcPct val="115000"/>
              </a:lnSpc>
              <a:spcBef>
                <a:spcPts val="2461"/>
              </a:spcBef>
              <a:spcAft>
                <a:spcPts val="0"/>
              </a:spcAft>
              <a:buClr>
                <a:srgbClr val="2B3E55"/>
              </a:buClr>
              <a:buSzPts val="1200"/>
              <a:buFont typeface="Montserrat"/>
              <a:buChar char="●"/>
              <a:defRPr sz="1845"/>
            </a:lvl7pPr>
            <a:lvl8pPr indent="-304800" lvl="7" marL="3657600" algn="l">
              <a:lnSpc>
                <a:spcPct val="115000"/>
              </a:lnSpc>
              <a:spcBef>
                <a:spcPts val="2461"/>
              </a:spcBef>
              <a:spcAft>
                <a:spcPts val="0"/>
              </a:spcAft>
              <a:buClr>
                <a:srgbClr val="2B3E55"/>
              </a:buClr>
              <a:buSzPts val="1200"/>
              <a:buFont typeface="Montserrat"/>
              <a:buChar char="○"/>
              <a:defRPr sz="1845"/>
            </a:lvl8pPr>
            <a:lvl9pPr indent="-304800" lvl="8" marL="4114800" algn="l">
              <a:lnSpc>
                <a:spcPct val="115000"/>
              </a:lnSpc>
              <a:spcBef>
                <a:spcPts val="2461"/>
              </a:spcBef>
              <a:spcAft>
                <a:spcPts val="2461"/>
              </a:spcAft>
              <a:buClr>
                <a:srgbClr val="2B3E55"/>
              </a:buClr>
              <a:buSzPts val="1200"/>
              <a:buFont typeface="Montserrat"/>
              <a:buChar char="■"/>
              <a:defRPr sz="1845"/>
            </a:lvl9pPr>
          </a:lstStyle>
          <a:p/>
        </p:txBody>
      </p:sp>
      <p:sp>
        <p:nvSpPr>
          <p:cNvPr id="41" name="Google Shape;41;p42"/>
          <p:cNvSpPr txBox="1"/>
          <p:nvPr>
            <p:ph type="title"/>
          </p:nvPr>
        </p:nvSpPr>
        <p:spPr>
          <a:xfrm>
            <a:off x="1381183" y="743816"/>
            <a:ext cx="7928777" cy="624341"/>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9" name="Shape 279"/>
        <p:cNvGrpSpPr/>
        <p:nvPr/>
      </p:nvGrpSpPr>
      <p:grpSpPr>
        <a:xfrm>
          <a:off x="0" y="0"/>
          <a:ext cx="0" cy="0"/>
          <a:chOff x="0" y="0"/>
          <a:chExt cx="0" cy="0"/>
        </a:xfrm>
      </p:grpSpPr>
      <p:sp>
        <p:nvSpPr>
          <p:cNvPr id="280" name="Google Shape;280;p36"/>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1" name="Google Shape;281;p36"/>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2" name="Google Shape;282;p3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83" name="Shape 283"/>
        <p:cNvGrpSpPr/>
        <p:nvPr/>
      </p:nvGrpSpPr>
      <p:grpSpPr>
        <a:xfrm>
          <a:off x="0" y="0"/>
          <a:ext cx="0" cy="0"/>
          <a:chOff x="0" y="0"/>
          <a:chExt cx="0" cy="0"/>
        </a:xfrm>
      </p:grpSpPr>
      <p:sp>
        <p:nvSpPr>
          <p:cNvPr id="284" name="Google Shape;284;p37"/>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5" name="Google Shape;285;p37"/>
          <p:cNvSpPr txBox="1"/>
          <p:nvPr>
            <p:ph idx="1" type="body"/>
          </p:nvPr>
        </p:nvSpPr>
        <p:spPr>
          <a:xfrm>
            <a:off x="5979563" y="1205025"/>
            <a:ext cx="7120533" cy="5947628"/>
          </a:xfrm>
          <a:prstGeom prst="rect">
            <a:avLst/>
          </a:prstGeom>
          <a:noFill/>
          <a:ln>
            <a:noFill/>
          </a:ln>
        </p:spPr>
        <p:txBody>
          <a:bodyPr anchorCtr="0" anchor="t" bIns="45700" lIns="91425" spcFirstLastPara="1" rIns="91425" wrap="square" tIns="45700">
            <a:normAutofit/>
          </a:bodyPr>
          <a:lstStyle>
            <a:lvl1pPr indent="-463042" lvl="0" marL="457200" algn="l">
              <a:lnSpc>
                <a:spcPct val="90000"/>
              </a:lnSpc>
              <a:spcBef>
                <a:spcPts val="1154"/>
              </a:spcBef>
              <a:spcAft>
                <a:spcPts val="0"/>
              </a:spcAft>
              <a:buClr>
                <a:schemeClr val="dk1"/>
              </a:buClr>
              <a:buSzPts val="3692"/>
              <a:buChar char="•"/>
              <a:defRPr sz="3691"/>
            </a:lvl1pPr>
            <a:lvl2pPr indent="-433705" lvl="1" marL="914400" algn="l">
              <a:lnSpc>
                <a:spcPct val="90000"/>
              </a:lnSpc>
              <a:spcBef>
                <a:spcPts val="577"/>
              </a:spcBef>
              <a:spcAft>
                <a:spcPts val="0"/>
              </a:spcAft>
              <a:buClr>
                <a:schemeClr val="dk1"/>
              </a:buClr>
              <a:buSzPts val="3230"/>
              <a:buChar char="•"/>
              <a:defRPr sz="3230"/>
            </a:lvl2pPr>
            <a:lvl3pPr indent="-404431" lvl="2" marL="1371600" algn="l">
              <a:lnSpc>
                <a:spcPct val="90000"/>
              </a:lnSpc>
              <a:spcBef>
                <a:spcPts val="577"/>
              </a:spcBef>
              <a:spcAft>
                <a:spcPts val="0"/>
              </a:spcAft>
              <a:buClr>
                <a:schemeClr val="dk1"/>
              </a:buClr>
              <a:buSzPts val="2769"/>
              <a:buChar char="•"/>
              <a:defRPr sz="2769"/>
            </a:lvl3pPr>
            <a:lvl4pPr indent="-375094" lvl="3" marL="1828800" algn="l">
              <a:lnSpc>
                <a:spcPct val="90000"/>
              </a:lnSpc>
              <a:spcBef>
                <a:spcPts val="577"/>
              </a:spcBef>
              <a:spcAft>
                <a:spcPts val="0"/>
              </a:spcAft>
              <a:buClr>
                <a:schemeClr val="dk1"/>
              </a:buClr>
              <a:buSzPts val="2307"/>
              <a:buChar char="•"/>
              <a:defRPr sz="2307"/>
            </a:lvl4pPr>
            <a:lvl5pPr indent="-375094" lvl="4" marL="2286000" algn="l">
              <a:lnSpc>
                <a:spcPct val="90000"/>
              </a:lnSpc>
              <a:spcBef>
                <a:spcPts val="577"/>
              </a:spcBef>
              <a:spcAft>
                <a:spcPts val="0"/>
              </a:spcAft>
              <a:buClr>
                <a:schemeClr val="dk1"/>
              </a:buClr>
              <a:buSzPts val="2307"/>
              <a:buChar char="•"/>
              <a:defRPr sz="2307"/>
            </a:lvl5pPr>
            <a:lvl6pPr indent="-375094" lvl="5" marL="2743200" algn="l">
              <a:lnSpc>
                <a:spcPct val="90000"/>
              </a:lnSpc>
              <a:spcBef>
                <a:spcPts val="577"/>
              </a:spcBef>
              <a:spcAft>
                <a:spcPts val="0"/>
              </a:spcAft>
              <a:buClr>
                <a:schemeClr val="dk1"/>
              </a:buClr>
              <a:buSzPts val="2307"/>
              <a:buChar char="•"/>
              <a:defRPr sz="2307"/>
            </a:lvl6pPr>
            <a:lvl7pPr indent="-375094" lvl="6" marL="3200400" algn="l">
              <a:lnSpc>
                <a:spcPct val="90000"/>
              </a:lnSpc>
              <a:spcBef>
                <a:spcPts val="577"/>
              </a:spcBef>
              <a:spcAft>
                <a:spcPts val="0"/>
              </a:spcAft>
              <a:buClr>
                <a:schemeClr val="dk1"/>
              </a:buClr>
              <a:buSzPts val="2307"/>
              <a:buChar char="•"/>
              <a:defRPr sz="2307"/>
            </a:lvl7pPr>
            <a:lvl8pPr indent="-375094" lvl="7" marL="3657600" algn="l">
              <a:lnSpc>
                <a:spcPct val="90000"/>
              </a:lnSpc>
              <a:spcBef>
                <a:spcPts val="577"/>
              </a:spcBef>
              <a:spcAft>
                <a:spcPts val="0"/>
              </a:spcAft>
              <a:buClr>
                <a:schemeClr val="dk1"/>
              </a:buClr>
              <a:buSzPts val="2307"/>
              <a:buChar char="•"/>
              <a:defRPr sz="2307"/>
            </a:lvl8pPr>
            <a:lvl9pPr indent="-375094" lvl="8" marL="4114800" algn="l">
              <a:lnSpc>
                <a:spcPct val="90000"/>
              </a:lnSpc>
              <a:spcBef>
                <a:spcPts val="577"/>
              </a:spcBef>
              <a:spcAft>
                <a:spcPts val="0"/>
              </a:spcAft>
              <a:buClr>
                <a:schemeClr val="dk1"/>
              </a:buClr>
              <a:buSzPts val="2307"/>
              <a:buChar char="•"/>
              <a:defRPr sz="2307"/>
            </a:lvl9pPr>
          </a:lstStyle>
          <a:p/>
        </p:txBody>
      </p:sp>
      <p:sp>
        <p:nvSpPr>
          <p:cNvPr id="286" name="Google Shape;286;p37"/>
          <p:cNvSpPr txBox="1"/>
          <p:nvPr>
            <p:ph idx="2"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87" name="Google Shape;287;p37"/>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8" name="Google Shape;288;p37"/>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9" name="Google Shape;289;p37"/>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90" name="Shape 290"/>
        <p:cNvGrpSpPr/>
        <p:nvPr/>
      </p:nvGrpSpPr>
      <p:grpSpPr>
        <a:xfrm>
          <a:off x="0" y="0"/>
          <a:ext cx="0" cy="0"/>
          <a:chOff x="0" y="0"/>
          <a:chExt cx="0" cy="0"/>
        </a:xfrm>
      </p:grpSpPr>
      <p:sp>
        <p:nvSpPr>
          <p:cNvPr id="291" name="Google Shape;291;p38"/>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2" name="Google Shape;292;p38"/>
          <p:cNvSpPr/>
          <p:nvPr>
            <p:ph idx="2" type="pic"/>
          </p:nvPr>
        </p:nvSpPr>
        <p:spPr>
          <a:xfrm>
            <a:off x="5979563" y="1205025"/>
            <a:ext cx="7120533" cy="5947628"/>
          </a:xfrm>
          <a:prstGeom prst="rect">
            <a:avLst/>
          </a:prstGeom>
          <a:noFill/>
          <a:ln>
            <a:noFill/>
          </a:ln>
        </p:spPr>
      </p:sp>
      <p:sp>
        <p:nvSpPr>
          <p:cNvPr id="293" name="Google Shape;293;p38"/>
          <p:cNvSpPr txBox="1"/>
          <p:nvPr>
            <p:ph idx="1"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94" name="Google Shape;294;p38"/>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5" name="Google Shape;295;p38"/>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6" name="Google Shape;296;p38"/>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97" name="Shape 297"/>
        <p:cNvGrpSpPr/>
        <p:nvPr/>
      </p:nvGrpSpPr>
      <p:grpSpPr>
        <a:xfrm>
          <a:off x="0" y="0"/>
          <a:ext cx="0" cy="0"/>
          <a:chOff x="0" y="0"/>
          <a:chExt cx="0" cy="0"/>
        </a:xfrm>
      </p:grpSpPr>
      <p:sp>
        <p:nvSpPr>
          <p:cNvPr id="298" name="Google Shape;298;p39"/>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9" name="Google Shape;299;p39"/>
          <p:cNvSpPr txBox="1"/>
          <p:nvPr>
            <p:ph idx="1" type="body"/>
          </p:nvPr>
        </p:nvSpPr>
        <p:spPr>
          <a:xfrm rot="5400000">
            <a:off x="4377503" y="-1182578"/>
            <a:ext cx="5310244" cy="1213127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0" name="Google Shape;300;p39"/>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1" name="Google Shape;301;p39"/>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2" name="Google Shape;302;p39"/>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03" name="Shape 303"/>
        <p:cNvGrpSpPr/>
        <p:nvPr/>
      </p:nvGrpSpPr>
      <p:grpSpPr>
        <a:xfrm>
          <a:off x="0" y="0"/>
          <a:ext cx="0" cy="0"/>
          <a:chOff x="0" y="0"/>
          <a:chExt cx="0" cy="0"/>
        </a:xfrm>
      </p:grpSpPr>
      <p:sp>
        <p:nvSpPr>
          <p:cNvPr id="304" name="Google Shape;304;p40"/>
          <p:cNvSpPr txBox="1"/>
          <p:nvPr>
            <p:ph type="title"/>
          </p:nvPr>
        </p:nvSpPr>
        <p:spPr>
          <a:xfrm rot="5400000">
            <a:off x="8035557" y="2475475"/>
            <a:ext cx="7092595" cy="303282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5" name="Google Shape;305;p40"/>
          <p:cNvSpPr txBox="1"/>
          <p:nvPr>
            <p:ph idx="1" type="body"/>
          </p:nvPr>
        </p:nvSpPr>
        <p:spPr>
          <a:xfrm rot="5400000">
            <a:off x="1882010" y="-469436"/>
            <a:ext cx="7092595" cy="89226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6" name="Google Shape;306;p40"/>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40"/>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8" name="Google Shape;308;p40"/>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321" name="Shape 321"/>
        <p:cNvGrpSpPr/>
        <p:nvPr/>
      </p:nvGrpSpPr>
      <p:grpSpPr>
        <a:xfrm>
          <a:off x="0" y="0"/>
          <a:ext cx="0" cy="0"/>
          <a:chOff x="0" y="0"/>
          <a:chExt cx="0" cy="0"/>
        </a:xfrm>
      </p:grpSpPr>
      <p:sp>
        <p:nvSpPr>
          <p:cNvPr id="322" name="Google Shape;322;p64"/>
          <p:cNvSpPr txBox="1"/>
          <p:nvPr>
            <p:ph type="ctrTitle"/>
          </p:nvPr>
        </p:nvSpPr>
        <p:spPr>
          <a:xfrm>
            <a:off x="1595868" y="4385092"/>
            <a:ext cx="10548939" cy="2020642"/>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lt2"/>
              </a:buClr>
              <a:buSzPts val="5015"/>
              <a:buFont typeface="Open Sans"/>
              <a:buNone/>
              <a:defRPr sz="5015">
                <a:solidFill>
                  <a:schemeClr val="lt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3" name="Google Shape;323;p64"/>
          <p:cNvSpPr txBox="1"/>
          <p:nvPr>
            <p:ph idx="1" type="subTitle"/>
          </p:nvPr>
        </p:nvSpPr>
        <p:spPr>
          <a:xfrm>
            <a:off x="1464001" y="1485137"/>
            <a:ext cx="10548939" cy="2020642"/>
          </a:xfrm>
          <a:prstGeom prst="rect">
            <a:avLst/>
          </a:prstGeom>
          <a:noFill/>
          <a:ln>
            <a:noFill/>
          </a:ln>
        </p:spPr>
        <p:txBody>
          <a:bodyPr anchorCtr="0" anchor="ctr" bIns="45700" lIns="91425" spcFirstLastPara="1" rIns="91425" wrap="square" tIns="45700">
            <a:noAutofit/>
          </a:bodyPr>
          <a:lstStyle>
            <a:lvl1pPr lvl="0" algn="l">
              <a:lnSpc>
                <a:spcPct val="90000"/>
              </a:lnSpc>
              <a:spcBef>
                <a:spcPts val="1003"/>
              </a:spcBef>
              <a:spcAft>
                <a:spcPts val="0"/>
              </a:spcAft>
              <a:buClr>
                <a:schemeClr val="lt2"/>
              </a:buClr>
              <a:buSzPts val="21063"/>
              <a:buNone/>
              <a:defRPr b="1" sz="21063">
                <a:solidFill>
                  <a:schemeClr val="lt2"/>
                </a:solidFill>
              </a:defRPr>
            </a:lvl1pPr>
            <a:lvl2pPr lvl="1" algn="ctr">
              <a:lnSpc>
                <a:spcPct val="90000"/>
              </a:lnSpc>
              <a:spcBef>
                <a:spcPts val="501"/>
              </a:spcBef>
              <a:spcAft>
                <a:spcPts val="0"/>
              </a:spcAft>
              <a:buClr>
                <a:schemeClr val="dk1"/>
              </a:buClr>
              <a:buSzPts val="2006"/>
              <a:buNone/>
              <a:defRPr sz="2006"/>
            </a:lvl2pPr>
            <a:lvl3pPr lvl="2" algn="ctr">
              <a:lnSpc>
                <a:spcPct val="90000"/>
              </a:lnSpc>
              <a:spcBef>
                <a:spcPts val="501"/>
              </a:spcBef>
              <a:spcAft>
                <a:spcPts val="0"/>
              </a:spcAft>
              <a:buClr>
                <a:schemeClr val="dk1"/>
              </a:buClr>
              <a:buSzPts val="1805"/>
              <a:buNone/>
              <a:defRPr sz="1804"/>
            </a:lvl3pPr>
            <a:lvl4pPr lvl="3" algn="ctr">
              <a:lnSpc>
                <a:spcPct val="90000"/>
              </a:lnSpc>
              <a:spcBef>
                <a:spcPts val="501"/>
              </a:spcBef>
              <a:spcAft>
                <a:spcPts val="0"/>
              </a:spcAft>
              <a:buClr>
                <a:schemeClr val="dk1"/>
              </a:buClr>
              <a:buSzPts val="1605"/>
              <a:buNone/>
              <a:defRPr sz="1604"/>
            </a:lvl4pPr>
            <a:lvl5pPr lvl="4" algn="ctr">
              <a:lnSpc>
                <a:spcPct val="90000"/>
              </a:lnSpc>
              <a:spcBef>
                <a:spcPts val="501"/>
              </a:spcBef>
              <a:spcAft>
                <a:spcPts val="0"/>
              </a:spcAft>
              <a:buClr>
                <a:schemeClr val="dk1"/>
              </a:buClr>
              <a:buSzPts val="1605"/>
              <a:buNone/>
              <a:defRPr sz="1604"/>
            </a:lvl5pPr>
            <a:lvl6pPr lvl="5" algn="ctr">
              <a:lnSpc>
                <a:spcPct val="90000"/>
              </a:lnSpc>
              <a:spcBef>
                <a:spcPts val="501"/>
              </a:spcBef>
              <a:spcAft>
                <a:spcPts val="0"/>
              </a:spcAft>
              <a:buClr>
                <a:schemeClr val="dk1"/>
              </a:buClr>
              <a:buSzPts val="1605"/>
              <a:buNone/>
              <a:defRPr sz="1604"/>
            </a:lvl6pPr>
            <a:lvl7pPr lvl="6" algn="ctr">
              <a:lnSpc>
                <a:spcPct val="90000"/>
              </a:lnSpc>
              <a:spcBef>
                <a:spcPts val="501"/>
              </a:spcBef>
              <a:spcAft>
                <a:spcPts val="0"/>
              </a:spcAft>
              <a:buClr>
                <a:schemeClr val="dk1"/>
              </a:buClr>
              <a:buSzPts val="1605"/>
              <a:buNone/>
              <a:defRPr sz="1604"/>
            </a:lvl7pPr>
            <a:lvl8pPr lvl="7" algn="ctr">
              <a:lnSpc>
                <a:spcPct val="90000"/>
              </a:lnSpc>
              <a:spcBef>
                <a:spcPts val="501"/>
              </a:spcBef>
              <a:spcAft>
                <a:spcPts val="0"/>
              </a:spcAft>
              <a:buClr>
                <a:schemeClr val="dk1"/>
              </a:buClr>
              <a:buSzPts val="1605"/>
              <a:buNone/>
              <a:defRPr sz="1604"/>
            </a:lvl8pPr>
            <a:lvl9pPr lvl="8" algn="ctr">
              <a:lnSpc>
                <a:spcPct val="90000"/>
              </a:lnSpc>
              <a:spcBef>
                <a:spcPts val="501"/>
              </a:spcBef>
              <a:spcAft>
                <a:spcPts val="0"/>
              </a:spcAft>
              <a:buClr>
                <a:schemeClr val="dk1"/>
              </a:buClr>
              <a:buSzPts val="1605"/>
              <a:buNone/>
              <a:defRPr sz="1604"/>
            </a:lvl9pPr>
          </a:lstStyle>
          <a:p/>
        </p:txBody>
      </p:sp>
      <p:sp>
        <p:nvSpPr>
          <p:cNvPr id="324" name="Google Shape;324;p64"/>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5" name="Google Shape;325;p64"/>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pic>
        <p:nvPicPr>
          <p:cNvPr id="326" name="Google Shape;326;p64"/>
          <p:cNvPicPr preferRelativeResize="0"/>
          <p:nvPr/>
        </p:nvPicPr>
        <p:blipFill rotWithShape="1">
          <a:blip r:embed="rId2">
            <a:alphaModFix/>
          </a:blip>
          <a:srcRect b="27154" l="0" r="0" t="0"/>
          <a:stretch/>
        </p:blipFill>
        <p:spPr>
          <a:xfrm>
            <a:off x="12618153" y="7465315"/>
            <a:ext cx="907252" cy="317174"/>
          </a:xfrm>
          <a:prstGeom prst="rect">
            <a:avLst/>
          </a:prstGeom>
          <a:noFill/>
          <a:ln>
            <a:noFill/>
          </a:ln>
        </p:spPr>
      </p:pic>
    </p:spTree>
  </p:cSld>
  <p:clrMapOvr>
    <a:masterClrMapping/>
  </p:clrMapOvr>
  <p:extLst>
    <p:ext uri="{DCECCB84-F9BA-43D5-87BE-67443E8EF086}">
      <p15:sldGuideLst>
        <p15:guide id="1" orient="horz" pos="2396">
          <p15:clr>
            <a:srgbClr val="FBAE40"/>
          </p15:clr>
        </p15:guide>
        <p15:guide id="2" pos="4416">
          <p15:clr>
            <a:srgbClr val="FBAE40"/>
          </p15:clr>
        </p15:guide>
        <p15:guide id="3" pos="110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27" name="Shape 327"/>
        <p:cNvGrpSpPr/>
        <p:nvPr/>
      </p:nvGrpSpPr>
      <p:grpSpPr>
        <a:xfrm>
          <a:off x="0" y="0"/>
          <a:ext cx="0" cy="0"/>
          <a:chOff x="0" y="0"/>
          <a:chExt cx="0" cy="0"/>
        </a:xfrm>
      </p:grpSpPr>
      <p:sp>
        <p:nvSpPr>
          <p:cNvPr id="328" name="Google Shape;328;p65"/>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9" name="Google Shape;329;p65"/>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grpSp>
        <p:nvGrpSpPr>
          <p:cNvPr id="330" name="Google Shape;330;p65"/>
          <p:cNvGrpSpPr/>
          <p:nvPr/>
        </p:nvGrpSpPr>
        <p:grpSpPr>
          <a:xfrm>
            <a:off x="0" y="2"/>
            <a:ext cx="14074835" cy="8369300"/>
            <a:chOff x="0" y="0"/>
            <a:chExt cx="12200308" cy="6858000"/>
          </a:xfrm>
        </p:grpSpPr>
        <p:sp>
          <p:nvSpPr>
            <p:cNvPr id="331" name="Google Shape;331;p65"/>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32" name="Google Shape;332;p65"/>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33" name="Google Shape;333;p65"/>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34" name="Google Shape;334;p65"/>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35" name="Google Shape;335;p65"/>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p:cSld name="2_Title and Content">
    <p:spTree>
      <p:nvGrpSpPr>
        <p:cNvPr id="336" name="Shape 336"/>
        <p:cNvGrpSpPr/>
        <p:nvPr/>
      </p:nvGrpSpPr>
      <p:grpSpPr>
        <a:xfrm>
          <a:off x="0" y="0"/>
          <a:ext cx="0" cy="0"/>
          <a:chOff x="0" y="0"/>
          <a:chExt cx="0" cy="0"/>
        </a:xfrm>
      </p:grpSpPr>
      <p:sp>
        <p:nvSpPr>
          <p:cNvPr id="337" name="Google Shape;337;p66"/>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8" name="Google Shape;338;p66"/>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cxnSp>
        <p:nvCxnSpPr>
          <p:cNvPr id="339" name="Google Shape;339;p66"/>
          <p:cNvCxnSpPr/>
          <p:nvPr/>
        </p:nvCxnSpPr>
        <p:spPr>
          <a:xfrm>
            <a:off x="424384" y="7871040"/>
            <a:ext cx="13180109" cy="0"/>
          </a:xfrm>
          <a:prstGeom prst="straightConnector1">
            <a:avLst/>
          </a:prstGeom>
          <a:noFill/>
          <a:ln cap="flat" cmpd="sng" w="9525">
            <a:solidFill>
              <a:srgbClr val="C6C6C6"/>
            </a:solidFill>
            <a:prstDash val="solid"/>
            <a:miter lim="800000"/>
            <a:headEnd len="sm" w="sm" type="none"/>
            <a:tailEnd len="sm" w="sm" type="none"/>
          </a:ln>
        </p:spPr>
      </p:cxnSp>
      <p:grpSp>
        <p:nvGrpSpPr>
          <p:cNvPr id="340" name="Google Shape;340;p66"/>
          <p:cNvGrpSpPr/>
          <p:nvPr/>
        </p:nvGrpSpPr>
        <p:grpSpPr>
          <a:xfrm>
            <a:off x="0" y="2"/>
            <a:ext cx="14074835" cy="8369300"/>
            <a:chOff x="0" y="0"/>
            <a:chExt cx="12200308" cy="6858000"/>
          </a:xfrm>
        </p:grpSpPr>
        <p:sp>
          <p:nvSpPr>
            <p:cNvPr id="341" name="Google Shape;341;p66"/>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2" name="Google Shape;342;p66"/>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3" name="Google Shape;343;p66"/>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44" name="Google Shape;344;p66"/>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45" name="Google Shape;345;p66"/>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
        <p:nvSpPr>
          <p:cNvPr id="346" name="Google Shape;346;p66"/>
          <p:cNvSpPr txBox="1"/>
          <p:nvPr/>
        </p:nvSpPr>
        <p:spPr>
          <a:xfrm>
            <a:off x="2009324" y="4180223"/>
            <a:ext cx="184731"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4">
              <a:solidFill>
                <a:schemeClr val="dk1"/>
              </a:solidFill>
              <a:latin typeface="Arial"/>
              <a:ea typeface="Arial"/>
              <a:cs typeface="Arial"/>
              <a:sym typeface="Arial"/>
            </a:endParaRPr>
          </a:p>
        </p:txBody>
      </p:sp>
      <p:sp>
        <p:nvSpPr>
          <p:cNvPr id="347" name="Google Shape;347;p66"/>
          <p:cNvSpPr txBox="1"/>
          <p:nvPr/>
        </p:nvSpPr>
        <p:spPr>
          <a:xfrm>
            <a:off x="1779644" y="583322"/>
            <a:ext cx="3877455" cy="771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13">
                <a:solidFill>
                  <a:srgbClr val="555555"/>
                </a:solidFill>
                <a:latin typeface="Arial"/>
                <a:ea typeface="Arial"/>
                <a:cs typeface="Arial"/>
                <a:sym typeface="Arial"/>
              </a:rPr>
              <a:t>Big Idea</a:t>
            </a:r>
            <a:endParaRPr/>
          </a:p>
        </p:txBody>
      </p:sp>
      <p:pic>
        <p:nvPicPr>
          <p:cNvPr descr="Idea with solid fill" id="348" name="Google Shape;348;p66"/>
          <p:cNvPicPr preferRelativeResize="0"/>
          <p:nvPr/>
        </p:nvPicPr>
        <p:blipFill rotWithShape="1">
          <a:blip r:embed="rId2">
            <a:alphaModFix/>
          </a:blip>
          <a:srcRect b="0" l="0" r="0" t="0"/>
          <a:stretch/>
        </p:blipFill>
        <p:spPr>
          <a:xfrm>
            <a:off x="745663" y="484975"/>
            <a:ext cx="1073602" cy="1135695"/>
          </a:xfrm>
          <a:prstGeom prst="rect">
            <a:avLst/>
          </a:prstGeom>
          <a:noFill/>
          <a:ln>
            <a:noFill/>
          </a:ln>
        </p:spPr>
      </p:pic>
      <p:sp>
        <p:nvSpPr>
          <p:cNvPr id="349" name="Google Shape;349;p66"/>
          <p:cNvSpPr txBox="1"/>
          <p:nvPr/>
        </p:nvSpPr>
        <p:spPr>
          <a:xfrm>
            <a:off x="4727381" y="620884"/>
            <a:ext cx="8294901" cy="7096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6">
                <a:solidFill>
                  <a:schemeClr val="dk2"/>
                </a:solidFill>
                <a:latin typeface="Arial"/>
                <a:ea typeface="Arial"/>
                <a:cs typeface="Arial"/>
                <a:sym typeface="Arial"/>
              </a:rPr>
              <a:t>Using your memorable experience as inspiration, imagine an experience that can help clinicians write patient-centric notes.</a:t>
            </a:r>
            <a:endParaRPr/>
          </a:p>
        </p:txBody>
      </p:sp>
      <p:sp>
        <p:nvSpPr>
          <p:cNvPr id="350" name="Google Shape;350;p66"/>
          <p:cNvSpPr txBox="1"/>
          <p:nvPr/>
        </p:nvSpPr>
        <p:spPr>
          <a:xfrm>
            <a:off x="5406990" y="2396702"/>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3. Describe how your experience should feel?</a:t>
            </a:r>
            <a:endParaRPr/>
          </a:p>
        </p:txBody>
      </p:sp>
      <p:sp>
        <p:nvSpPr>
          <p:cNvPr id="351" name="Google Shape;351;p66"/>
          <p:cNvSpPr txBox="1"/>
          <p:nvPr/>
        </p:nvSpPr>
        <p:spPr>
          <a:xfrm>
            <a:off x="445286" y="2370761"/>
            <a:ext cx="4375179" cy="10802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4. Highlight 1 or 2  resources* that can support your Big Idea.</a:t>
            </a:r>
            <a:r>
              <a:rPr i="1" lang="en-US" sz="1604">
                <a:solidFill>
                  <a:srgbClr val="8E8E8E"/>
                </a:solidFill>
                <a:latin typeface="Arial"/>
                <a:ea typeface="Arial"/>
                <a:cs typeface="Arial"/>
                <a:sym typeface="Arial"/>
              </a:rPr>
              <a:t> </a:t>
            </a:r>
            <a:endParaRPr/>
          </a:p>
          <a:p>
            <a:pPr indent="0" lvl="0" marL="0" marR="0" rtl="0" algn="l">
              <a:spcBef>
                <a:spcPts val="0"/>
              </a:spcBef>
              <a:spcAft>
                <a:spcPts val="0"/>
              </a:spcAft>
              <a:buNone/>
            </a:pPr>
            <a:r>
              <a:t/>
            </a:r>
            <a:endParaRPr i="1" sz="1604">
              <a:solidFill>
                <a:srgbClr val="8E8E8E"/>
              </a:solidFill>
              <a:latin typeface="Arial"/>
              <a:ea typeface="Arial"/>
              <a:cs typeface="Arial"/>
              <a:sym typeface="Arial"/>
            </a:endParaRPr>
          </a:p>
          <a:p>
            <a:pPr indent="0" lvl="0" marL="0" marR="0" rtl="0" algn="l">
              <a:spcBef>
                <a:spcPts val="0"/>
              </a:spcBef>
              <a:spcAft>
                <a:spcPts val="0"/>
              </a:spcAft>
              <a:buNone/>
            </a:pPr>
            <a:r>
              <a:rPr i="1" lang="en-US" sz="1604">
                <a:solidFill>
                  <a:srgbClr val="8E8E8E"/>
                </a:solidFill>
                <a:latin typeface="Arial"/>
                <a:ea typeface="Arial"/>
                <a:cs typeface="Arial"/>
                <a:sym typeface="Arial"/>
              </a:rPr>
              <a:t>Feel free to add your own ideas.</a:t>
            </a:r>
            <a:endParaRPr/>
          </a:p>
        </p:txBody>
      </p:sp>
      <p:sp>
        <p:nvSpPr>
          <p:cNvPr id="352" name="Google Shape;352;p66"/>
          <p:cNvSpPr txBox="1"/>
          <p:nvPr/>
        </p:nvSpPr>
        <p:spPr>
          <a:xfrm>
            <a:off x="8417398" y="7964447"/>
            <a:ext cx="4076757" cy="2620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3">
                <a:solidFill>
                  <a:srgbClr val="555555"/>
                </a:solidFill>
                <a:latin typeface="Arial"/>
                <a:ea typeface="Arial"/>
                <a:cs typeface="Arial"/>
                <a:sym typeface="Arial"/>
              </a:rPr>
              <a:t>*ideas from S1 and resources identified in environmental scan</a:t>
            </a:r>
            <a:endParaRPr/>
          </a:p>
        </p:txBody>
      </p:sp>
      <p:sp>
        <p:nvSpPr>
          <p:cNvPr id="353" name="Google Shape;353;p66"/>
          <p:cNvSpPr txBox="1"/>
          <p:nvPr/>
        </p:nvSpPr>
        <p:spPr>
          <a:xfrm>
            <a:off x="5406990" y="4646863"/>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2. What is your big idea to create this experience?</a:t>
            </a:r>
            <a:endParaRPr/>
          </a:p>
        </p:txBody>
      </p:sp>
      <p:sp>
        <p:nvSpPr>
          <p:cNvPr id="354" name="Google Shape;354;p66"/>
          <p:cNvSpPr txBox="1"/>
          <p:nvPr/>
        </p:nvSpPr>
        <p:spPr>
          <a:xfrm>
            <a:off x="5309590" y="7109827"/>
            <a:ext cx="6111857"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8E8E8E"/>
                </a:solidFill>
                <a:latin typeface="Arial"/>
                <a:ea typeface="Arial"/>
                <a:cs typeface="Arial"/>
                <a:sym typeface="Arial"/>
              </a:rPr>
              <a:t>1. My Big Idea</a:t>
            </a:r>
            <a:r>
              <a:rPr lang="en-US" sz="1804">
                <a:solidFill>
                  <a:srgbClr val="8E8E8E"/>
                </a:solidFill>
                <a:latin typeface="Arial"/>
                <a:ea typeface="Arial"/>
                <a:cs typeface="Arial"/>
                <a:sym typeface="Arial"/>
              </a:rPr>
              <a:t>:</a:t>
            </a:r>
            <a:endParaRPr i="1" sz="1804">
              <a:solidFill>
                <a:srgbClr val="8E8E8E"/>
              </a:solidFill>
              <a:latin typeface="Arial"/>
              <a:ea typeface="Arial"/>
              <a:cs typeface="Arial"/>
              <a:sym typeface="Arial"/>
            </a:endParaRPr>
          </a:p>
        </p:txBody>
      </p:sp>
      <p:sp>
        <p:nvSpPr>
          <p:cNvPr id="355" name="Google Shape;355;p66"/>
          <p:cNvSpPr txBox="1"/>
          <p:nvPr>
            <p:ph idx="1" type="body"/>
          </p:nvPr>
        </p:nvSpPr>
        <p:spPr>
          <a:xfrm>
            <a:off x="7087245" y="7152292"/>
            <a:ext cx="6517248" cy="379718"/>
          </a:xfrm>
          <a:prstGeom prst="rect">
            <a:avLst/>
          </a:prstGeom>
          <a:noFill/>
          <a:ln>
            <a:noFill/>
          </a:ln>
        </p:spPr>
        <p:txBody>
          <a:bodyPr anchorCtr="0" anchor="t" bIns="45700" lIns="91425" spcFirstLastPara="1" rIns="91425" wrap="square" tIns="45700">
            <a:normAutofit/>
          </a:bodyPr>
          <a:lstStyle>
            <a:lvl1pPr indent="-336867" lvl="0" marL="457200" algn="l">
              <a:lnSpc>
                <a:spcPct val="90000"/>
              </a:lnSpc>
              <a:spcBef>
                <a:spcPts val="1003"/>
              </a:spcBef>
              <a:spcAft>
                <a:spcPts val="0"/>
              </a:spcAft>
              <a:buClr>
                <a:schemeClr val="dk1"/>
              </a:buClr>
              <a:buSzPts val="1705"/>
              <a:buChar char=" "/>
              <a:defRPr b="1">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56" name="Google Shape;356;p66"/>
          <p:cNvSpPr txBox="1"/>
          <p:nvPr>
            <p:ph idx="2" type="body"/>
          </p:nvPr>
        </p:nvSpPr>
        <p:spPr>
          <a:xfrm>
            <a:off x="5406988" y="2884600"/>
            <a:ext cx="8197503"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57" name="Google Shape;357;p66"/>
          <p:cNvSpPr txBox="1"/>
          <p:nvPr>
            <p:ph idx="3" type="body"/>
          </p:nvPr>
        </p:nvSpPr>
        <p:spPr>
          <a:xfrm>
            <a:off x="5406991" y="5102813"/>
            <a:ext cx="819750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58" name="Google Shape;358;p66"/>
          <p:cNvSpPr txBox="1"/>
          <p:nvPr>
            <p:ph idx="4" type="body"/>
          </p:nvPr>
        </p:nvSpPr>
        <p:spPr>
          <a:xfrm>
            <a:off x="456845" y="6258990"/>
            <a:ext cx="4363621"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Font typeface="Arial"/>
              <a:buChar char="•"/>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359" name="Shape 359"/>
        <p:cNvGrpSpPr/>
        <p:nvPr/>
      </p:nvGrpSpPr>
      <p:grpSpPr>
        <a:xfrm>
          <a:off x="0" y="0"/>
          <a:ext cx="0" cy="0"/>
          <a:chOff x="0" y="0"/>
          <a:chExt cx="0" cy="0"/>
        </a:xfrm>
      </p:grpSpPr>
      <p:sp>
        <p:nvSpPr>
          <p:cNvPr id="360" name="Google Shape;360;p67"/>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8E8E8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1" name="Google Shape;361;p67"/>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b="1" sz="702">
                <a:solidFill>
                  <a:srgbClr val="8E8E8E"/>
                </a:solidFill>
                <a:latin typeface="Manuale"/>
                <a:ea typeface="Manuale"/>
                <a:cs typeface="Manuale"/>
                <a:sym typeface="Manuale"/>
              </a:defRPr>
            </a:lvl1pPr>
            <a:lvl2pPr indent="0" lvl="1" marL="0" algn="l">
              <a:spcBef>
                <a:spcPts val="0"/>
              </a:spcBef>
              <a:buNone/>
              <a:defRPr b="1" sz="702">
                <a:solidFill>
                  <a:srgbClr val="8E8E8E"/>
                </a:solidFill>
                <a:latin typeface="Manuale"/>
                <a:ea typeface="Manuale"/>
                <a:cs typeface="Manuale"/>
                <a:sym typeface="Manuale"/>
              </a:defRPr>
            </a:lvl2pPr>
            <a:lvl3pPr indent="0" lvl="2" marL="0" algn="l">
              <a:spcBef>
                <a:spcPts val="0"/>
              </a:spcBef>
              <a:buNone/>
              <a:defRPr b="1" sz="702">
                <a:solidFill>
                  <a:srgbClr val="8E8E8E"/>
                </a:solidFill>
                <a:latin typeface="Manuale"/>
                <a:ea typeface="Manuale"/>
                <a:cs typeface="Manuale"/>
                <a:sym typeface="Manuale"/>
              </a:defRPr>
            </a:lvl3pPr>
            <a:lvl4pPr indent="0" lvl="3" marL="0" algn="l">
              <a:spcBef>
                <a:spcPts val="0"/>
              </a:spcBef>
              <a:buNone/>
              <a:defRPr b="1" sz="702">
                <a:solidFill>
                  <a:srgbClr val="8E8E8E"/>
                </a:solidFill>
                <a:latin typeface="Manuale"/>
                <a:ea typeface="Manuale"/>
                <a:cs typeface="Manuale"/>
                <a:sym typeface="Manuale"/>
              </a:defRPr>
            </a:lvl4pPr>
            <a:lvl5pPr indent="0" lvl="4" marL="0" algn="l">
              <a:spcBef>
                <a:spcPts val="0"/>
              </a:spcBef>
              <a:buNone/>
              <a:defRPr b="1" sz="702">
                <a:solidFill>
                  <a:srgbClr val="8E8E8E"/>
                </a:solidFill>
                <a:latin typeface="Manuale"/>
                <a:ea typeface="Manuale"/>
                <a:cs typeface="Manuale"/>
                <a:sym typeface="Manuale"/>
              </a:defRPr>
            </a:lvl5pPr>
            <a:lvl6pPr indent="0" lvl="5" marL="0" algn="l">
              <a:spcBef>
                <a:spcPts val="0"/>
              </a:spcBef>
              <a:buNone/>
              <a:defRPr b="1" sz="702">
                <a:solidFill>
                  <a:srgbClr val="8E8E8E"/>
                </a:solidFill>
                <a:latin typeface="Manuale"/>
                <a:ea typeface="Manuale"/>
                <a:cs typeface="Manuale"/>
                <a:sym typeface="Manuale"/>
              </a:defRPr>
            </a:lvl6pPr>
            <a:lvl7pPr indent="0" lvl="6" marL="0" algn="l">
              <a:spcBef>
                <a:spcPts val="0"/>
              </a:spcBef>
              <a:buNone/>
              <a:defRPr b="1" sz="702">
                <a:solidFill>
                  <a:srgbClr val="8E8E8E"/>
                </a:solidFill>
                <a:latin typeface="Manuale"/>
                <a:ea typeface="Manuale"/>
                <a:cs typeface="Manuale"/>
                <a:sym typeface="Manuale"/>
              </a:defRPr>
            </a:lvl7pPr>
            <a:lvl8pPr indent="0" lvl="7" marL="0" algn="l">
              <a:spcBef>
                <a:spcPts val="0"/>
              </a:spcBef>
              <a:buNone/>
              <a:defRPr b="1" sz="702">
                <a:solidFill>
                  <a:srgbClr val="8E8E8E"/>
                </a:solidFill>
                <a:latin typeface="Manuale"/>
                <a:ea typeface="Manuale"/>
                <a:cs typeface="Manuale"/>
                <a:sym typeface="Manuale"/>
              </a:defRPr>
            </a:lvl8pPr>
            <a:lvl9pPr indent="0" lvl="8" marL="0" algn="l">
              <a:spcBef>
                <a:spcPts val="0"/>
              </a:spcBef>
              <a:buNone/>
              <a:defRPr b="1" sz="702">
                <a:solidFill>
                  <a:srgbClr val="8E8E8E"/>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cxnSp>
        <p:nvCxnSpPr>
          <p:cNvPr id="362" name="Google Shape;362;p67"/>
          <p:cNvCxnSpPr/>
          <p:nvPr/>
        </p:nvCxnSpPr>
        <p:spPr>
          <a:xfrm>
            <a:off x="424384" y="7871040"/>
            <a:ext cx="13180109" cy="0"/>
          </a:xfrm>
          <a:prstGeom prst="straightConnector1">
            <a:avLst/>
          </a:prstGeom>
          <a:noFill/>
          <a:ln cap="flat" cmpd="sng" w="9525">
            <a:solidFill>
              <a:srgbClr val="C6C6C6"/>
            </a:solidFill>
            <a:prstDash val="solid"/>
            <a:miter lim="800000"/>
            <a:headEnd len="sm" w="sm" type="none"/>
            <a:tailEnd len="sm" w="sm" type="none"/>
          </a:ln>
        </p:spPr>
      </p:cxnSp>
      <p:grpSp>
        <p:nvGrpSpPr>
          <p:cNvPr id="363" name="Google Shape;363;p67"/>
          <p:cNvGrpSpPr/>
          <p:nvPr/>
        </p:nvGrpSpPr>
        <p:grpSpPr>
          <a:xfrm>
            <a:off x="0" y="2"/>
            <a:ext cx="14074835" cy="8369300"/>
            <a:chOff x="0" y="0"/>
            <a:chExt cx="12200308" cy="6858000"/>
          </a:xfrm>
        </p:grpSpPr>
        <p:sp>
          <p:nvSpPr>
            <p:cNvPr id="364" name="Google Shape;364;p67"/>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65" name="Google Shape;365;p67"/>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66" name="Google Shape;366;p67"/>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67" name="Google Shape;367;p67"/>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68" name="Google Shape;368;p67"/>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2022, CAMH</a:t>
            </a:r>
            <a:endParaRPr sz="602">
              <a:solidFill>
                <a:srgbClr val="8E8E8E"/>
              </a:solidFill>
              <a:latin typeface="Open Sans"/>
              <a:ea typeface="Open Sans"/>
              <a:cs typeface="Open Sans"/>
              <a:sym typeface="Open Sans"/>
            </a:endParaRPr>
          </a:p>
        </p:txBody>
      </p:sp>
      <p:sp>
        <p:nvSpPr>
          <p:cNvPr id="369" name="Google Shape;369;p67"/>
          <p:cNvSpPr txBox="1"/>
          <p:nvPr/>
        </p:nvSpPr>
        <p:spPr>
          <a:xfrm>
            <a:off x="2009324" y="4180223"/>
            <a:ext cx="184731"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4">
              <a:solidFill>
                <a:schemeClr val="dk1"/>
              </a:solidFill>
              <a:latin typeface="Arial"/>
              <a:ea typeface="Arial"/>
              <a:cs typeface="Arial"/>
              <a:sym typeface="Arial"/>
            </a:endParaRPr>
          </a:p>
        </p:txBody>
      </p:sp>
      <p:sp>
        <p:nvSpPr>
          <p:cNvPr id="370" name="Google Shape;370;p67"/>
          <p:cNvSpPr txBox="1"/>
          <p:nvPr/>
        </p:nvSpPr>
        <p:spPr>
          <a:xfrm>
            <a:off x="3373269" y="1389579"/>
            <a:ext cx="1316386" cy="16044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413">
                <a:solidFill>
                  <a:srgbClr val="555555"/>
                </a:solidFill>
                <a:latin typeface="Arial"/>
                <a:ea typeface="Arial"/>
                <a:cs typeface="Arial"/>
                <a:sym typeface="Arial"/>
              </a:rPr>
              <a:t>Big </a:t>
            </a:r>
            <a:endParaRPr/>
          </a:p>
          <a:p>
            <a:pPr indent="0" lvl="0" marL="0" marR="0" rtl="0" algn="l">
              <a:spcBef>
                <a:spcPts val="1204"/>
              </a:spcBef>
              <a:spcAft>
                <a:spcPts val="0"/>
              </a:spcAft>
              <a:buNone/>
            </a:pPr>
            <a:r>
              <a:rPr b="1" lang="en-US" sz="4413">
                <a:solidFill>
                  <a:srgbClr val="555555"/>
                </a:solidFill>
                <a:latin typeface="Arial"/>
                <a:ea typeface="Arial"/>
                <a:cs typeface="Arial"/>
                <a:sym typeface="Arial"/>
              </a:rPr>
              <a:t>Idea</a:t>
            </a:r>
            <a:endParaRPr/>
          </a:p>
        </p:txBody>
      </p:sp>
      <p:pic>
        <p:nvPicPr>
          <p:cNvPr descr="Idea with solid fill" id="371" name="Google Shape;371;p67"/>
          <p:cNvPicPr preferRelativeResize="0"/>
          <p:nvPr/>
        </p:nvPicPr>
        <p:blipFill rotWithShape="1">
          <a:blip r:embed="rId2">
            <a:alphaModFix/>
          </a:blip>
          <a:srcRect b="0" l="0" r="0" t="0"/>
          <a:stretch/>
        </p:blipFill>
        <p:spPr>
          <a:xfrm>
            <a:off x="745661" y="753360"/>
            <a:ext cx="2778713" cy="2939429"/>
          </a:xfrm>
          <a:prstGeom prst="rect">
            <a:avLst/>
          </a:prstGeom>
          <a:noFill/>
          <a:ln>
            <a:noFill/>
          </a:ln>
        </p:spPr>
      </p:pic>
      <p:sp>
        <p:nvSpPr>
          <p:cNvPr id="372" name="Google Shape;372;p67"/>
          <p:cNvSpPr txBox="1"/>
          <p:nvPr/>
        </p:nvSpPr>
        <p:spPr>
          <a:xfrm>
            <a:off x="787748" y="3978935"/>
            <a:ext cx="5171046" cy="22528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808">
                <a:solidFill>
                  <a:schemeClr val="dk2"/>
                </a:solidFill>
                <a:latin typeface="Arial"/>
                <a:ea typeface="Arial"/>
                <a:cs typeface="Arial"/>
                <a:sym typeface="Arial"/>
              </a:rPr>
              <a:t>Using your memorable experience as inspiration, imagine an experience that can help clinicians write patient-centric notes.</a:t>
            </a:r>
            <a:endParaRPr/>
          </a:p>
        </p:txBody>
      </p:sp>
      <p:sp>
        <p:nvSpPr>
          <p:cNvPr id="373" name="Google Shape;373;p67"/>
          <p:cNvSpPr/>
          <p:nvPr/>
        </p:nvSpPr>
        <p:spPr>
          <a:xfrm>
            <a:off x="6303087" y="309618"/>
            <a:ext cx="7244775" cy="7413964"/>
          </a:xfrm>
          <a:prstGeom prst="rect">
            <a:avLst/>
          </a:prstGeom>
          <a:noFill/>
          <a:ln cap="flat" cmpd="sng" w="38100">
            <a:solidFill>
              <a:srgbClr val="E4E4E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74" name="Google Shape;374;p67"/>
          <p:cNvSpPr txBox="1"/>
          <p:nvPr/>
        </p:nvSpPr>
        <p:spPr>
          <a:xfrm>
            <a:off x="6490177" y="3305547"/>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Describe how your experience should feel?</a:t>
            </a:r>
            <a:endParaRPr/>
          </a:p>
        </p:txBody>
      </p:sp>
      <p:sp>
        <p:nvSpPr>
          <p:cNvPr id="375" name="Google Shape;375;p67"/>
          <p:cNvSpPr txBox="1"/>
          <p:nvPr/>
        </p:nvSpPr>
        <p:spPr>
          <a:xfrm>
            <a:off x="6490177" y="483267"/>
            <a:ext cx="7002820" cy="586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Highlight 1 or 2  resources* that can support your Big Idea.</a:t>
            </a:r>
            <a:r>
              <a:rPr i="1" lang="en-US" sz="1604">
                <a:solidFill>
                  <a:schemeClr val="dk2"/>
                </a:solidFill>
                <a:latin typeface="Arial"/>
                <a:ea typeface="Arial"/>
                <a:cs typeface="Arial"/>
                <a:sym typeface="Arial"/>
              </a:rPr>
              <a:t> </a:t>
            </a:r>
            <a:endParaRPr/>
          </a:p>
          <a:p>
            <a:pPr indent="0" lvl="0" marL="0" marR="0" rtl="0" algn="l">
              <a:spcBef>
                <a:spcPts val="0"/>
              </a:spcBef>
              <a:spcAft>
                <a:spcPts val="0"/>
              </a:spcAft>
              <a:buNone/>
            </a:pPr>
            <a:r>
              <a:rPr i="1" lang="en-US" sz="1604">
                <a:solidFill>
                  <a:schemeClr val="dk2"/>
                </a:solidFill>
                <a:latin typeface="Arial"/>
                <a:ea typeface="Arial"/>
                <a:cs typeface="Arial"/>
                <a:sym typeface="Arial"/>
              </a:rPr>
              <a:t>Feel free to add your own ideas.</a:t>
            </a:r>
            <a:endParaRPr/>
          </a:p>
        </p:txBody>
      </p:sp>
      <p:sp>
        <p:nvSpPr>
          <p:cNvPr id="376" name="Google Shape;376;p67"/>
          <p:cNvSpPr txBox="1"/>
          <p:nvPr/>
        </p:nvSpPr>
        <p:spPr>
          <a:xfrm>
            <a:off x="8417398" y="7964447"/>
            <a:ext cx="4076757" cy="2620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3">
                <a:solidFill>
                  <a:srgbClr val="555555"/>
                </a:solidFill>
                <a:latin typeface="Arial"/>
                <a:ea typeface="Arial"/>
                <a:cs typeface="Arial"/>
                <a:sym typeface="Arial"/>
              </a:rPr>
              <a:t>*ideas from S1 and resources identified in environmental scan</a:t>
            </a:r>
            <a:endParaRPr/>
          </a:p>
        </p:txBody>
      </p:sp>
      <p:sp>
        <p:nvSpPr>
          <p:cNvPr id="377" name="Google Shape;377;p67"/>
          <p:cNvSpPr txBox="1"/>
          <p:nvPr/>
        </p:nvSpPr>
        <p:spPr>
          <a:xfrm>
            <a:off x="6490178" y="5226014"/>
            <a:ext cx="6412331" cy="33932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chemeClr val="dk2"/>
                </a:solidFill>
                <a:latin typeface="Arial"/>
                <a:ea typeface="Arial"/>
                <a:cs typeface="Arial"/>
                <a:sym typeface="Arial"/>
              </a:rPr>
              <a:t>What is your big idea to create this experience?</a:t>
            </a:r>
            <a:endParaRPr/>
          </a:p>
        </p:txBody>
      </p:sp>
      <p:sp>
        <p:nvSpPr>
          <p:cNvPr id="378" name="Google Shape;378;p67"/>
          <p:cNvSpPr txBox="1"/>
          <p:nvPr/>
        </p:nvSpPr>
        <p:spPr>
          <a:xfrm>
            <a:off x="6490176" y="7163536"/>
            <a:ext cx="6111857" cy="37010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4">
                <a:solidFill>
                  <a:srgbClr val="555555"/>
                </a:solidFill>
                <a:latin typeface="Arial"/>
                <a:ea typeface="Arial"/>
                <a:cs typeface="Arial"/>
                <a:sym typeface="Arial"/>
              </a:rPr>
              <a:t>My Big Idea</a:t>
            </a:r>
            <a:r>
              <a:rPr lang="en-US" sz="1804">
                <a:solidFill>
                  <a:srgbClr val="555555"/>
                </a:solidFill>
                <a:latin typeface="Arial"/>
                <a:ea typeface="Arial"/>
                <a:cs typeface="Arial"/>
                <a:sym typeface="Arial"/>
              </a:rPr>
              <a:t>:</a:t>
            </a:r>
            <a:endParaRPr i="1" sz="1804">
              <a:solidFill>
                <a:srgbClr val="555555"/>
              </a:solidFill>
              <a:latin typeface="Arial"/>
              <a:ea typeface="Arial"/>
              <a:cs typeface="Arial"/>
              <a:sym typeface="Arial"/>
            </a:endParaRPr>
          </a:p>
        </p:txBody>
      </p:sp>
      <p:sp>
        <p:nvSpPr>
          <p:cNvPr id="379" name="Google Shape;379;p67"/>
          <p:cNvSpPr txBox="1"/>
          <p:nvPr>
            <p:ph idx="1" type="body"/>
          </p:nvPr>
        </p:nvSpPr>
        <p:spPr>
          <a:xfrm>
            <a:off x="8074057" y="7212243"/>
            <a:ext cx="5352826" cy="379718"/>
          </a:xfrm>
          <a:prstGeom prst="rect">
            <a:avLst/>
          </a:prstGeom>
          <a:noFill/>
          <a:ln>
            <a:noFill/>
          </a:ln>
        </p:spPr>
        <p:txBody>
          <a:bodyPr anchorCtr="0" anchor="t" bIns="45700" lIns="91425" spcFirstLastPara="1" rIns="91425" wrap="square" tIns="45700">
            <a:normAutofit/>
          </a:bodyPr>
          <a:lstStyle>
            <a:lvl1pPr indent="-336867" lvl="0" marL="457200" algn="l">
              <a:lnSpc>
                <a:spcPct val="90000"/>
              </a:lnSpc>
              <a:spcBef>
                <a:spcPts val="1003"/>
              </a:spcBef>
              <a:spcAft>
                <a:spcPts val="0"/>
              </a:spcAft>
              <a:buClr>
                <a:schemeClr val="dk1"/>
              </a:buClr>
              <a:buSzPts val="1705"/>
              <a:buChar char=" "/>
              <a:defRPr b="1">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80" name="Google Shape;380;p67"/>
          <p:cNvSpPr txBox="1"/>
          <p:nvPr>
            <p:ph idx="2" type="body"/>
          </p:nvPr>
        </p:nvSpPr>
        <p:spPr>
          <a:xfrm>
            <a:off x="6475329" y="3793445"/>
            <a:ext cx="693568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81" name="Google Shape;381;p67"/>
          <p:cNvSpPr txBox="1"/>
          <p:nvPr>
            <p:ph idx="3" type="body"/>
          </p:nvPr>
        </p:nvSpPr>
        <p:spPr>
          <a:xfrm>
            <a:off x="6490179" y="5681963"/>
            <a:ext cx="6935682" cy="1333602"/>
          </a:xfrm>
          <a:prstGeom prst="rect">
            <a:avLst/>
          </a:prstGeom>
          <a:noFill/>
          <a:ln>
            <a:noFill/>
          </a:ln>
        </p:spPr>
        <p:txBody>
          <a:bodyPr anchorCtr="0" anchor="t" bIns="45700" lIns="91425" spcFirstLastPara="1" rIns="91425" wrap="square" tIns="45700">
            <a:normAutofit/>
          </a:bodyPr>
          <a:lstStyle>
            <a:lvl1pPr indent="-317754" lvl="0" marL="457200" algn="l">
              <a:lnSpc>
                <a:spcPct val="90000"/>
              </a:lnSpc>
              <a:spcBef>
                <a:spcPts val="1003"/>
              </a:spcBef>
              <a:spcAft>
                <a:spcPts val="0"/>
              </a:spcAft>
              <a:buClr>
                <a:schemeClr val="dk1"/>
              </a:buClr>
              <a:buSzPts val="1404"/>
              <a:buChar char=" "/>
              <a:defRPr sz="1404">
                <a:latin typeface="Arial"/>
                <a:ea typeface="Arial"/>
                <a:cs typeface="Arial"/>
                <a:sym typeface="Arial"/>
              </a:defRPr>
            </a:lvl1pPr>
            <a:lvl2pPr indent="-342900" lvl="1" marL="914400" algn="l">
              <a:lnSpc>
                <a:spcPct val="90000"/>
              </a:lnSpc>
              <a:spcBef>
                <a:spcPts val="501"/>
              </a:spcBef>
              <a:spcAft>
                <a:spcPts val="0"/>
              </a:spcAft>
              <a:buClr>
                <a:schemeClr val="dk1"/>
              </a:buClr>
              <a:buSzPts val="1800"/>
              <a:buChar char="-"/>
              <a:defRPr/>
            </a:lvl2pPr>
            <a:lvl3pPr indent="-342900" lvl="2" marL="1371600" algn="l">
              <a:lnSpc>
                <a:spcPct val="90000"/>
              </a:lnSpc>
              <a:spcBef>
                <a:spcPts val="501"/>
              </a:spcBef>
              <a:spcAft>
                <a:spcPts val="0"/>
              </a:spcAft>
              <a:buClr>
                <a:schemeClr val="dk1"/>
              </a:buClr>
              <a:buSzPts val="1800"/>
              <a:buChar char="&gt;"/>
              <a:defRPr/>
            </a:lvl3pPr>
            <a:lvl4pPr indent="-342900" lvl="3" marL="1828800" algn="l">
              <a:lnSpc>
                <a:spcPct val="90000"/>
              </a:lnSpc>
              <a:spcBef>
                <a:spcPts val="501"/>
              </a:spcBef>
              <a:spcAft>
                <a:spcPts val="0"/>
              </a:spcAft>
              <a:buClr>
                <a:schemeClr val="dk1"/>
              </a:buClr>
              <a:buSzPts val="1800"/>
              <a:buChar char="•"/>
              <a:defRPr/>
            </a:lvl4pPr>
            <a:lvl5pPr indent="-342900" lvl="4" marL="2286000" algn="l">
              <a:lnSpc>
                <a:spcPct val="90000"/>
              </a:lnSpc>
              <a:spcBef>
                <a:spcPts val="501"/>
              </a:spcBef>
              <a:spcAft>
                <a:spcPts val="0"/>
              </a:spcAft>
              <a:buClr>
                <a:schemeClr val="dk1"/>
              </a:buClr>
              <a:buSzPts val="1800"/>
              <a:buChar char=" "/>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Only">
  <p:cSld name="1_Title Only">
    <p:bg>
      <p:bgPr>
        <a:solidFill>
          <a:schemeClr val="accent1">
            <a:alpha val="24705"/>
          </a:schemeClr>
        </a:solidFill>
      </p:bgPr>
    </p:bg>
    <p:spTree>
      <p:nvGrpSpPr>
        <p:cNvPr id="382" name="Shape 382"/>
        <p:cNvGrpSpPr/>
        <p:nvPr/>
      </p:nvGrpSpPr>
      <p:grpSpPr>
        <a:xfrm>
          <a:off x="0" y="0"/>
          <a:ext cx="0" cy="0"/>
          <a:chOff x="0" y="0"/>
          <a:chExt cx="0" cy="0"/>
        </a:xfrm>
      </p:grpSpPr>
      <p:sp>
        <p:nvSpPr>
          <p:cNvPr id="383" name="Google Shape;383;p68"/>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4" name="Google Shape;384;p68"/>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385" name="Google Shape;385;p68"/>
          <p:cNvSpPr/>
          <p:nvPr/>
        </p:nvSpPr>
        <p:spPr>
          <a:xfrm>
            <a:off x="387626" y="450319"/>
            <a:ext cx="13290000" cy="7468667"/>
          </a:xfrm>
          <a:prstGeom prst="rect">
            <a:avLst/>
          </a:prstGeom>
          <a:solidFill>
            <a:srgbClr val="E4E4E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86" name="Google Shape;386;p68"/>
          <p:cNvSpPr/>
          <p:nvPr/>
        </p:nvSpPr>
        <p:spPr>
          <a:xfrm>
            <a:off x="9423643" y="952896"/>
            <a:ext cx="3737811" cy="254384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a:p>
            <a:pPr indent="0" lvl="0" marL="0" marR="0" rtl="0" algn="l">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rPr b="0" lang="en-US" sz="1003">
                <a:solidFill>
                  <a:schemeClr val="lt1"/>
                </a:solidFill>
                <a:latin typeface="Arial"/>
                <a:ea typeface="Arial"/>
                <a:cs typeface="Arial"/>
                <a:sym typeface="Arial"/>
              </a:rPr>
              <a:t>Describe the task or step in the process.  Details to highlight include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Who is involved</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What is the action</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What items or materials are used (if)</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When is this taking place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Where is this taking place</a:t>
            </a:r>
            <a:endParaRPr/>
          </a:p>
          <a:p>
            <a:pPr indent="-171964" lvl="0" marL="171964" marR="0" rtl="0" algn="l">
              <a:lnSpc>
                <a:spcPct val="125000"/>
              </a:lnSpc>
              <a:spcBef>
                <a:spcPts val="0"/>
              </a:spcBef>
              <a:spcAft>
                <a:spcPts val="0"/>
              </a:spcAft>
              <a:buClr>
                <a:schemeClr val="lt1"/>
              </a:buClr>
              <a:buSzPts val="1003"/>
              <a:buFont typeface="Arial"/>
              <a:buChar char="•"/>
            </a:pPr>
            <a:r>
              <a:rPr b="0" lang="en-US" sz="1003">
                <a:solidFill>
                  <a:schemeClr val="lt1"/>
                </a:solidFill>
                <a:latin typeface="Arial"/>
                <a:ea typeface="Arial"/>
                <a:cs typeface="Arial"/>
                <a:sym typeface="Arial"/>
              </a:rPr>
              <a:t>Any other information you feel is important.</a:t>
            </a:r>
            <a:endParaRPr/>
          </a:p>
        </p:txBody>
      </p:sp>
      <p:sp>
        <p:nvSpPr>
          <p:cNvPr id="387" name="Google Shape;387;p68"/>
          <p:cNvSpPr/>
          <p:nvPr/>
        </p:nvSpPr>
        <p:spPr>
          <a:xfrm>
            <a:off x="903799" y="858878"/>
            <a:ext cx="8003670" cy="6650245"/>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003"/>
              <a:buFont typeface="Arial"/>
              <a:buNone/>
            </a:pPr>
            <a:r>
              <a:t/>
            </a:r>
            <a:endParaRPr b="1" sz="1003">
              <a:solidFill>
                <a:schemeClr val="lt1"/>
              </a:solidFill>
              <a:latin typeface="Arial"/>
              <a:ea typeface="Arial"/>
              <a:cs typeface="Arial"/>
              <a:sym typeface="Arial"/>
            </a:endParaRPr>
          </a:p>
          <a:p>
            <a:pPr indent="0" lvl="0" marL="0" marR="0" rtl="0" algn="ctr">
              <a:spcBef>
                <a:spcPts val="0"/>
              </a:spcBef>
              <a:spcAft>
                <a:spcPts val="0"/>
              </a:spcAft>
              <a:buNone/>
            </a:pPr>
            <a:r>
              <a:t/>
            </a:r>
            <a:endParaRPr sz="1804">
              <a:solidFill>
                <a:schemeClr val="lt1"/>
              </a:solidFill>
              <a:latin typeface="Arial"/>
              <a:ea typeface="Arial"/>
              <a:cs typeface="Arial"/>
              <a:sym typeface="Arial"/>
            </a:endParaRPr>
          </a:p>
          <a:p>
            <a:pPr indent="0" lvl="0" marL="0" marR="0" rtl="0" algn="ctr">
              <a:spcBef>
                <a:spcPts val="0"/>
              </a:spcBef>
              <a:spcAft>
                <a:spcPts val="0"/>
              </a:spcAft>
              <a:buNone/>
            </a:pPr>
            <a:r>
              <a:t/>
            </a:r>
            <a:endParaRPr b="1" sz="1604">
              <a:solidFill>
                <a:schemeClr val="lt1"/>
              </a:solidFill>
              <a:latin typeface="Arial"/>
              <a:ea typeface="Arial"/>
              <a:cs typeface="Arial"/>
              <a:sym typeface="Arial"/>
            </a:endParaRPr>
          </a:p>
          <a:p>
            <a:pPr indent="0" lvl="0" marL="46176" marR="0" rtl="0" algn="l">
              <a:spcBef>
                <a:spcPts val="0"/>
              </a:spcBef>
              <a:spcAft>
                <a:spcPts val="0"/>
              </a:spcAft>
              <a:buClr>
                <a:schemeClr val="lt1"/>
              </a:buClr>
              <a:buSzPts val="1804"/>
              <a:buFont typeface="Arial"/>
              <a:buNone/>
            </a:pPr>
            <a:r>
              <a:rPr b="0" lang="en-US" sz="1804">
                <a:solidFill>
                  <a:schemeClr val="lt1"/>
                </a:solidFill>
                <a:latin typeface="Arial"/>
                <a:ea typeface="Arial"/>
                <a:cs typeface="Arial"/>
                <a:sym typeface="Arial"/>
              </a:rPr>
              <a:t>Using the template provided, create a storyboard about a clinician’s end-user experience with your Big Idea. </a:t>
            </a:r>
            <a:endParaRPr/>
          </a:p>
          <a:p>
            <a:pPr indent="0" lvl="0" marL="46176" marR="0" rtl="0" algn="l">
              <a:spcBef>
                <a:spcPts val="0"/>
              </a:spcBef>
              <a:spcAft>
                <a:spcPts val="0"/>
              </a:spcAft>
              <a:buClr>
                <a:schemeClr val="dk1"/>
              </a:buClr>
              <a:buSzPts val="1805"/>
              <a:buFont typeface="Arial"/>
              <a:buNone/>
            </a:pPr>
            <a:r>
              <a:t/>
            </a:r>
            <a:endParaRPr b="0" sz="1804">
              <a:solidFill>
                <a:schemeClr val="lt1"/>
              </a:solidFill>
              <a:latin typeface="Arial"/>
              <a:ea typeface="Arial"/>
              <a:cs typeface="Arial"/>
              <a:sym typeface="Arial"/>
            </a:endParaRPr>
          </a:p>
          <a:p>
            <a:pPr indent="0" lvl="0" marL="46176" marR="0" rtl="0" algn="l">
              <a:spcBef>
                <a:spcPts val="0"/>
              </a:spcBef>
              <a:spcAft>
                <a:spcPts val="0"/>
              </a:spcAft>
              <a:buClr>
                <a:schemeClr val="lt1"/>
              </a:buClr>
              <a:buSzPts val="1804"/>
              <a:buFont typeface="Arial"/>
              <a:buNone/>
            </a:pPr>
            <a:r>
              <a:rPr b="0" lang="en-US" sz="1804">
                <a:solidFill>
                  <a:schemeClr val="lt1"/>
                </a:solidFill>
                <a:latin typeface="Arial"/>
                <a:ea typeface="Arial"/>
                <a:cs typeface="Arial"/>
                <a:sym typeface="Arial"/>
              </a:rPr>
              <a:t>Feel free to use a pen and paper if you prefer that medium.</a:t>
            </a:r>
            <a:endParaRPr/>
          </a:p>
          <a:p>
            <a:pPr indent="0" lvl="0" marL="0" marR="0" rtl="0" algn="l">
              <a:spcBef>
                <a:spcPts val="0"/>
              </a:spcBef>
              <a:spcAft>
                <a:spcPts val="0"/>
              </a:spcAft>
              <a:buClr>
                <a:schemeClr val="dk1"/>
              </a:buClr>
              <a:buSzPts val="2006"/>
              <a:buFont typeface="Arial"/>
              <a:buNone/>
            </a:pPr>
            <a:r>
              <a:t/>
            </a:r>
            <a:endParaRPr b="1" sz="2006">
              <a:solidFill>
                <a:schemeClr val="lt1"/>
              </a:solidFill>
              <a:latin typeface="Arial"/>
              <a:ea typeface="Arial"/>
              <a:cs typeface="Arial"/>
              <a:sym typeface="Arial"/>
            </a:endParaRPr>
          </a:p>
          <a:p>
            <a:pPr indent="-343929" lvl="0" marL="343929" marR="0" rtl="0" algn="l">
              <a:spcBef>
                <a:spcPts val="0"/>
              </a:spcBef>
              <a:spcAft>
                <a:spcPts val="0"/>
              </a:spcAft>
              <a:buClr>
                <a:schemeClr val="lt1"/>
              </a:buClr>
              <a:buSzPts val="2006"/>
              <a:buFont typeface="Arial"/>
              <a:buChar char="•"/>
            </a:pPr>
            <a:r>
              <a:rPr b="1" lang="en-US" sz="2006">
                <a:solidFill>
                  <a:schemeClr val="lt1"/>
                </a:solidFill>
                <a:latin typeface="Arial"/>
                <a:ea typeface="Arial"/>
                <a:cs typeface="Arial"/>
                <a:sym typeface="Arial"/>
              </a:rPr>
              <a:t>Start with a story about your Big Idea</a:t>
            </a:r>
            <a:endParaRPr b="0" i="0" sz="2006" u="none" strike="noStrike">
              <a:solidFill>
                <a:schemeClr val="lt1"/>
              </a:solidFill>
              <a:latin typeface="Arial"/>
              <a:ea typeface="Arial"/>
              <a:cs typeface="Arial"/>
              <a:sym typeface="Arial"/>
            </a:endParaRPr>
          </a:p>
          <a:p>
            <a:pPr indent="0" lvl="1" marL="367813" marR="0" rtl="0" algn="l">
              <a:spcBef>
                <a:spcPts val="0"/>
              </a:spcBef>
              <a:spcAft>
                <a:spcPts val="0"/>
              </a:spcAft>
              <a:buClr>
                <a:schemeClr val="dk1"/>
              </a:buClr>
              <a:buSzPts val="1605"/>
              <a:buFont typeface="Arial"/>
              <a:buNone/>
            </a:pPr>
            <a:r>
              <a:t/>
            </a:r>
            <a:endParaRPr b="0" i="0" sz="1604" u="none" cap="none" strike="noStrike">
              <a:solidFill>
                <a:schemeClr val="lt1"/>
              </a:solidFill>
              <a:latin typeface="Arial"/>
              <a:ea typeface="Arial"/>
              <a:cs typeface="Arial"/>
              <a:sym typeface="Arial"/>
            </a:endParaRPr>
          </a:p>
          <a:p>
            <a:pPr indent="0" lvl="1" marL="367813" marR="0" rtl="0" algn="l">
              <a:spcBef>
                <a:spcPts val="0"/>
              </a:spcBef>
              <a:spcAft>
                <a:spcPts val="0"/>
              </a:spcAft>
              <a:buClr>
                <a:schemeClr val="lt1"/>
              </a:buClr>
              <a:buSzPts val="1604"/>
              <a:buFont typeface="Arial"/>
              <a:buNone/>
            </a:pPr>
            <a:r>
              <a:rPr b="0" i="0" lang="en-US" sz="1604" u="none" cap="none" strike="noStrike">
                <a:solidFill>
                  <a:schemeClr val="lt1"/>
                </a:solidFill>
                <a:latin typeface="Arial"/>
                <a:ea typeface="Arial"/>
                <a:cs typeface="Arial"/>
                <a:sym typeface="Arial"/>
              </a:rPr>
              <a:t>Identify a character, a setting, and a plot. Then pick scenes that show the plot developing from start to finish.</a:t>
            </a:r>
            <a:endParaRPr/>
          </a:p>
          <a:p>
            <a:pPr indent="-216548" lvl="1" marL="711742" marR="0" rtl="0" algn="l">
              <a:spcBef>
                <a:spcPts val="0"/>
              </a:spcBef>
              <a:spcAft>
                <a:spcPts val="0"/>
              </a:spcAft>
              <a:buClr>
                <a:schemeClr val="dk1"/>
              </a:buClr>
              <a:buSzPts val="2006"/>
              <a:buFont typeface="Arial"/>
              <a:buNone/>
            </a:pPr>
            <a:r>
              <a:t/>
            </a:r>
            <a:endParaRPr b="0" i="0" sz="2006" u="none" cap="none" strike="noStrike">
              <a:solidFill>
                <a:schemeClr val="lt1"/>
              </a:solidFill>
              <a:latin typeface="Arial"/>
              <a:ea typeface="Arial"/>
              <a:cs typeface="Arial"/>
              <a:sym typeface="Arial"/>
            </a:endParaRPr>
          </a:p>
          <a:p>
            <a:pPr indent="-343929" lvl="0" marL="343929" marR="0" rtl="0" algn="l">
              <a:spcBef>
                <a:spcPts val="0"/>
              </a:spcBef>
              <a:spcAft>
                <a:spcPts val="0"/>
              </a:spcAft>
              <a:buClr>
                <a:schemeClr val="lt1"/>
              </a:buClr>
              <a:buSzPts val="2006"/>
              <a:buFont typeface="Arial"/>
              <a:buChar char="•"/>
            </a:pPr>
            <a:r>
              <a:rPr b="1" lang="en-US" sz="2006">
                <a:solidFill>
                  <a:schemeClr val="lt1"/>
                </a:solidFill>
                <a:latin typeface="Arial"/>
                <a:ea typeface="Arial"/>
                <a:cs typeface="Arial"/>
                <a:sym typeface="Arial"/>
              </a:rPr>
              <a:t>Then, Illustrate your story</a:t>
            </a:r>
            <a:endParaRPr/>
          </a:p>
          <a:p>
            <a:pPr indent="0" lvl="1" marL="367813" marR="0" rtl="0" algn="l">
              <a:spcBef>
                <a:spcPts val="0"/>
              </a:spcBef>
              <a:spcAft>
                <a:spcPts val="0"/>
              </a:spcAft>
              <a:buClr>
                <a:schemeClr val="dk1"/>
              </a:buClr>
              <a:buSzPts val="1605"/>
              <a:buFont typeface="Arial"/>
              <a:buNone/>
            </a:pPr>
            <a:r>
              <a:t/>
            </a:r>
            <a:endParaRPr b="0" i="0" sz="1604" u="none" cap="none" strike="noStrike">
              <a:solidFill>
                <a:schemeClr val="lt1"/>
              </a:solidFill>
              <a:latin typeface="Arial"/>
              <a:ea typeface="Arial"/>
              <a:cs typeface="Arial"/>
              <a:sym typeface="Arial"/>
            </a:endParaRPr>
          </a:p>
          <a:p>
            <a:pPr indent="0" lvl="1" marL="367813" marR="0" rtl="0" algn="l">
              <a:spcBef>
                <a:spcPts val="0"/>
              </a:spcBef>
              <a:spcAft>
                <a:spcPts val="0"/>
              </a:spcAft>
              <a:buClr>
                <a:schemeClr val="lt1"/>
              </a:buClr>
              <a:buSzPts val="1604"/>
              <a:buFont typeface="Arial"/>
              <a:buNone/>
            </a:pPr>
            <a:r>
              <a:rPr b="0" i="0" lang="en-US" sz="1604" u="none" cap="none" strike="noStrike">
                <a:solidFill>
                  <a:schemeClr val="lt1"/>
                </a:solidFill>
                <a:latin typeface="Arial"/>
                <a:ea typeface="Arial"/>
                <a:cs typeface="Arial"/>
                <a:sym typeface="Arial"/>
              </a:rPr>
              <a:t>Think of your storyboard like a comic strip. Combine quick sketches with speech and thought bubbles, action bursts, captions, and narration.</a:t>
            </a:r>
            <a:endParaRPr/>
          </a:p>
          <a:p>
            <a:pPr indent="-216548" lvl="1" marL="711742" marR="0" rtl="0" algn="l">
              <a:spcBef>
                <a:spcPts val="0"/>
              </a:spcBef>
              <a:spcAft>
                <a:spcPts val="0"/>
              </a:spcAft>
              <a:buClr>
                <a:schemeClr val="dk1"/>
              </a:buClr>
              <a:buSzPts val="2006"/>
              <a:buFont typeface="Arial"/>
              <a:buNone/>
            </a:pPr>
            <a:r>
              <a:t/>
            </a:r>
            <a:endParaRPr b="0" i="0" sz="2006" u="none" cap="none" strike="noStrike">
              <a:solidFill>
                <a:schemeClr val="lt1"/>
              </a:solidFill>
              <a:latin typeface="Arial"/>
              <a:ea typeface="Arial"/>
              <a:cs typeface="Arial"/>
              <a:sym typeface="Arial"/>
            </a:endParaRPr>
          </a:p>
          <a:p>
            <a:pPr indent="0" lvl="0" marL="0" marR="0" rtl="0" algn="l">
              <a:spcBef>
                <a:spcPts val="0"/>
              </a:spcBef>
              <a:spcAft>
                <a:spcPts val="0"/>
              </a:spcAft>
              <a:buClr>
                <a:schemeClr val="dk1"/>
              </a:buClr>
              <a:buSzPts val="2407"/>
              <a:buFont typeface="Arial"/>
              <a:buNone/>
            </a:pPr>
            <a:r>
              <a:t/>
            </a:r>
            <a:endParaRPr b="1" sz="2407">
              <a:solidFill>
                <a:schemeClr val="lt1"/>
              </a:solidFill>
              <a:latin typeface="Arial"/>
              <a:ea typeface="Arial"/>
              <a:cs typeface="Arial"/>
              <a:sym typeface="Arial"/>
            </a:endParaRPr>
          </a:p>
          <a:p>
            <a:pPr indent="0" lvl="0" marL="0" marR="0" rtl="0" algn="l">
              <a:spcBef>
                <a:spcPts val="0"/>
              </a:spcBef>
              <a:spcAft>
                <a:spcPts val="0"/>
              </a:spcAft>
              <a:buClr>
                <a:schemeClr val="dk1"/>
              </a:buClr>
              <a:buSzPts val="2808"/>
              <a:buFont typeface="Arial"/>
              <a:buNone/>
            </a:pPr>
            <a:r>
              <a:t/>
            </a:r>
            <a:endParaRPr b="1" sz="2808">
              <a:solidFill>
                <a:schemeClr val="lt1"/>
              </a:solidFill>
              <a:latin typeface="Arial"/>
              <a:ea typeface="Arial"/>
              <a:cs typeface="Arial"/>
              <a:sym typeface="Arial"/>
            </a:endParaRPr>
          </a:p>
        </p:txBody>
      </p:sp>
      <p:sp>
        <p:nvSpPr>
          <p:cNvPr id="388" name="Google Shape;388;p68"/>
          <p:cNvSpPr txBox="1"/>
          <p:nvPr/>
        </p:nvSpPr>
        <p:spPr>
          <a:xfrm>
            <a:off x="903798" y="862857"/>
            <a:ext cx="11935654" cy="75549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accent1"/>
              </a:buClr>
              <a:buSzPts val="2508"/>
              <a:buFont typeface="Arial"/>
              <a:buNone/>
            </a:pPr>
            <a:r>
              <a:rPr b="1" lang="en-US" sz="2508">
                <a:solidFill>
                  <a:schemeClr val="accent1"/>
                </a:solidFill>
                <a:latin typeface="Arial"/>
                <a:ea typeface="Arial"/>
                <a:cs typeface="Arial"/>
                <a:sym typeface="Arial"/>
              </a:rPr>
              <a:t>Activity - Storyboarding</a:t>
            </a:r>
            <a:endParaRPr/>
          </a:p>
        </p:txBody>
      </p:sp>
      <p:sp>
        <p:nvSpPr>
          <p:cNvPr id="389" name="Google Shape;389;p68"/>
          <p:cNvSpPr/>
          <p:nvPr/>
        </p:nvSpPr>
        <p:spPr>
          <a:xfrm>
            <a:off x="9423643" y="3586782"/>
            <a:ext cx="3737811" cy="3954000"/>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t/>
            </a:r>
            <a:endParaRPr b="1" sz="1003">
              <a:solidFill>
                <a:schemeClr val="lt1"/>
              </a:solidFill>
              <a:latin typeface="Arial"/>
              <a:ea typeface="Arial"/>
              <a:cs typeface="Arial"/>
              <a:sym typeface="Arial"/>
            </a:endParaRPr>
          </a:p>
          <a:p>
            <a:pPr indent="0" lvl="0" marL="0" marR="0" rtl="0" algn="l">
              <a:lnSpc>
                <a:spcPct val="125000"/>
              </a:lnSpc>
              <a:spcBef>
                <a:spcPts val="0"/>
              </a:spcBef>
              <a:spcAft>
                <a:spcPts val="0"/>
              </a:spcAft>
              <a:buNone/>
            </a:pPr>
            <a:r>
              <a:rPr b="1" lang="en-US" sz="1003">
                <a:solidFill>
                  <a:schemeClr val="lt1"/>
                </a:solidFill>
                <a:latin typeface="Arial"/>
                <a:ea typeface="Arial"/>
                <a:cs typeface="Arial"/>
                <a:sym typeface="Arial"/>
              </a:rPr>
              <a:t>Insert picture</a:t>
            </a:r>
            <a:endParaRPr/>
          </a:p>
          <a:p>
            <a:pPr indent="0" lvl="0" marL="0" marR="0" rtl="0" algn="l">
              <a:lnSpc>
                <a:spcPct val="125000"/>
              </a:lnSpc>
              <a:spcBef>
                <a:spcPts val="0"/>
              </a:spcBef>
              <a:spcAft>
                <a:spcPts val="0"/>
              </a:spcAft>
              <a:buNone/>
            </a:pPr>
            <a:r>
              <a:rPr b="0" lang="en-US" sz="1003">
                <a:solidFill>
                  <a:schemeClr val="lt1"/>
                </a:solidFill>
                <a:latin typeface="Arial"/>
                <a:ea typeface="Arial"/>
                <a:cs typeface="Arial"/>
                <a:sym typeface="Arial"/>
              </a:rPr>
              <a:t>You can insert a picture to represent the task. </a:t>
            </a:r>
            <a:endParaRPr/>
          </a:p>
          <a:p>
            <a:pPr indent="0" lvl="0" marL="0" marR="0" rtl="0" algn="l">
              <a:lnSpc>
                <a:spcPct val="125000"/>
              </a:lnSpc>
              <a:spcBef>
                <a:spcPts val="0"/>
              </a:spcBef>
              <a:spcAft>
                <a:spcPts val="0"/>
              </a:spcAft>
              <a:buNone/>
            </a:pPr>
            <a:r>
              <a:t/>
            </a:r>
            <a:endParaRPr b="0" sz="1003">
              <a:solidFill>
                <a:schemeClr val="lt1"/>
              </a:solidFill>
              <a:latin typeface="Arial"/>
              <a:ea typeface="Arial"/>
              <a:cs typeface="Arial"/>
              <a:sym typeface="Arial"/>
            </a:endParaRPr>
          </a:p>
          <a:p>
            <a:pPr indent="0" lvl="0" marL="0" marR="0" rtl="0" algn="l">
              <a:lnSpc>
                <a:spcPct val="125000"/>
              </a:lnSpc>
              <a:spcBef>
                <a:spcPts val="0"/>
              </a:spcBef>
              <a:spcAft>
                <a:spcPts val="0"/>
              </a:spcAft>
              <a:buClr>
                <a:schemeClr val="lt1"/>
              </a:buClr>
              <a:buSzPts val="1003"/>
              <a:buFont typeface="Arial"/>
              <a:buNone/>
            </a:pPr>
            <a:r>
              <a:rPr b="0" lang="en-US" sz="1003">
                <a:solidFill>
                  <a:schemeClr val="lt1"/>
                </a:solidFill>
                <a:latin typeface="Arial"/>
                <a:ea typeface="Arial"/>
                <a:cs typeface="Arial"/>
                <a:sym typeface="Arial"/>
              </a:rPr>
              <a:t>Up to you how you want to visualize on this storyboard. You can use icons/symbols in PowerPoint, google some images, or draw.  </a:t>
            </a:r>
            <a:endParaRPr/>
          </a:p>
          <a:p>
            <a:pPr indent="0" lvl="0" marL="0" marR="0" rtl="0" algn="l">
              <a:lnSpc>
                <a:spcPct val="125000"/>
              </a:lnSpc>
              <a:spcBef>
                <a:spcPts val="0"/>
              </a:spcBef>
              <a:spcAft>
                <a:spcPts val="0"/>
              </a:spcAft>
              <a:buClr>
                <a:schemeClr val="lt1"/>
              </a:buClr>
              <a:buSzPts val="1003"/>
              <a:buFont typeface="Arial"/>
              <a:buNone/>
            </a:pPr>
            <a:r>
              <a:t/>
            </a:r>
            <a:endParaRPr b="0" sz="1003">
              <a:solidFill>
                <a:schemeClr val="lt1"/>
              </a:solidFill>
              <a:latin typeface="Arial"/>
              <a:ea typeface="Arial"/>
              <a:cs typeface="Arial"/>
              <a:sym typeface="Arial"/>
            </a:endParaRPr>
          </a:p>
          <a:p>
            <a:pPr indent="0" lvl="0" marL="0" marR="0" rtl="0" algn="l">
              <a:lnSpc>
                <a:spcPct val="125000"/>
              </a:lnSpc>
              <a:spcBef>
                <a:spcPts val="0"/>
              </a:spcBef>
              <a:spcAft>
                <a:spcPts val="0"/>
              </a:spcAft>
              <a:buClr>
                <a:schemeClr val="lt1"/>
              </a:buClr>
              <a:buSzPts val="1003"/>
              <a:buFont typeface="Arial"/>
              <a:buNone/>
            </a:pPr>
            <a:r>
              <a:rPr b="0" lang="en-US" sz="1003">
                <a:solidFill>
                  <a:schemeClr val="lt1"/>
                </a:solidFill>
                <a:latin typeface="Arial"/>
                <a:ea typeface="Arial"/>
                <a:cs typeface="Arial"/>
                <a:sym typeface="Arial"/>
              </a:rPr>
              <a:t>The easiest way to insert picture is to copy and paste. </a:t>
            </a:r>
            <a:endParaRPr sz="1804">
              <a:solidFill>
                <a:schemeClr val="lt1"/>
              </a:solidFill>
              <a:latin typeface="Arial"/>
              <a:ea typeface="Arial"/>
              <a:cs typeface="Arial"/>
              <a:sym typeface="Arial"/>
            </a:endParaRPr>
          </a:p>
        </p:txBody>
      </p:sp>
      <p:pic>
        <p:nvPicPr>
          <p:cNvPr descr="Cave Drawing outline" id="390" name="Google Shape;390;p68"/>
          <p:cNvPicPr preferRelativeResize="0"/>
          <p:nvPr/>
        </p:nvPicPr>
        <p:blipFill rotWithShape="1">
          <a:blip r:embed="rId2">
            <a:alphaModFix/>
          </a:blip>
          <a:srcRect b="0" l="0" r="0" t="0"/>
          <a:stretch/>
        </p:blipFill>
        <p:spPr>
          <a:xfrm>
            <a:off x="10334502" y="3529187"/>
            <a:ext cx="1916092" cy="202691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2" name="Shape 42"/>
        <p:cNvGrpSpPr/>
        <p:nvPr/>
      </p:nvGrpSpPr>
      <p:grpSpPr>
        <a:xfrm>
          <a:off x="0" y="0"/>
          <a:ext cx="0" cy="0"/>
          <a:chOff x="0" y="0"/>
          <a:chExt cx="0" cy="0"/>
        </a:xfrm>
      </p:grpSpPr>
      <p:sp>
        <p:nvSpPr>
          <p:cNvPr id="43" name="Google Shape;43;p43"/>
          <p:cNvSpPr txBox="1"/>
          <p:nvPr>
            <p:ph type="title"/>
          </p:nvPr>
        </p:nvSpPr>
        <p:spPr>
          <a:xfrm>
            <a:off x="6337092" y="2615295"/>
            <a:ext cx="4625197"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4" name="Google Shape;44;p43"/>
          <p:cNvSpPr txBox="1"/>
          <p:nvPr>
            <p:ph idx="2" type="title"/>
          </p:nvPr>
        </p:nvSpPr>
        <p:spPr>
          <a:xfrm>
            <a:off x="6337092" y="867968"/>
            <a:ext cx="1320232"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5" name="Google Shape;45;p43"/>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 name="Google Shape;46;p43"/>
          <p:cNvSpPr/>
          <p:nvPr/>
        </p:nvSpPr>
        <p:spPr>
          <a:xfrm>
            <a:off x="468612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 name="Google Shape;47;p43"/>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 name="Google Shape;48;p43"/>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 name="Google Shape;49;p43"/>
          <p:cNvSpPr/>
          <p:nvPr/>
        </p:nvSpPr>
        <p:spPr>
          <a:xfrm>
            <a:off x="9644576" y="86798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 name="Google Shape;50;p43"/>
          <p:cNvSpPr/>
          <p:nvPr/>
        </p:nvSpPr>
        <p:spPr>
          <a:xfrm>
            <a:off x="4686129" y="86945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 name="Google Shape;51;p43"/>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 name="Google Shape;52;p43"/>
          <p:cNvSpPr/>
          <p:nvPr/>
        </p:nvSpPr>
        <p:spPr>
          <a:xfrm>
            <a:off x="3033647" y="2616027"/>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 name="Google Shape;53;p43"/>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 name="Google Shape;54;p43"/>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 name="Google Shape;55;p43"/>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Only">
  <p:cSld name="2_Title Only">
    <p:bg>
      <p:bgPr>
        <a:solidFill>
          <a:schemeClr val="accent1">
            <a:alpha val="24705"/>
          </a:schemeClr>
        </a:solidFill>
      </p:bgPr>
    </p:bg>
    <p:spTree>
      <p:nvGrpSpPr>
        <p:cNvPr id="391" name="Shape 391"/>
        <p:cNvGrpSpPr/>
        <p:nvPr/>
      </p:nvGrpSpPr>
      <p:grpSpPr>
        <a:xfrm>
          <a:off x="0" y="0"/>
          <a:ext cx="0" cy="0"/>
          <a:chOff x="0" y="0"/>
          <a:chExt cx="0" cy="0"/>
        </a:xfrm>
      </p:grpSpPr>
      <p:sp>
        <p:nvSpPr>
          <p:cNvPr id="392" name="Google Shape;392;p69"/>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3" name="Google Shape;393;p69"/>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394" name="Google Shape;394;p69"/>
          <p:cNvSpPr/>
          <p:nvPr/>
        </p:nvSpPr>
        <p:spPr>
          <a:xfrm>
            <a:off x="387626" y="450319"/>
            <a:ext cx="13290000" cy="7468667"/>
          </a:xfrm>
          <a:prstGeom prst="rect">
            <a:avLst/>
          </a:prstGeom>
          <a:solidFill>
            <a:srgbClr val="E4E4E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nvGrpSpPr>
          <p:cNvPr id="395" name="Google Shape;395;p69"/>
          <p:cNvGrpSpPr/>
          <p:nvPr/>
        </p:nvGrpSpPr>
        <p:grpSpPr>
          <a:xfrm>
            <a:off x="844564" y="867968"/>
            <a:ext cx="3737811" cy="6633369"/>
            <a:chOff x="737942" y="710123"/>
            <a:chExt cx="3240000" cy="5435538"/>
          </a:xfrm>
        </p:grpSpPr>
        <p:sp>
          <p:nvSpPr>
            <p:cNvPr id="396" name="Google Shape;396;p69"/>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97" name="Google Shape;397;p69"/>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398" name="Google Shape;398;p69"/>
          <p:cNvSpPr txBox="1"/>
          <p:nvPr>
            <p:ph idx="1" type="body"/>
          </p:nvPr>
        </p:nvSpPr>
        <p:spPr>
          <a:xfrm>
            <a:off x="844263" y="1253324"/>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399" name="Google Shape;399;p69"/>
          <p:cNvSpPr/>
          <p:nvPr>
            <p:ph idx="2" type="pic"/>
          </p:nvPr>
        </p:nvSpPr>
        <p:spPr>
          <a:xfrm>
            <a:off x="844513" y="3555018"/>
            <a:ext cx="3737914" cy="3954107"/>
          </a:xfrm>
          <a:prstGeom prst="rect">
            <a:avLst/>
          </a:prstGeom>
          <a:noFill/>
          <a:ln>
            <a:noFill/>
          </a:ln>
        </p:spPr>
      </p:sp>
      <p:grpSp>
        <p:nvGrpSpPr>
          <p:cNvPr id="400" name="Google Shape;400;p69"/>
          <p:cNvGrpSpPr/>
          <p:nvPr/>
        </p:nvGrpSpPr>
        <p:grpSpPr>
          <a:xfrm>
            <a:off x="5189528" y="875754"/>
            <a:ext cx="3737811" cy="6633369"/>
            <a:chOff x="737942" y="710123"/>
            <a:chExt cx="3240000" cy="5435538"/>
          </a:xfrm>
        </p:grpSpPr>
        <p:sp>
          <p:nvSpPr>
            <p:cNvPr id="401" name="Google Shape;401;p69"/>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402" name="Google Shape;402;p69"/>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403" name="Google Shape;403;p69"/>
          <p:cNvSpPr txBox="1"/>
          <p:nvPr>
            <p:ph idx="3" type="body"/>
          </p:nvPr>
        </p:nvSpPr>
        <p:spPr>
          <a:xfrm>
            <a:off x="5188903" y="1253323"/>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04" name="Google Shape;404;p69"/>
          <p:cNvSpPr/>
          <p:nvPr>
            <p:ph idx="4" type="pic"/>
          </p:nvPr>
        </p:nvSpPr>
        <p:spPr>
          <a:xfrm>
            <a:off x="5189426" y="3547337"/>
            <a:ext cx="3737914" cy="3954107"/>
          </a:xfrm>
          <a:prstGeom prst="rect">
            <a:avLst/>
          </a:prstGeom>
          <a:noFill/>
          <a:ln>
            <a:noFill/>
          </a:ln>
        </p:spPr>
      </p:sp>
      <p:grpSp>
        <p:nvGrpSpPr>
          <p:cNvPr id="405" name="Google Shape;405;p69"/>
          <p:cNvGrpSpPr/>
          <p:nvPr/>
        </p:nvGrpSpPr>
        <p:grpSpPr>
          <a:xfrm>
            <a:off x="9534492" y="875754"/>
            <a:ext cx="3737811" cy="6633369"/>
            <a:chOff x="737942" y="710123"/>
            <a:chExt cx="3240000" cy="5435538"/>
          </a:xfrm>
        </p:grpSpPr>
        <p:sp>
          <p:nvSpPr>
            <p:cNvPr id="406" name="Google Shape;406;p69"/>
            <p:cNvSpPr/>
            <p:nvPr/>
          </p:nvSpPr>
          <p:spPr>
            <a:xfrm>
              <a:off x="737942" y="2905661"/>
              <a:ext cx="3240000" cy="3240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407" name="Google Shape;407;p69"/>
            <p:cNvSpPr/>
            <p:nvPr/>
          </p:nvSpPr>
          <p:spPr>
            <a:xfrm>
              <a:off x="737942" y="710123"/>
              <a:ext cx="3240000" cy="2084489"/>
            </a:xfrm>
            <a:prstGeom prst="rect">
              <a:avLst/>
            </a:prstGeom>
            <a:solidFill>
              <a:schemeClr val="l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003">
                  <a:solidFill>
                    <a:schemeClr val="lt1"/>
                  </a:solidFill>
                  <a:latin typeface="Arial"/>
                  <a:ea typeface="Arial"/>
                  <a:cs typeface="Arial"/>
                  <a:sym typeface="Arial"/>
                </a:rPr>
                <a:t>Task Description</a:t>
              </a:r>
              <a:endParaRPr/>
            </a:p>
          </p:txBody>
        </p:sp>
      </p:grpSp>
      <p:sp>
        <p:nvSpPr>
          <p:cNvPr id="408" name="Google Shape;408;p69"/>
          <p:cNvSpPr txBox="1"/>
          <p:nvPr>
            <p:ph idx="5" type="body"/>
          </p:nvPr>
        </p:nvSpPr>
        <p:spPr>
          <a:xfrm>
            <a:off x="9534189" y="1261111"/>
            <a:ext cx="3738436" cy="2158493"/>
          </a:xfrm>
          <a:prstGeom prst="rect">
            <a:avLst/>
          </a:prstGeom>
          <a:noFill/>
          <a:ln>
            <a:noFill/>
          </a:ln>
        </p:spPr>
        <p:txBody>
          <a:bodyPr anchorCtr="0" anchor="t" bIns="45700" lIns="91425" spcFirstLastPara="1" rIns="91425" wrap="square" tIns="45700">
            <a:normAutofit/>
          </a:bodyPr>
          <a:lstStyle>
            <a:lvl1pPr indent="-228600" lvl="0" marL="457200" marR="0" algn="l">
              <a:lnSpc>
                <a:spcPct val="90000"/>
              </a:lnSpc>
              <a:spcBef>
                <a:spcPts val="1003"/>
              </a:spcBef>
              <a:spcAft>
                <a:spcPts val="0"/>
              </a:spcAft>
              <a:buClr>
                <a:srgbClr val="555555"/>
              </a:buClr>
              <a:buSzPts val="1605"/>
              <a:buFont typeface="Arial"/>
              <a:buNone/>
              <a:defRPr sz="1604">
                <a:solidFill>
                  <a:srgbClr val="555555"/>
                </a:solidFill>
                <a:latin typeface="Arial"/>
                <a:ea typeface="Arial"/>
                <a:cs typeface="Arial"/>
                <a:sym typeface="Arial"/>
              </a:defRPr>
            </a:lvl1pPr>
            <a:lvl2pPr indent="-330517" lvl="1" marL="9144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2pPr>
            <a:lvl3pPr indent="-330517" lvl="2" marL="1371600" algn="l">
              <a:lnSpc>
                <a:spcPct val="90000"/>
              </a:lnSpc>
              <a:spcBef>
                <a:spcPts val="501"/>
              </a:spcBef>
              <a:spcAft>
                <a:spcPts val="0"/>
              </a:spcAft>
              <a:buClr>
                <a:srgbClr val="555555"/>
              </a:buClr>
              <a:buSzPts val="1605"/>
              <a:buChar char="&gt;"/>
              <a:defRPr sz="1604">
                <a:solidFill>
                  <a:srgbClr val="555555"/>
                </a:solidFill>
                <a:latin typeface="Arial"/>
                <a:ea typeface="Arial"/>
                <a:cs typeface="Arial"/>
                <a:sym typeface="Arial"/>
              </a:defRPr>
            </a:lvl3pPr>
            <a:lvl4pPr indent="-330517" lvl="3" marL="1828800" algn="l">
              <a:lnSpc>
                <a:spcPct val="90000"/>
              </a:lnSpc>
              <a:spcBef>
                <a:spcPts val="501"/>
              </a:spcBef>
              <a:spcAft>
                <a:spcPts val="0"/>
              </a:spcAft>
              <a:buClr>
                <a:srgbClr val="555555"/>
              </a:buClr>
              <a:buSzPts val="1605"/>
              <a:buChar char="•"/>
              <a:defRPr sz="1604">
                <a:solidFill>
                  <a:srgbClr val="555555"/>
                </a:solidFill>
                <a:latin typeface="Arial"/>
                <a:ea typeface="Arial"/>
                <a:cs typeface="Arial"/>
                <a:sym typeface="Arial"/>
              </a:defRPr>
            </a:lvl4pPr>
            <a:lvl5pPr indent="-330517" lvl="4" marL="2286000" algn="l">
              <a:lnSpc>
                <a:spcPct val="90000"/>
              </a:lnSpc>
              <a:spcBef>
                <a:spcPts val="501"/>
              </a:spcBef>
              <a:spcAft>
                <a:spcPts val="0"/>
              </a:spcAft>
              <a:buClr>
                <a:srgbClr val="555555"/>
              </a:buClr>
              <a:buSzPts val="1605"/>
              <a:buChar char=" "/>
              <a:defRPr sz="1604">
                <a:solidFill>
                  <a:srgbClr val="555555"/>
                </a:solidFill>
                <a:latin typeface="Arial"/>
                <a:ea typeface="Arial"/>
                <a:cs typeface="Arial"/>
                <a:sym typeface="Arial"/>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09" name="Google Shape;409;p69"/>
          <p:cNvSpPr/>
          <p:nvPr>
            <p:ph idx="6" type="pic"/>
          </p:nvPr>
        </p:nvSpPr>
        <p:spPr>
          <a:xfrm>
            <a:off x="9534439" y="3562805"/>
            <a:ext cx="3737914" cy="3954107"/>
          </a:xfrm>
          <a:prstGeom prst="rect">
            <a:avLst/>
          </a:prstGeom>
          <a:noFill/>
          <a:ln>
            <a:noFill/>
          </a:ln>
        </p:spPr>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bg>
      <p:bgPr>
        <a:solidFill>
          <a:schemeClr val="accent1">
            <a:alpha val="20000"/>
          </a:schemeClr>
        </a:solidFill>
      </p:bgPr>
    </p:bg>
    <p:spTree>
      <p:nvGrpSpPr>
        <p:cNvPr id="410" name="Shape 410"/>
        <p:cNvGrpSpPr/>
        <p:nvPr/>
      </p:nvGrpSpPr>
      <p:grpSpPr>
        <a:xfrm>
          <a:off x="0" y="0"/>
          <a:ext cx="0" cy="0"/>
          <a:chOff x="0" y="0"/>
          <a:chExt cx="0" cy="0"/>
        </a:xfrm>
      </p:grpSpPr>
      <p:sp>
        <p:nvSpPr>
          <p:cNvPr id="411" name="Google Shape;411;p70"/>
          <p:cNvSpPr txBox="1"/>
          <p:nvPr>
            <p:ph type="title"/>
          </p:nvPr>
        </p:nvSpPr>
        <p:spPr>
          <a:xfrm>
            <a:off x="1679349" y="1344039"/>
            <a:ext cx="11161954" cy="1864195"/>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chemeClr val="accent1"/>
              </a:buClr>
              <a:buSzPts val="5015"/>
              <a:buFont typeface="Open Sans"/>
              <a:buNone/>
              <a:defRPr sz="501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2" name="Google Shape;412;p70"/>
          <p:cNvSpPr txBox="1"/>
          <p:nvPr>
            <p:ph idx="1" type="body"/>
          </p:nvPr>
        </p:nvSpPr>
        <p:spPr>
          <a:xfrm>
            <a:off x="1618493" y="3429685"/>
            <a:ext cx="4305143" cy="3931010"/>
          </a:xfrm>
          <a:prstGeom prst="rect">
            <a:avLst/>
          </a:prstGeom>
          <a:noFill/>
          <a:ln>
            <a:noFill/>
          </a:ln>
        </p:spPr>
        <p:txBody>
          <a:bodyPr anchorCtr="0" anchor="t" bIns="45700" lIns="91425" spcFirstLastPara="1" rIns="91425" wrap="square" tIns="45700">
            <a:normAutofit/>
          </a:bodyPr>
          <a:lstStyle>
            <a:lvl1pPr indent="-317754" lvl="0" marL="457200" algn="l">
              <a:lnSpc>
                <a:spcPct val="110000"/>
              </a:lnSpc>
              <a:spcBef>
                <a:spcPts val="1003"/>
              </a:spcBef>
              <a:spcAft>
                <a:spcPts val="0"/>
              </a:spcAft>
              <a:buClr>
                <a:schemeClr val="dk1"/>
              </a:buClr>
              <a:buSzPts val="1404"/>
              <a:buChar char=" "/>
              <a:defRPr sz="1404">
                <a:latin typeface="Manuale"/>
                <a:ea typeface="Manuale"/>
                <a:cs typeface="Manuale"/>
                <a:sym typeface="Manuale"/>
              </a:defRPr>
            </a:lvl1pPr>
            <a:lvl2pPr indent="-305054" lvl="1" marL="914400" algn="l">
              <a:lnSpc>
                <a:spcPct val="110000"/>
              </a:lnSpc>
              <a:spcBef>
                <a:spcPts val="501"/>
              </a:spcBef>
              <a:spcAft>
                <a:spcPts val="0"/>
              </a:spcAft>
              <a:buClr>
                <a:schemeClr val="dk1"/>
              </a:buClr>
              <a:buSzPts val="1204"/>
              <a:buChar char="-"/>
              <a:defRPr sz="1204">
                <a:latin typeface="Manuale"/>
                <a:ea typeface="Manuale"/>
                <a:cs typeface="Manuale"/>
                <a:sym typeface="Manuale"/>
              </a:defRPr>
            </a:lvl2pPr>
            <a:lvl3pPr indent="-298640" lvl="2" marL="1371600" algn="l">
              <a:lnSpc>
                <a:spcPct val="110000"/>
              </a:lnSpc>
              <a:spcBef>
                <a:spcPts val="501"/>
              </a:spcBef>
              <a:spcAft>
                <a:spcPts val="0"/>
              </a:spcAft>
              <a:buClr>
                <a:schemeClr val="dk1"/>
              </a:buClr>
              <a:buSzPts val="1103"/>
              <a:buChar char="&gt;"/>
              <a:defRPr sz="1103">
                <a:latin typeface="Manuale"/>
                <a:ea typeface="Manuale"/>
                <a:cs typeface="Manuale"/>
                <a:sym typeface="Manuale"/>
              </a:defRPr>
            </a:lvl3pPr>
            <a:lvl4pPr indent="-317753" lvl="3" marL="1828800" algn="l">
              <a:lnSpc>
                <a:spcPct val="110000"/>
              </a:lnSpc>
              <a:spcBef>
                <a:spcPts val="501"/>
              </a:spcBef>
              <a:spcAft>
                <a:spcPts val="0"/>
              </a:spcAft>
              <a:buClr>
                <a:schemeClr val="dk1"/>
              </a:buClr>
              <a:buSzPts val="1404"/>
              <a:buChar char="•"/>
              <a:defRPr sz="1404">
                <a:latin typeface="Manuale"/>
                <a:ea typeface="Manuale"/>
                <a:cs typeface="Manuale"/>
                <a:sym typeface="Manuale"/>
              </a:defRPr>
            </a:lvl4pPr>
            <a:lvl5pPr indent="-305054" lvl="4" marL="2286000" algn="l">
              <a:lnSpc>
                <a:spcPct val="110000"/>
              </a:lnSpc>
              <a:spcBef>
                <a:spcPts val="501"/>
              </a:spcBef>
              <a:spcAft>
                <a:spcPts val="0"/>
              </a:spcAft>
              <a:buClr>
                <a:schemeClr val="dk1"/>
              </a:buClr>
              <a:buSzPts val="1204"/>
              <a:buChar char=" "/>
              <a:defRPr sz="1204">
                <a:latin typeface="Manuale"/>
                <a:ea typeface="Manuale"/>
                <a:cs typeface="Manuale"/>
                <a:sym typeface="Manuale"/>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
        <p:nvSpPr>
          <p:cNvPr id="413" name="Google Shape;413;p70"/>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4" name="Google Shape;414;p70"/>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algn="l">
              <a:spcBef>
                <a:spcPts val="0"/>
              </a:spcBef>
              <a:buNone/>
              <a:defRPr/>
            </a:lvl1pPr>
            <a:lvl2pPr indent="0" lvl="1" marL="0" algn="l">
              <a:spcBef>
                <a:spcPts val="0"/>
              </a:spcBef>
              <a:buNone/>
              <a:defRPr/>
            </a:lvl2pPr>
            <a:lvl3pPr indent="0" lvl="2" marL="0" algn="l">
              <a:spcBef>
                <a:spcPts val="0"/>
              </a:spcBef>
              <a:buNone/>
              <a:defRPr/>
            </a:lvl3pPr>
            <a:lvl4pPr indent="0" lvl="3" marL="0" algn="l">
              <a:spcBef>
                <a:spcPts val="0"/>
              </a:spcBef>
              <a:buNone/>
              <a:defRPr/>
            </a:lvl4pPr>
            <a:lvl5pPr indent="0" lvl="4" marL="0" algn="l">
              <a:spcBef>
                <a:spcPts val="0"/>
              </a:spcBef>
              <a:buNone/>
              <a:defRPr/>
            </a:lvl5pPr>
            <a:lvl6pPr indent="0" lvl="5" marL="0" algn="l">
              <a:spcBef>
                <a:spcPts val="0"/>
              </a:spcBef>
              <a:buNone/>
              <a:defRPr/>
            </a:lvl6pPr>
            <a:lvl7pPr indent="0" lvl="6" marL="0" algn="l">
              <a:spcBef>
                <a:spcPts val="0"/>
              </a:spcBef>
              <a:buNone/>
              <a:defRPr/>
            </a:lvl7pPr>
            <a:lvl8pPr indent="0" lvl="7" marL="0" algn="l">
              <a:spcBef>
                <a:spcPts val="0"/>
              </a:spcBef>
              <a:buNone/>
              <a:defRPr/>
            </a:lvl8pPr>
            <a:lvl9pPr indent="0" lvl="8" marL="0" algn="l">
              <a:spcBef>
                <a:spcPts val="0"/>
              </a:spcBef>
              <a:buNone/>
              <a:defRPr/>
            </a:lvl9pPr>
          </a:lstStyle>
          <a:p>
            <a:pPr indent="0" lvl="0" marL="0" rtl="0" algn="l">
              <a:spcBef>
                <a:spcPts val="0"/>
              </a:spcBef>
              <a:spcAft>
                <a:spcPts val="0"/>
              </a:spcAft>
              <a:buNone/>
            </a:pPr>
            <a:fld id="{00000000-1234-1234-1234-123412341234}" type="slidenum">
              <a:rPr lang="en-US"/>
              <a:t>‹#›</a:t>
            </a:fld>
            <a:endParaRPr/>
          </a:p>
        </p:txBody>
      </p:sp>
      <p:sp>
        <p:nvSpPr>
          <p:cNvPr id="415" name="Google Shape;415;p70"/>
          <p:cNvSpPr txBox="1"/>
          <p:nvPr>
            <p:ph idx="2" type="body"/>
          </p:nvPr>
        </p:nvSpPr>
        <p:spPr>
          <a:xfrm>
            <a:off x="6132221" y="3429685"/>
            <a:ext cx="4305143" cy="3931010"/>
          </a:xfrm>
          <a:prstGeom prst="rect">
            <a:avLst/>
          </a:prstGeom>
          <a:noFill/>
          <a:ln>
            <a:noFill/>
          </a:ln>
        </p:spPr>
        <p:txBody>
          <a:bodyPr anchorCtr="0" anchor="t" bIns="45700" lIns="91425" spcFirstLastPara="1" rIns="91425" wrap="square" tIns="45700">
            <a:normAutofit/>
          </a:bodyPr>
          <a:lstStyle>
            <a:lvl1pPr indent="-317754" lvl="0" marL="457200" algn="l">
              <a:lnSpc>
                <a:spcPct val="110000"/>
              </a:lnSpc>
              <a:spcBef>
                <a:spcPts val="1003"/>
              </a:spcBef>
              <a:spcAft>
                <a:spcPts val="0"/>
              </a:spcAft>
              <a:buClr>
                <a:schemeClr val="dk1"/>
              </a:buClr>
              <a:buSzPts val="1404"/>
              <a:buChar char=" "/>
              <a:defRPr sz="1404">
                <a:latin typeface="Manuale"/>
                <a:ea typeface="Manuale"/>
                <a:cs typeface="Manuale"/>
                <a:sym typeface="Manuale"/>
              </a:defRPr>
            </a:lvl1pPr>
            <a:lvl2pPr indent="-305054" lvl="1" marL="914400" algn="l">
              <a:lnSpc>
                <a:spcPct val="110000"/>
              </a:lnSpc>
              <a:spcBef>
                <a:spcPts val="501"/>
              </a:spcBef>
              <a:spcAft>
                <a:spcPts val="0"/>
              </a:spcAft>
              <a:buClr>
                <a:schemeClr val="dk1"/>
              </a:buClr>
              <a:buSzPts val="1204"/>
              <a:buChar char="-"/>
              <a:defRPr sz="1204">
                <a:latin typeface="Manuale"/>
                <a:ea typeface="Manuale"/>
                <a:cs typeface="Manuale"/>
                <a:sym typeface="Manuale"/>
              </a:defRPr>
            </a:lvl2pPr>
            <a:lvl3pPr indent="-298640" lvl="2" marL="1371600" algn="l">
              <a:lnSpc>
                <a:spcPct val="110000"/>
              </a:lnSpc>
              <a:spcBef>
                <a:spcPts val="501"/>
              </a:spcBef>
              <a:spcAft>
                <a:spcPts val="0"/>
              </a:spcAft>
              <a:buClr>
                <a:schemeClr val="dk1"/>
              </a:buClr>
              <a:buSzPts val="1103"/>
              <a:buChar char="&gt;"/>
              <a:defRPr sz="1103">
                <a:latin typeface="Manuale"/>
                <a:ea typeface="Manuale"/>
                <a:cs typeface="Manuale"/>
                <a:sym typeface="Manuale"/>
              </a:defRPr>
            </a:lvl3pPr>
            <a:lvl4pPr indent="-317753" lvl="3" marL="1828800" algn="l">
              <a:lnSpc>
                <a:spcPct val="110000"/>
              </a:lnSpc>
              <a:spcBef>
                <a:spcPts val="501"/>
              </a:spcBef>
              <a:spcAft>
                <a:spcPts val="0"/>
              </a:spcAft>
              <a:buClr>
                <a:schemeClr val="dk1"/>
              </a:buClr>
              <a:buSzPts val="1404"/>
              <a:buChar char="•"/>
              <a:defRPr sz="1404">
                <a:latin typeface="Manuale"/>
                <a:ea typeface="Manuale"/>
                <a:cs typeface="Manuale"/>
                <a:sym typeface="Manuale"/>
              </a:defRPr>
            </a:lvl4pPr>
            <a:lvl5pPr indent="-305054" lvl="4" marL="2286000" algn="l">
              <a:lnSpc>
                <a:spcPct val="110000"/>
              </a:lnSpc>
              <a:spcBef>
                <a:spcPts val="501"/>
              </a:spcBef>
              <a:spcAft>
                <a:spcPts val="0"/>
              </a:spcAft>
              <a:buClr>
                <a:schemeClr val="dk1"/>
              </a:buClr>
              <a:buSzPts val="1204"/>
              <a:buChar char=" "/>
              <a:defRPr sz="1204">
                <a:latin typeface="Manuale"/>
                <a:ea typeface="Manuale"/>
                <a:cs typeface="Manuale"/>
                <a:sym typeface="Manuale"/>
              </a:defRPr>
            </a:lvl5pPr>
            <a:lvl6pPr indent="-342900" lvl="5" marL="2743200" algn="l">
              <a:lnSpc>
                <a:spcPct val="90000"/>
              </a:lnSpc>
              <a:spcBef>
                <a:spcPts val="501"/>
              </a:spcBef>
              <a:spcAft>
                <a:spcPts val="0"/>
              </a:spcAft>
              <a:buClr>
                <a:schemeClr val="dk1"/>
              </a:buClr>
              <a:buSzPts val="1800"/>
              <a:buChar char="•"/>
              <a:defRPr/>
            </a:lvl6pPr>
            <a:lvl7pPr indent="-342900" lvl="6" marL="3200400" algn="l">
              <a:lnSpc>
                <a:spcPct val="90000"/>
              </a:lnSpc>
              <a:spcBef>
                <a:spcPts val="501"/>
              </a:spcBef>
              <a:spcAft>
                <a:spcPts val="0"/>
              </a:spcAft>
              <a:buClr>
                <a:schemeClr val="dk1"/>
              </a:buClr>
              <a:buSzPts val="1800"/>
              <a:buChar char="•"/>
              <a:defRPr/>
            </a:lvl7pPr>
            <a:lvl8pPr indent="-342900" lvl="7" marL="3657600" algn="l">
              <a:lnSpc>
                <a:spcPct val="90000"/>
              </a:lnSpc>
              <a:spcBef>
                <a:spcPts val="501"/>
              </a:spcBef>
              <a:spcAft>
                <a:spcPts val="0"/>
              </a:spcAft>
              <a:buClr>
                <a:schemeClr val="dk1"/>
              </a:buClr>
              <a:buSzPts val="1800"/>
              <a:buChar char="•"/>
              <a:defRPr/>
            </a:lvl8pPr>
            <a:lvl9pPr indent="-342900" lvl="8" marL="4114800" algn="l">
              <a:lnSpc>
                <a:spcPct val="90000"/>
              </a:lnSpc>
              <a:spcBef>
                <a:spcPts val="501"/>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44"/>
          <p:cNvSpPr txBox="1"/>
          <p:nvPr>
            <p:ph type="title"/>
          </p:nvPr>
        </p:nvSpPr>
        <p:spPr>
          <a:xfrm>
            <a:off x="3033666" y="867806"/>
            <a:ext cx="7928777"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8" name="Shape 58"/>
        <p:cNvGrpSpPr/>
        <p:nvPr/>
      </p:nvGrpSpPr>
      <p:grpSpPr>
        <a:xfrm>
          <a:off x="0" y="0"/>
          <a:ext cx="0" cy="0"/>
          <a:chOff x="0" y="0"/>
          <a:chExt cx="0" cy="0"/>
        </a:xfrm>
      </p:grpSpPr>
      <p:sp>
        <p:nvSpPr>
          <p:cNvPr id="59" name="Google Shape;59;p45"/>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sz="3691"/>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60" name="Google Shape;60;p45"/>
          <p:cNvSpPr txBox="1"/>
          <p:nvPr>
            <p:ph idx="1" type="body"/>
          </p:nvPr>
        </p:nvSpPr>
        <p:spPr>
          <a:xfrm>
            <a:off x="1381183" y="4364085"/>
            <a:ext cx="4623813" cy="3140257"/>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2153"/>
            </a:lvl1pPr>
            <a:lvl2pPr indent="-304800" lvl="1" marL="914400" algn="l">
              <a:lnSpc>
                <a:spcPct val="115000"/>
              </a:lnSpc>
              <a:spcBef>
                <a:spcPts val="2461"/>
              </a:spcBef>
              <a:spcAft>
                <a:spcPts val="0"/>
              </a:spcAft>
              <a:buSzPts val="1200"/>
              <a:buChar char="○"/>
              <a:defRPr sz="1845"/>
            </a:lvl2pPr>
            <a:lvl3pPr indent="-304800" lvl="2" marL="1371600" algn="l">
              <a:lnSpc>
                <a:spcPct val="115000"/>
              </a:lnSpc>
              <a:spcBef>
                <a:spcPts val="2461"/>
              </a:spcBef>
              <a:spcAft>
                <a:spcPts val="0"/>
              </a:spcAft>
              <a:buSzPts val="1200"/>
              <a:buChar char="■"/>
              <a:defRPr sz="1845"/>
            </a:lvl3pPr>
            <a:lvl4pPr indent="-304800" lvl="3" marL="1828800" algn="l">
              <a:lnSpc>
                <a:spcPct val="115000"/>
              </a:lnSpc>
              <a:spcBef>
                <a:spcPts val="2461"/>
              </a:spcBef>
              <a:spcAft>
                <a:spcPts val="0"/>
              </a:spcAft>
              <a:buSzPts val="1200"/>
              <a:buChar char="●"/>
              <a:defRPr sz="1845"/>
            </a:lvl4pPr>
            <a:lvl5pPr indent="-304800" lvl="4" marL="2286000" algn="l">
              <a:lnSpc>
                <a:spcPct val="115000"/>
              </a:lnSpc>
              <a:spcBef>
                <a:spcPts val="2461"/>
              </a:spcBef>
              <a:spcAft>
                <a:spcPts val="0"/>
              </a:spcAft>
              <a:buSzPts val="1200"/>
              <a:buChar char="○"/>
              <a:defRPr sz="1845"/>
            </a:lvl5pPr>
            <a:lvl6pPr indent="-304800" lvl="5" marL="2743200" algn="l">
              <a:lnSpc>
                <a:spcPct val="115000"/>
              </a:lnSpc>
              <a:spcBef>
                <a:spcPts val="2461"/>
              </a:spcBef>
              <a:spcAft>
                <a:spcPts val="0"/>
              </a:spcAft>
              <a:buSzPts val="1200"/>
              <a:buChar char="■"/>
              <a:defRPr sz="1845"/>
            </a:lvl6pPr>
            <a:lvl7pPr indent="-304800" lvl="6" marL="3200400" algn="l">
              <a:lnSpc>
                <a:spcPct val="115000"/>
              </a:lnSpc>
              <a:spcBef>
                <a:spcPts val="2461"/>
              </a:spcBef>
              <a:spcAft>
                <a:spcPts val="0"/>
              </a:spcAft>
              <a:buSzPts val="1200"/>
              <a:buChar char="●"/>
              <a:defRPr sz="1845"/>
            </a:lvl7pPr>
            <a:lvl8pPr indent="-304800" lvl="7" marL="3657600" algn="l">
              <a:lnSpc>
                <a:spcPct val="115000"/>
              </a:lnSpc>
              <a:spcBef>
                <a:spcPts val="2461"/>
              </a:spcBef>
              <a:spcAft>
                <a:spcPts val="0"/>
              </a:spcAft>
              <a:buSzPts val="1200"/>
              <a:buChar char="○"/>
              <a:defRPr sz="1845"/>
            </a:lvl8pPr>
            <a:lvl9pPr indent="-304800" lvl="8" marL="4114800" algn="l">
              <a:lnSpc>
                <a:spcPct val="115000"/>
              </a:lnSpc>
              <a:spcBef>
                <a:spcPts val="2461"/>
              </a:spcBef>
              <a:spcAft>
                <a:spcPts val="2461"/>
              </a:spcAft>
              <a:buSzPts val="1200"/>
              <a:buChar char="■"/>
              <a:defRPr sz="1845"/>
            </a:lvl9pPr>
          </a:lstStyle>
          <a:p/>
        </p:txBody>
      </p:sp>
      <p:sp>
        <p:nvSpPr>
          <p:cNvPr id="61" name="Google Shape;61;p45"/>
          <p:cNvSpPr txBox="1"/>
          <p:nvPr>
            <p:ph idx="2"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62" name="Google Shape;62;p45"/>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 name="Google Shape;63;p45"/>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 name="Google Shape;64;p45"/>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 name="Google Shape;65;p45"/>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 name="Google Shape;66;p45"/>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 name="Google Shape;67;p45"/>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 name="Google Shape;68;p45"/>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 name="Google Shape;69;p45"/>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 name="Google Shape;70;p45"/>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 name="Google Shape;71;p45"/>
          <p:cNvSpPr/>
          <p:nvPr/>
        </p:nvSpPr>
        <p:spPr>
          <a:xfrm>
            <a:off x="6338476"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 name="Google Shape;72;p45"/>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 name="Google Shape;73;p45"/>
          <p:cNvSpPr/>
          <p:nvPr/>
        </p:nvSpPr>
        <p:spPr>
          <a:xfrm>
            <a:off x="6338553"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4" name="Shape 74"/>
        <p:cNvGrpSpPr/>
        <p:nvPr/>
      </p:nvGrpSpPr>
      <p:grpSpPr>
        <a:xfrm>
          <a:off x="0" y="0"/>
          <a:ext cx="0" cy="0"/>
          <a:chOff x="0" y="0"/>
          <a:chExt cx="0" cy="0"/>
        </a:xfrm>
      </p:grpSpPr>
      <p:sp>
        <p:nvSpPr>
          <p:cNvPr id="75" name="Google Shape;75;p46"/>
          <p:cNvSpPr txBox="1"/>
          <p:nvPr>
            <p:ph type="title"/>
          </p:nvPr>
        </p:nvSpPr>
        <p:spPr>
          <a:xfrm>
            <a:off x="6338630" y="867968"/>
            <a:ext cx="4623813" cy="3143186"/>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5384">
                <a:solidFill>
                  <a:schemeClr val="lt1"/>
                </a:solidFill>
              </a:defRPr>
            </a:lvl1pPr>
            <a:lvl2pPr lvl="1" algn="l">
              <a:lnSpc>
                <a:spcPct val="100000"/>
              </a:lnSpc>
              <a:spcBef>
                <a:spcPts val="0"/>
              </a:spcBef>
              <a:spcAft>
                <a:spcPts val="0"/>
              </a:spcAft>
              <a:buSzPts val="4800"/>
              <a:buNone/>
              <a:defRPr sz="7383"/>
            </a:lvl2pPr>
            <a:lvl3pPr lvl="2" algn="l">
              <a:lnSpc>
                <a:spcPct val="100000"/>
              </a:lnSpc>
              <a:spcBef>
                <a:spcPts val="0"/>
              </a:spcBef>
              <a:spcAft>
                <a:spcPts val="0"/>
              </a:spcAft>
              <a:buSzPts val="4800"/>
              <a:buNone/>
              <a:defRPr sz="7383"/>
            </a:lvl3pPr>
            <a:lvl4pPr lvl="3" algn="l">
              <a:lnSpc>
                <a:spcPct val="100000"/>
              </a:lnSpc>
              <a:spcBef>
                <a:spcPts val="0"/>
              </a:spcBef>
              <a:spcAft>
                <a:spcPts val="0"/>
              </a:spcAft>
              <a:buSzPts val="4800"/>
              <a:buNone/>
              <a:defRPr sz="7383"/>
            </a:lvl4pPr>
            <a:lvl5pPr lvl="4" algn="l">
              <a:lnSpc>
                <a:spcPct val="100000"/>
              </a:lnSpc>
              <a:spcBef>
                <a:spcPts val="0"/>
              </a:spcBef>
              <a:spcAft>
                <a:spcPts val="0"/>
              </a:spcAft>
              <a:buSzPts val="4800"/>
              <a:buNone/>
              <a:defRPr sz="7383"/>
            </a:lvl5pPr>
            <a:lvl6pPr lvl="5" algn="l">
              <a:lnSpc>
                <a:spcPct val="100000"/>
              </a:lnSpc>
              <a:spcBef>
                <a:spcPts val="0"/>
              </a:spcBef>
              <a:spcAft>
                <a:spcPts val="0"/>
              </a:spcAft>
              <a:buSzPts val="4800"/>
              <a:buNone/>
              <a:defRPr sz="7383"/>
            </a:lvl6pPr>
            <a:lvl7pPr lvl="6" algn="l">
              <a:lnSpc>
                <a:spcPct val="100000"/>
              </a:lnSpc>
              <a:spcBef>
                <a:spcPts val="0"/>
              </a:spcBef>
              <a:spcAft>
                <a:spcPts val="0"/>
              </a:spcAft>
              <a:buSzPts val="4800"/>
              <a:buNone/>
              <a:defRPr sz="7383"/>
            </a:lvl7pPr>
            <a:lvl8pPr lvl="7" algn="l">
              <a:lnSpc>
                <a:spcPct val="100000"/>
              </a:lnSpc>
              <a:spcBef>
                <a:spcPts val="0"/>
              </a:spcBef>
              <a:spcAft>
                <a:spcPts val="0"/>
              </a:spcAft>
              <a:buSzPts val="4800"/>
              <a:buNone/>
              <a:defRPr sz="7383"/>
            </a:lvl8pPr>
            <a:lvl9pPr lvl="8" algn="l">
              <a:lnSpc>
                <a:spcPct val="100000"/>
              </a:lnSpc>
              <a:spcBef>
                <a:spcPts val="0"/>
              </a:spcBef>
              <a:spcAft>
                <a:spcPts val="0"/>
              </a:spcAft>
              <a:buSzPts val="4800"/>
              <a:buNone/>
              <a:defRPr sz="7383"/>
            </a:lvl9pPr>
          </a:lstStyle>
          <a:p/>
        </p:txBody>
      </p:sp>
      <p:sp>
        <p:nvSpPr>
          <p:cNvPr id="76" name="Google Shape;76;p46"/>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 name="Google Shape;77;p46"/>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 name="Google Shape;78;p46"/>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 name="Google Shape;79;p46"/>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 name="Google Shape;80;p46"/>
          <p:cNvSpPr/>
          <p:nvPr/>
        </p:nvSpPr>
        <p:spPr>
          <a:xfrm>
            <a:off x="3033647" y="261529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 name="Google Shape;81;p46"/>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 name="Google Shape;82;p46"/>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 name="Google Shape;83;p46"/>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4" name="Google Shape;84;p46"/>
          <p:cNvSpPr/>
          <p:nvPr/>
        </p:nvSpPr>
        <p:spPr>
          <a:xfrm>
            <a:off x="4686129" y="868720"/>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5" name="Shape 85"/>
        <p:cNvGrpSpPr/>
        <p:nvPr/>
      </p:nvGrpSpPr>
      <p:grpSpPr>
        <a:xfrm>
          <a:off x="0" y="0"/>
          <a:ext cx="0" cy="0"/>
          <a:chOff x="0" y="0"/>
          <a:chExt cx="0" cy="0"/>
        </a:xfrm>
      </p:grpSpPr>
      <p:sp>
        <p:nvSpPr>
          <p:cNvPr id="86" name="Google Shape;86;p47"/>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87" name="Google Shape;87;p47"/>
          <p:cNvSpPr txBox="1"/>
          <p:nvPr>
            <p:ph idx="1" type="subTitle"/>
          </p:nvPr>
        </p:nvSpPr>
        <p:spPr>
          <a:xfrm>
            <a:off x="6338630" y="3061015"/>
            <a:ext cx="4623813" cy="558441"/>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8" name="Google Shape;88;p47"/>
          <p:cNvSpPr txBox="1"/>
          <p:nvPr>
            <p:ph idx="2" type="subTitle"/>
          </p:nvPr>
        </p:nvSpPr>
        <p:spPr>
          <a:xfrm>
            <a:off x="6338630" y="3658101"/>
            <a:ext cx="4623813" cy="2098061"/>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9" name="Google Shape;89;p47"/>
          <p:cNvSpPr/>
          <p:nvPr/>
        </p:nvSpPr>
        <p:spPr>
          <a:xfrm rot="5400000">
            <a:off x="11257307" y="6147420"/>
            <a:ext cx="1395127" cy="1318848"/>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0" name="Google Shape;90;p47"/>
          <p:cNvSpPr/>
          <p:nvPr/>
        </p:nvSpPr>
        <p:spPr>
          <a:xfrm rot="5400000">
            <a:off x="11257307" y="4399239"/>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1" name="Google Shape;91;p47"/>
          <p:cNvSpPr/>
          <p:nvPr/>
        </p:nvSpPr>
        <p:spPr>
          <a:xfrm rot="5400000">
            <a:off x="9606201" y="6147398"/>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2" name="Shape 92"/>
        <p:cNvGrpSpPr/>
        <p:nvPr/>
      </p:nvGrpSpPr>
      <p:grpSpPr>
        <a:xfrm>
          <a:off x="0" y="0"/>
          <a:ext cx="0" cy="0"/>
          <a:chOff x="0" y="0"/>
          <a:chExt cx="0" cy="0"/>
        </a:xfrm>
      </p:grpSpPr>
      <p:sp>
        <p:nvSpPr>
          <p:cNvPr id="93" name="Google Shape;93;p48"/>
          <p:cNvSpPr txBox="1"/>
          <p:nvPr>
            <p:ph type="ctrTitle"/>
          </p:nvPr>
        </p:nvSpPr>
        <p:spPr>
          <a:xfrm>
            <a:off x="1381183" y="869433"/>
            <a:ext cx="4345092" cy="3493188"/>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2.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 name="Shape 9"/>
        <p:cNvGrpSpPr/>
        <p:nvPr/>
      </p:nvGrpSpPr>
      <p:grpSpPr>
        <a:xfrm>
          <a:off x="0" y="0"/>
          <a:ext cx="0" cy="0"/>
          <a:chOff x="0" y="0"/>
          <a:chExt cx="0" cy="0"/>
        </a:xfrm>
      </p:grpSpPr>
      <p:sp>
        <p:nvSpPr>
          <p:cNvPr id="10" name="Google Shape;10;p27"/>
          <p:cNvSpPr txBox="1"/>
          <p:nvPr>
            <p:ph idx="1" type="body"/>
          </p:nvPr>
        </p:nvSpPr>
        <p:spPr>
          <a:xfrm>
            <a:off x="1128458" y="1875262"/>
            <a:ext cx="11808257" cy="5559031"/>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Quicksand"/>
              <a:buChar char="●"/>
              <a:defRPr b="0" i="0" sz="1800" u="none" cap="none" strike="noStrike">
                <a:solidFill>
                  <a:schemeClr val="dk2"/>
                </a:solidFill>
                <a:latin typeface="Quicksand"/>
                <a:ea typeface="Quicksand"/>
                <a:cs typeface="Quicksand"/>
                <a:sym typeface="Quicksand"/>
              </a:defRPr>
            </a:lvl1pPr>
            <a:lvl2pPr indent="-317500" lvl="1" marL="914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2pPr>
            <a:lvl3pPr indent="-317500" lvl="2" marL="1371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3pPr>
            <a:lvl4pPr indent="-317500" lvl="3" marL="18288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4pPr>
            <a:lvl5pPr indent="-317500" lvl="4" marL="22860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5pPr>
            <a:lvl6pPr indent="-317500" lvl="5" marL="27432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6pPr>
            <a:lvl7pPr indent="-317500" lvl="6" marL="3200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7pPr>
            <a:lvl8pPr indent="-317500" lvl="7" marL="3657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9pPr>
          </a:lstStyle>
          <a:p/>
        </p:txBody>
      </p:sp>
      <p:sp>
        <p:nvSpPr>
          <p:cNvPr id="11" name="Google Shape;11;p27"/>
          <p:cNvSpPr txBox="1"/>
          <p:nvPr>
            <p:ph type="title"/>
          </p:nvPr>
        </p:nvSpPr>
        <p:spPr>
          <a:xfrm>
            <a:off x="1116767" y="724127"/>
            <a:ext cx="11831792" cy="93187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Quicksand"/>
              <a:buNone/>
              <a:defRPr b="1" i="0" sz="2800" u="none" cap="none" strike="noStrike">
                <a:solidFill>
                  <a:schemeClr val="dk1"/>
                </a:solidFill>
                <a:latin typeface="Quicksand"/>
                <a:ea typeface="Quicksand"/>
                <a:cs typeface="Quicksand"/>
                <a:sym typeface="Quicksand"/>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4" name="Shape 234"/>
        <p:cNvGrpSpPr/>
        <p:nvPr/>
      </p:nvGrpSpPr>
      <p:grpSpPr>
        <a:xfrm>
          <a:off x="0" y="0"/>
          <a:ext cx="0" cy="0"/>
          <a:chOff x="0" y="0"/>
          <a:chExt cx="0" cy="0"/>
        </a:xfrm>
      </p:grpSpPr>
      <p:sp>
        <p:nvSpPr>
          <p:cNvPr id="235" name="Google Shape;235;p29"/>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076"/>
              <a:buFont typeface="Calibri"/>
              <a:buNone/>
              <a:defRPr b="0" i="0" sz="5076"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6" name="Google Shape;236;p29"/>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433705" lvl="0" marL="457200" marR="0" rtl="0" algn="l">
              <a:lnSpc>
                <a:spcPct val="90000"/>
              </a:lnSpc>
              <a:spcBef>
                <a:spcPts val="1154"/>
              </a:spcBef>
              <a:spcAft>
                <a:spcPts val="0"/>
              </a:spcAft>
              <a:buClr>
                <a:schemeClr val="dk1"/>
              </a:buClr>
              <a:buSzPts val="3230"/>
              <a:buFont typeface="Arial"/>
              <a:buChar char="•"/>
              <a:defRPr b="0" i="0" sz="3230" u="none" cap="none" strike="noStrike">
                <a:solidFill>
                  <a:schemeClr val="dk1"/>
                </a:solidFill>
                <a:latin typeface="Calibri"/>
                <a:ea typeface="Calibri"/>
                <a:cs typeface="Calibri"/>
                <a:sym typeface="Calibri"/>
              </a:defRPr>
            </a:lvl1pPr>
            <a:lvl2pPr indent="-404431" lvl="1" marL="914400" marR="0" rtl="0" algn="l">
              <a:lnSpc>
                <a:spcPct val="90000"/>
              </a:lnSpc>
              <a:spcBef>
                <a:spcPts val="577"/>
              </a:spcBef>
              <a:spcAft>
                <a:spcPts val="0"/>
              </a:spcAft>
              <a:buClr>
                <a:schemeClr val="dk1"/>
              </a:buClr>
              <a:buSzPts val="2769"/>
              <a:buFont typeface="Arial"/>
              <a:buChar char="•"/>
              <a:defRPr b="0" i="0" sz="2769" u="none" cap="none" strike="noStrike">
                <a:solidFill>
                  <a:schemeClr val="dk1"/>
                </a:solidFill>
                <a:latin typeface="Calibri"/>
                <a:ea typeface="Calibri"/>
                <a:cs typeface="Calibri"/>
                <a:sym typeface="Calibri"/>
              </a:defRPr>
            </a:lvl2pPr>
            <a:lvl3pPr indent="-375094" lvl="2" marL="1371600" marR="0" rtl="0" algn="l">
              <a:lnSpc>
                <a:spcPct val="90000"/>
              </a:lnSpc>
              <a:spcBef>
                <a:spcPts val="577"/>
              </a:spcBef>
              <a:spcAft>
                <a:spcPts val="0"/>
              </a:spcAft>
              <a:buClr>
                <a:schemeClr val="dk1"/>
              </a:buClr>
              <a:buSzPts val="2307"/>
              <a:buFont typeface="Arial"/>
              <a:buChar char="•"/>
              <a:defRPr b="0" i="0" sz="2307" u="none" cap="none" strike="noStrike">
                <a:solidFill>
                  <a:schemeClr val="dk1"/>
                </a:solidFill>
                <a:latin typeface="Calibri"/>
                <a:ea typeface="Calibri"/>
                <a:cs typeface="Calibri"/>
                <a:sym typeface="Calibri"/>
              </a:defRPr>
            </a:lvl3pPr>
            <a:lvl4pPr indent="-360425" lvl="3" marL="1828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4pPr>
            <a:lvl5pPr indent="-360426" lvl="4" marL="22860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5pPr>
            <a:lvl6pPr indent="-360426" lvl="5" marL="27432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6pPr>
            <a:lvl7pPr indent="-360426" lvl="6" marL="32004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7pPr>
            <a:lvl8pPr indent="-360426" lvl="7" marL="36576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8pPr>
            <a:lvl9pPr indent="-360426" lvl="8" marL="4114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9pPr>
          </a:lstStyle>
          <a:p/>
        </p:txBody>
      </p:sp>
      <p:sp>
        <p:nvSpPr>
          <p:cNvPr id="237" name="Google Shape;237;p29"/>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8" name="Google Shape;238;p29"/>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9" name="Google Shape;239;p29"/>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384" u="none" cap="none" strike="noStrike">
                <a:solidFill>
                  <a:srgbClr val="888888"/>
                </a:solidFill>
                <a:latin typeface="Calibri"/>
                <a:ea typeface="Calibri"/>
                <a:cs typeface="Calibri"/>
                <a:sym typeface="Calibri"/>
              </a:defRPr>
            </a:lvl1pPr>
            <a:lvl2pPr indent="0" lvl="1" marL="0" marR="0" rtl="0" algn="r">
              <a:spcBef>
                <a:spcPts val="0"/>
              </a:spcBef>
              <a:buNone/>
              <a:defRPr b="0" i="0" sz="1384" u="none" cap="none" strike="noStrike">
                <a:solidFill>
                  <a:srgbClr val="888888"/>
                </a:solidFill>
                <a:latin typeface="Calibri"/>
                <a:ea typeface="Calibri"/>
                <a:cs typeface="Calibri"/>
                <a:sym typeface="Calibri"/>
              </a:defRPr>
            </a:lvl2pPr>
            <a:lvl3pPr indent="0" lvl="2" marL="0" marR="0" rtl="0" algn="r">
              <a:spcBef>
                <a:spcPts val="0"/>
              </a:spcBef>
              <a:buNone/>
              <a:defRPr b="0" i="0" sz="1384" u="none" cap="none" strike="noStrike">
                <a:solidFill>
                  <a:srgbClr val="888888"/>
                </a:solidFill>
                <a:latin typeface="Calibri"/>
                <a:ea typeface="Calibri"/>
                <a:cs typeface="Calibri"/>
                <a:sym typeface="Calibri"/>
              </a:defRPr>
            </a:lvl3pPr>
            <a:lvl4pPr indent="0" lvl="3" marL="0" marR="0" rtl="0" algn="r">
              <a:spcBef>
                <a:spcPts val="0"/>
              </a:spcBef>
              <a:buNone/>
              <a:defRPr b="0" i="0" sz="1384" u="none" cap="none" strike="noStrike">
                <a:solidFill>
                  <a:srgbClr val="888888"/>
                </a:solidFill>
                <a:latin typeface="Calibri"/>
                <a:ea typeface="Calibri"/>
                <a:cs typeface="Calibri"/>
                <a:sym typeface="Calibri"/>
              </a:defRPr>
            </a:lvl4pPr>
            <a:lvl5pPr indent="0" lvl="4" marL="0" marR="0" rtl="0" algn="r">
              <a:spcBef>
                <a:spcPts val="0"/>
              </a:spcBef>
              <a:buNone/>
              <a:defRPr b="0" i="0" sz="1384" u="none" cap="none" strike="noStrike">
                <a:solidFill>
                  <a:srgbClr val="888888"/>
                </a:solidFill>
                <a:latin typeface="Calibri"/>
                <a:ea typeface="Calibri"/>
                <a:cs typeface="Calibri"/>
                <a:sym typeface="Calibri"/>
              </a:defRPr>
            </a:lvl5pPr>
            <a:lvl6pPr indent="0" lvl="5" marL="0" marR="0" rtl="0" algn="r">
              <a:spcBef>
                <a:spcPts val="0"/>
              </a:spcBef>
              <a:buNone/>
              <a:defRPr b="0" i="0" sz="1384" u="none" cap="none" strike="noStrike">
                <a:solidFill>
                  <a:srgbClr val="888888"/>
                </a:solidFill>
                <a:latin typeface="Calibri"/>
                <a:ea typeface="Calibri"/>
                <a:cs typeface="Calibri"/>
                <a:sym typeface="Calibri"/>
              </a:defRPr>
            </a:lvl6pPr>
            <a:lvl7pPr indent="0" lvl="6" marL="0" marR="0" rtl="0" algn="r">
              <a:spcBef>
                <a:spcPts val="0"/>
              </a:spcBef>
              <a:buNone/>
              <a:defRPr b="0" i="0" sz="1384" u="none" cap="none" strike="noStrike">
                <a:solidFill>
                  <a:srgbClr val="888888"/>
                </a:solidFill>
                <a:latin typeface="Calibri"/>
                <a:ea typeface="Calibri"/>
                <a:cs typeface="Calibri"/>
                <a:sym typeface="Calibri"/>
              </a:defRPr>
            </a:lvl7pPr>
            <a:lvl8pPr indent="0" lvl="7" marL="0" marR="0" rtl="0" algn="r">
              <a:spcBef>
                <a:spcPts val="0"/>
              </a:spcBef>
              <a:buNone/>
              <a:defRPr b="0" i="0" sz="1384" u="none" cap="none" strike="noStrike">
                <a:solidFill>
                  <a:srgbClr val="888888"/>
                </a:solidFill>
                <a:latin typeface="Calibri"/>
                <a:ea typeface="Calibri"/>
                <a:cs typeface="Calibri"/>
                <a:sym typeface="Calibri"/>
              </a:defRPr>
            </a:lvl8pPr>
            <a:lvl9pPr indent="0" lvl="8" marL="0" marR="0" rtl="0" algn="r">
              <a:spcBef>
                <a:spcPts val="0"/>
              </a:spcBef>
              <a:buNone/>
              <a:defRPr b="0" i="0" sz="1384"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309" name="Shape 309"/>
        <p:cNvGrpSpPr/>
        <p:nvPr/>
      </p:nvGrpSpPr>
      <p:grpSpPr>
        <a:xfrm>
          <a:off x="0" y="0"/>
          <a:ext cx="0" cy="0"/>
          <a:chOff x="0" y="0"/>
          <a:chExt cx="0" cy="0"/>
        </a:xfrm>
      </p:grpSpPr>
      <p:grpSp>
        <p:nvGrpSpPr>
          <p:cNvPr id="310" name="Google Shape;310;p63"/>
          <p:cNvGrpSpPr/>
          <p:nvPr/>
        </p:nvGrpSpPr>
        <p:grpSpPr>
          <a:xfrm>
            <a:off x="0" y="2"/>
            <a:ext cx="14074835" cy="8369300"/>
            <a:chOff x="0" y="0"/>
            <a:chExt cx="12200308" cy="6858000"/>
          </a:xfrm>
        </p:grpSpPr>
        <p:sp>
          <p:nvSpPr>
            <p:cNvPr id="311" name="Google Shape;311;p63"/>
            <p:cNvSpPr/>
            <p:nvPr/>
          </p:nvSpPr>
          <p:spPr>
            <a:xfrm>
              <a:off x="0"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12" name="Google Shape;312;p63"/>
            <p:cNvSpPr/>
            <p:nvPr/>
          </p:nvSpPr>
          <p:spPr>
            <a:xfrm>
              <a:off x="11804308" y="0"/>
              <a:ext cx="396000" cy="6858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13" name="Google Shape;313;p63"/>
            <p:cNvSpPr/>
            <p:nvPr/>
          </p:nvSpPr>
          <p:spPr>
            <a:xfrm rot="5400000">
              <a:off x="5898000" y="560549"/>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14" name="Google Shape;314;p63"/>
            <p:cNvSpPr/>
            <p:nvPr/>
          </p:nvSpPr>
          <p:spPr>
            <a:xfrm rot="5400000">
              <a:off x="5898000" y="-5898000"/>
              <a:ext cx="396000" cy="12192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grpSp>
      <p:sp>
        <p:nvSpPr>
          <p:cNvPr id="315" name="Google Shape;315;p63"/>
          <p:cNvSpPr txBox="1"/>
          <p:nvPr>
            <p:ph type="title"/>
          </p:nvPr>
        </p:nvSpPr>
        <p:spPr>
          <a:xfrm>
            <a:off x="1610443" y="679806"/>
            <a:ext cx="11935654" cy="755496"/>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accent1"/>
              </a:buClr>
              <a:buSzPts val="2508"/>
              <a:buFont typeface="Open Sans"/>
              <a:buNone/>
              <a:defRPr b="0" i="0" sz="2508" u="none" cap="none" strike="noStrike">
                <a:solidFill>
                  <a:schemeClr val="accent1"/>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6" name="Google Shape;316;p63"/>
          <p:cNvSpPr txBox="1"/>
          <p:nvPr>
            <p:ph idx="1" type="body"/>
          </p:nvPr>
        </p:nvSpPr>
        <p:spPr>
          <a:xfrm>
            <a:off x="1563106" y="2053509"/>
            <a:ext cx="12023563" cy="5310244"/>
          </a:xfrm>
          <a:prstGeom prst="rect">
            <a:avLst/>
          </a:prstGeom>
          <a:noFill/>
          <a:ln>
            <a:noFill/>
          </a:ln>
        </p:spPr>
        <p:txBody>
          <a:bodyPr anchorCtr="0" anchor="t" bIns="45700" lIns="91425" spcFirstLastPara="1" rIns="91425" wrap="square" tIns="45700">
            <a:normAutofit/>
          </a:bodyPr>
          <a:lstStyle>
            <a:lvl1pPr indent="-336867" lvl="0" marL="457200" marR="0" rtl="0" algn="l">
              <a:lnSpc>
                <a:spcPct val="90000"/>
              </a:lnSpc>
              <a:spcBef>
                <a:spcPts val="1003"/>
              </a:spcBef>
              <a:spcAft>
                <a:spcPts val="0"/>
              </a:spcAft>
              <a:buClr>
                <a:schemeClr val="dk1"/>
              </a:buClr>
              <a:buSzPts val="1705"/>
              <a:buFont typeface="Arial"/>
              <a:buChar char=" "/>
              <a:defRPr b="0" i="0" sz="1704" u="none" cap="none" strike="noStrike">
                <a:solidFill>
                  <a:schemeClr val="dk1"/>
                </a:solidFill>
                <a:latin typeface="Open Sans"/>
                <a:ea typeface="Open Sans"/>
                <a:cs typeface="Open Sans"/>
                <a:sym typeface="Open Sans"/>
              </a:defRPr>
            </a:lvl1pPr>
            <a:lvl2pPr indent="-324167" lvl="1" marL="914400" marR="0" rtl="0" algn="l">
              <a:lnSpc>
                <a:spcPct val="90000"/>
              </a:lnSpc>
              <a:spcBef>
                <a:spcPts val="501"/>
              </a:spcBef>
              <a:spcAft>
                <a:spcPts val="0"/>
              </a:spcAft>
              <a:buClr>
                <a:schemeClr val="dk1"/>
              </a:buClr>
              <a:buSzPts val="1505"/>
              <a:buFont typeface="Arial"/>
              <a:buChar char="-"/>
              <a:defRPr b="0" i="0" sz="1505" u="none" cap="none" strike="noStrike">
                <a:solidFill>
                  <a:schemeClr val="dk1"/>
                </a:solidFill>
                <a:latin typeface="Open Sans"/>
                <a:ea typeface="Open Sans"/>
                <a:cs typeface="Open Sans"/>
                <a:sym typeface="Open Sans"/>
              </a:defRPr>
            </a:lvl2pPr>
            <a:lvl3pPr indent="-311403" lvl="2" marL="1371600" marR="0" rtl="0" algn="l">
              <a:lnSpc>
                <a:spcPct val="90000"/>
              </a:lnSpc>
              <a:spcBef>
                <a:spcPts val="501"/>
              </a:spcBef>
              <a:spcAft>
                <a:spcPts val="0"/>
              </a:spcAft>
              <a:buClr>
                <a:schemeClr val="dk1"/>
              </a:buClr>
              <a:buSzPts val="1304"/>
              <a:buFont typeface="Arial"/>
              <a:buChar char="&gt;"/>
              <a:defRPr b="0" i="0" sz="1304" u="none" cap="none" strike="noStrike">
                <a:solidFill>
                  <a:schemeClr val="dk1"/>
                </a:solidFill>
                <a:latin typeface="Open Sans"/>
                <a:ea typeface="Open Sans"/>
                <a:cs typeface="Open Sans"/>
                <a:sym typeface="Open Sans"/>
              </a:defRPr>
            </a:lvl3pPr>
            <a:lvl4pPr indent="-336867" lvl="3" marL="1828800" marR="0" rtl="0" algn="l">
              <a:lnSpc>
                <a:spcPct val="90000"/>
              </a:lnSpc>
              <a:spcBef>
                <a:spcPts val="501"/>
              </a:spcBef>
              <a:spcAft>
                <a:spcPts val="0"/>
              </a:spcAft>
              <a:buClr>
                <a:schemeClr val="dk1"/>
              </a:buClr>
              <a:buSzPts val="1705"/>
              <a:buFont typeface="Arial"/>
              <a:buChar char="•"/>
              <a:defRPr b="0" i="0" sz="1704" u="none" cap="none" strike="noStrike">
                <a:solidFill>
                  <a:schemeClr val="dk1"/>
                </a:solidFill>
                <a:latin typeface="Open Sans"/>
                <a:ea typeface="Open Sans"/>
                <a:cs typeface="Open Sans"/>
                <a:sym typeface="Open Sans"/>
              </a:defRPr>
            </a:lvl4pPr>
            <a:lvl5pPr indent="-324167" lvl="4" marL="2286000" marR="0" rtl="0" algn="l">
              <a:lnSpc>
                <a:spcPct val="90000"/>
              </a:lnSpc>
              <a:spcBef>
                <a:spcPts val="501"/>
              </a:spcBef>
              <a:spcAft>
                <a:spcPts val="0"/>
              </a:spcAft>
              <a:buClr>
                <a:schemeClr val="dk1"/>
              </a:buClr>
              <a:buSzPts val="1505"/>
              <a:buFont typeface="Arial"/>
              <a:buChar char=" "/>
              <a:defRPr b="1" i="0" sz="1505" u="none" cap="none" strike="noStrike">
                <a:solidFill>
                  <a:schemeClr val="dk1"/>
                </a:solidFill>
                <a:latin typeface="Open Sans"/>
                <a:ea typeface="Open Sans"/>
                <a:cs typeface="Open Sans"/>
                <a:sym typeface="Open Sans"/>
              </a:defRPr>
            </a:lvl5pPr>
            <a:lvl6pPr indent="-343217" lvl="5" marL="27432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6pPr>
            <a:lvl7pPr indent="-343217" lvl="6" marL="32004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7pPr>
            <a:lvl8pPr indent="-343217" lvl="7" marL="36576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8pPr>
            <a:lvl9pPr indent="-343217" lvl="8" marL="4114800" marR="0" rtl="0" algn="l">
              <a:lnSpc>
                <a:spcPct val="90000"/>
              </a:lnSpc>
              <a:spcBef>
                <a:spcPts val="501"/>
              </a:spcBef>
              <a:spcAft>
                <a:spcPts val="0"/>
              </a:spcAft>
              <a:buClr>
                <a:schemeClr val="dk1"/>
              </a:buClr>
              <a:buSzPts val="1805"/>
              <a:buFont typeface="Arial"/>
              <a:buChar char="•"/>
              <a:defRPr b="0" i="0" sz="1804" u="none" cap="none" strike="noStrike">
                <a:solidFill>
                  <a:schemeClr val="dk1"/>
                </a:solidFill>
                <a:latin typeface="Arial"/>
                <a:ea typeface="Arial"/>
                <a:cs typeface="Arial"/>
                <a:sym typeface="Arial"/>
              </a:defRPr>
            </a:lvl9pPr>
          </a:lstStyle>
          <a:p/>
        </p:txBody>
      </p:sp>
      <p:sp>
        <p:nvSpPr>
          <p:cNvPr id="317" name="Google Shape;317;p63"/>
          <p:cNvSpPr txBox="1"/>
          <p:nvPr>
            <p:ph idx="11" type="ftr"/>
          </p:nvPr>
        </p:nvSpPr>
        <p:spPr>
          <a:xfrm>
            <a:off x="8971511" y="7966677"/>
            <a:ext cx="4747022" cy="30403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sz="602">
                <a:solidFill>
                  <a:srgbClr val="898989"/>
                </a:solidFill>
                <a:latin typeface="Open Sans"/>
                <a:ea typeface="Open Sans"/>
                <a:cs typeface="Open Sans"/>
                <a:sym typeface="Open Sans"/>
              </a:defRPr>
            </a:lvl1pPr>
            <a:lvl2pPr lvl="1" marR="0" rtl="0" algn="l">
              <a:spcBef>
                <a:spcPts val="0"/>
              </a:spcBef>
              <a:spcAft>
                <a:spcPts val="0"/>
              </a:spcAft>
              <a:buSzPts val="1400"/>
              <a:buNone/>
              <a:defRPr b="0" i="0" sz="1901"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901"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901"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901"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901"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901"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901"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901" u="none" cap="none" strike="noStrike">
                <a:solidFill>
                  <a:schemeClr val="dk1"/>
                </a:solidFill>
                <a:latin typeface="Arial"/>
                <a:ea typeface="Arial"/>
                <a:cs typeface="Arial"/>
                <a:sym typeface="Arial"/>
              </a:defRPr>
            </a:lvl9pPr>
          </a:lstStyle>
          <a:p/>
        </p:txBody>
      </p:sp>
      <p:sp>
        <p:nvSpPr>
          <p:cNvPr id="318" name="Google Shape;318;p63"/>
          <p:cNvSpPr txBox="1"/>
          <p:nvPr>
            <p:ph idx="12" type="sldNum"/>
          </p:nvPr>
        </p:nvSpPr>
        <p:spPr>
          <a:xfrm>
            <a:off x="325464" y="7981961"/>
            <a:ext cx="671952" cy="288748"/>
          </a:xfrm>
          <a:prstGeom prst="rect">
            <a:avLst/>
          </a:prstGeom>
          <a:noFill/>
          <a:ln>
            <a:noFill/>
          </a:ln>
        </p:spPr>
        <p:txBody>
          <a:bodyPr anchorCtr="0" anchor="ctr" bIns="45700" lIns="91425" spcFirstLastPara="1" rIns="91425" wrap="square" tIns="45700">
            <a:noAutofit/>
          </a:bodyPr>
          <a:lstStyle>
            <a:lvl1pPr indent="0" lvl="0" marL="0" marR="0" rtl="0" algn="l">
              <a:spcBef>
                <a:spcPts val="0"/>
              </a:spcBef>
              <a:buNone/>
              <a:defRPr b="1" sz="702">
                <a:solidFill>
                  <a:srgbClr val="898989"/>
                </a:solidFill>
                <a:latin typeface="Manuale"/>
                <a:ea typeface="Manuale"/>
                <a:cs typeface="Manuale"/>
                <a:sym typeface="Manuale"/>
              </a:defRPr>
            </a:lvl1pPr>
            <a:lvl2pPr indent="0" lvl="1" marL="0" marR="0" rtl="0" algn="l">
              <a:spcBef>
                <a:spcPts val="0"/>
              </a:spcBef>
              <a:buNone/>
              <a:defRPr b="1" sz="702">
                <a:solidFill>
                  <a:srgbClr val="898989"/>
                </a:solidFill>
                <a:latin typeface="Manuale"/>
                <a:ea typeface="Manuale"/>
                <a:cs typeface="Manuale"/>
                <a:sym typeface="Manuale"/>
              </a:defRPr>
            </a:lvl2pPr>
            <a:lvl3pPr indent="0" lvl="2" marL="0" marR="0" rtl="0" algn="l">
              <a:spcBef>
                <a:spcPts val="0"/>
              </a:spcBef>
              <a:buNone/>
              <a:defRPr b="1" sz="702">
                <a:solidFill>
                  <a:srgbClr val="898989"/>
                </a:solidFill>
                <a:latin typeface="Manuale"/>
                <a:ea typeface="Manuale"/>
                <a:cs typeface="Manuale"/>
                <a:sym typeface="Manuale"/>
              </a:defRPr>
            </a:lvl3pPr>
            <a:lvl4pPr indent="0" lvl="3" marL="0" marR="0" rtl="0" algn="l">
              <a:spcBef>
                <a:spcPts val="0"/>
              </a:spcBef>
              <a:buNone/>
              <a:defRPr b="1" sz="702">
                <a:solidFill>
                  <a:srgbClr val="898989"/>
                </a:solidFill>
                <a:latin typeface="Manuale"/>
                <a:ea typeface="Manuale"/>
                <a:cs typeface="Manuale"/>
                <a:sym typeface="Manuale"/>
              </a:defRPr>
            </a:lvl4pPr>
            <a:lvl5pPr indent="0" lvl="4" marL="0" marR="0" rtl="0" algn="l">
              <a:spcBef>
                <a:spcPts val="0"/>
              </a:spcBef>
              <a:buNone/>
              <a:defRPr b="1" sz="702">
                <a:solidFill>
                  <a:srgbClr val="898989"/>
                </a:solidFill>
                <a:latin typeface="Manuale"/>
                <a:ea typeface="Manuale"/>
                <a:cs typeface="Manuale"/>
                <a:sym typeface="Manuale"/>
              </a:defRPr>
            </a:lvl5pPr>
            <a:lvl6pPr indent="0" lvl="5" marL="0" marR="0" rtl="0" algn="l">
              <a:spcBef>
                <a:spcPts val="0"/>
              </a:spcBef>
              <a:buNone/>
              <a:defRPr b="1" sz="702">
                <a:solidFill>
                  <a:srgbClr val="898989"/>
                </a:solidFill>
                <a:latin typeface="Manuale"/>
                <a:ea typeface="Manuale"/>
                <a:cs typeface="Manuale"/>
                <a:sym typeface="Manuale"/>
              </a:defRPr>
            </a:lvl6pPr>
            <a:lvl7pPr indent="0" lvl="6" marL="0" marR="0" rtl="0" algn="l">
              <a:spcBef>
                <a:spcPts val="0"/>
              </a:spcBef>
              <a:buNone/>
              <a:defRPr b="1" sz="702">
                <a:solidFill>
                  <a:srgbClr val="898989"/>
                </a:solidFill>
                <a:latin typeface="Manuale"/>
                <a:ea typeface="Manuale"/>
                <a:cs typeface="Manuale"/>
                <a:sym typeface="Manuale"/>
              </a:defRPr>
            </a:lvl7pPr>
            <a:lvl8pPr indent="0" lvl="7" marL="0" marR="0" rtl="0" algn="l">
              <a:spcBef>
                <a:spcPts val="0"/>
              </a:spcBef>
              <a:buNone/>
              <a:defRPr b="1" sz="702">
                <a:solidFill>
                  <a:srgbClr val="898989"/>
                </a:solidFill>
                <a:latin typeface="Manuale"/>
                <a:ea typeface="Manuale"/>
                <a:cs typeface="Manuale"/>
                <a:sym typeface="Manuale"/>
              </a:defRPr>
            </a:lvl8pPr>
            <a:lvl9pPr indent="0" lvl="8" marL="0" marR="0" rtl="0" algn="l">
              <a:spcBef>
                <a:spcPts val="0"/>
              </a:spcBef>
              <a:buNone/>
              <a:defRPr b="1" sz="702">
                <a:solidFill>
                  <a:srgbClr val="898989"/>
                </a:solidFill>
                <a:latin typeface="Manuale"/>
                <a:ea typeface="Manuale"/>
                <a:cs typeface="Manuale"/>
                <a:sym typeface="Manuale"/>
              </a:defRPr>
            </a:lvl9pPr>
          </a:lstStyle>
          <a:p>
            <a:pPr indent="0" lvl="0" marL="0" rtl="0" algn="l">
              <a:spcBef>
                <a:spcPts val="0"/>
              </a:spcBef>
              <a:spcAft>
                <a:spcPts val="0"/>
              </a:spcAft>
              <a:buNone/>
            </a:pPr>
            <a:fld id="{00000000-1234-1234-1234-123412341234}" type="slidenum">
              <a:rPr lang="en-US"/>
              <a:t>‹#›</a:t>
            </a:fld>
            <a:endParaRPr/>
          </a:p>
        </p:txBody>
      </p:sp>
      <p:sp>
        <p:nvSpPr>
          <p:cNvPr id="319" name="Google Shape;319;p63"/>
          <p:cNvSpPr/>
          <p:nvPr/>
        </p:nvSpPr>
        <p:spPr>
          <a:xfrm>
            <a:off x="1746033" y="1"/>
            <a:ext cx="2385636" cy="11543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4">
              <a:solidFill>
                <a:schemeClr val="lt1"/>
              </a:solidFill>
              <a:latin typeface="Arial"/>
              <a:ea typeface="Arial"/>
              <a:cs typeface="Arial"/>
              <a:sym typeface="Arial"/>
            </a:endParaRPr>
          </a:p>
        </p:txBody>
      </p:sp>
      <p:sp>
        <p:nvSpPr>
          <p:cNvPr id="320" name="Google Shape;320;p63"/>
          <p:cNvSpPr txBox="1"/>
          <p:nvPr/>
        </p:nvSpPr>
        <p:spPr>
          <a:xfrm>
            <a:off x="1638890" y="7993670"/>
            <a:ext cx="6292987" cy="184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2">
                <a:solidFill>
                  <a:srgbClr val="8E8E8E"/>
                </a:solidFill>
                <a:latin typeface="Open Sans"/>
                <a:ea typeface="Open Sans"/>
                <a:cs typeface="Open Sans"/>
                <a:sym typeface="Open Sans"/>
              </a:rPr>
              <a:t>Copyright</a:t>
            </a:r>
            <a:r>
              <a:rPr lang="en-US" sz="602">
                <a:solidFill>
                  <a:srgbClr val="8E8E8E"/>
                </a:solidFill>
                <a:latin typeface="Open Sans"/>
                <a:ea typeface="Open Sans"/>
                <a:cs typeface="Open Sans"/>
                <a:sym typeface="Open Sans"/>
              </a:rPr>
              <a:t> © 2017, CAMH</a:t>
            </a:r>
            <a:endParaRPr sz="602">
              <a:solidFill>
                <a:srgbClr val="8E8E8E"/>
              </a:solidFill>
              <a:latin typeface="Open Sans"/>
              <a:ea typeface="Open Sans"/>
              <a:cs typeface="Open Sans"/>
              <a:sym typeface="Open Sans"/>
            </a:endParaRPr>
          </a:p>
        </p:txBody>
      </p:sp>
    </p:spTree>
  </p:cSld>
  <p:clrMap accent1="accent1" accent2="accent2" accent3="accent3" accent4="accent4" accent5="accent5" accent6="accent6" bg1="lt1" bg2="dk2" tx1="dk1" tx2="lt2" folHlink="folHlink" hlink="hlink"/>
  <p:sldLayoutIdLst>
    <p:sldLayoutId id="2147483685" r:id="rId1"/>
    <p:sldLayoutId id="2147483686" r:id="rId2"/>
    <p:sldLayoutId id="2147483687" r:id="rId3"/>
    <p:sldLayoutId id="2147483688" r:id="rId4"/>
    <p:sldLayoutId id="2147483689" r:id="rId5"/>
    <p:sldLayoutId id="2147483690" r:id="rId6"/>
    <p:sldLayoutId id="2147483691"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0.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33.png"/><Relationship Id="rId6" Type="http://schemas.openxmlformats.org/officeDocument/2006/relationships/image" Target="../media/image55.png"/><Relationship Id="rId7" Type="http://schemas.openxmlformats.org/officeDocument/2006/relationships/image" Target="../media/image5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33.png"/><Relationship Id="rId6" Type="http://schemas.openxmlformats.org/officeDocument/2006/relationships/image" Target="../media/image55.png"/><Relationship Id="rId7" Type="http://schemas.openxmlformats.org/officeDocument/2006/relationships/image" Target="../media/image31.png"/><Relationship Id="rId8" Type="http://schemas.openxmlformats.org/officeDocument/2006/relationships/image" Target="../media/image5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33.png"/><Relationship Id="rId6" Type="http://schemas.openxmlformats.org/officeDocument/2006/relationships/image" Target="../media/image55.png"/><Relationship Id="rId7"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15.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15.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6.xml"/><Relationship Id="rId3" Type="http://schemas.openxmlformats.org/officeDocument/2006/relationships/image" Target="../media/image15.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 Id="rId3" Type="http://schemas.openxmlformats.org/officeDocument/2006/relationships/image" Target="../media/image15.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8.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5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22.png"/><Relationship Id="rId4" Type="http://schemas.openxmlformats.org/officeDocument/2006/relationships/image" Target="../media/image11.png"/><Relationship Id="rId9" Type="http://schemas.openxmlformats.org/officeDocument/2006/relationships/image" Target="../media/image14.png"/><Relationship Id="rId5" Type="http://schemas.openxmlformats.org/officeDocument/2006/relationships/image" Target="../media/image6.png"/><Relationship Id="rId6" Type="http://schemas.openxmlformats.org/officeDocument/2006/relationships/image" Target="../media/image16.png"/><Relationship Id="rId7" Type="http://schemas.openxmlformats.org/officeDocument/2006/relationships/image" Target="../media/image7.png"/><Relationship Id="rId8"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 Id="rId3" Type="http://schemas.openxmlformats.org/officeDocument/2006/relationships/image" Target="../media/image15.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2.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31.png"/><Relationship Id="rId6" Type="http://schemas.openxmlformats.org/officeDocument/2006/relationships/image" Target="../media/image53.png"/><Relationship Id="rId7" Type="http://schemas.openxmlformats.org/officeDocument/2006/relationships/image" Target="../media/image63.png"/><Relationship Id="rId8" Type="http://schemas.openxmlformats.org/officeDocument/2006/relationships/image" Target="../media/image6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3.xml"/><Relationship Id="rId3" Type="http://schemas.openxmlformats.org/officeDocument/2006/relationships/image" Target="../media/image15.png"/><Relationship Id="rId4" Type="http://schemas.openxmlformats.org/officeDocument/2006/relationships/image" Target="../media/image21.png"/><Relationship Id="rId9" Type="http://schemas.openxmlformats.org/officeDocument/2006/relationships/image" Target="../media/image31.png"/><Relationship Id="rId5" Type="http://schemas.openxmlformats.org/officeDocument/2006/relationships/image" Target="../media/image53.png"/><Relationship Id="rId6" Type="http://schemas.openxmlformats.org/officeDocument/2006/relationships/image" Target="../media/image63.png"/><Relationship Id="rId7" Type="http://schemas.openxmlformats.org/officeDocument/2006/relationships/image" Target="../media/image64.png"/><Relationship Id="rId8" Type="http://schemas.openxmlformats.org/officeDocument/2006/relationships/image" Target="../media/image60.png"/></Relationships>
</file>

<file path=ppt/slides/_rels/slide24.xml.rels><?xml version="1.0" encoding="UTF-8" standalone="yes"?><Relationships xmlns="http://schemas.openxmlformats.org/package/2006/relationships"><Relationship Id="rId11" Type="http://schemas.openxmlformats.org/officeDocument/2006/relationships/image" Target="../media/image70.png"/><Relationship Id="rId10" Type="http://schemas.openxmlformats.org/officeDocument/2006/relationships/image" Target="../media/image65.png"/><Relationship Id="rId13" Type="http://schemas.openxmlformats.org/officeDocument/2006/relationships/image" Target="../media/image57.png"/><Relationship Id="rId12" Type="http://schemas.openxmlformats.org/officeDocument/2006/relationships/image" Target="../media/image69.png"/><Relationship Id="rId1" Type="http://schemas.openxmlformats.org/officeDocument/2006/relationships/slideLayout" Target="../slideLayouts/slideLayout25.xml"/><Relationship Id="rId2" Type="http://schemas.openxmlformats.org/officeDocument/2006/relationships/notesSlide" Target="../notesSlides/notesSlide24.xml"/><Relationship Id="rId3" Type="http://schemas.openxmlformats.org/officeDocument/2006/relationships/image" Target="../media/image15.png"/><Relationship Id="rId4" Type="http://schemas.openxmlformats.org/officeDocument/2006/relationships/image" Target="../media/image21.png"/><Relationship Id="rId9" Type="http://schemas.openxmlformats.org/officeDocument/2006/relationships/image" Target="../media/image62.png"/><Relationship Id="rId5" Type="http://schemas.openxmlformats.org/officeDocument/2006/relationships/image" Target="../media/image53.png"/><Relationship Id="rId6" Type="http://schemas.openxmlformats.org/officeDocument/2006/relationships/image" Target="../media/image63.png"/><Relationship Id="rId7" Type="http://schemas.openxmlformats.org/officeDocument/2006/relationships/image" Target="../media/image64.png"/><Relationship Id="rId8"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5.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31.png"/><Relationship Id="rId6" Type="http://schemas.openxmlformats.org/officeDocument/2006/relationships/image" Target="../media/image51.png"/><Relationship Id="rId7" Type="http://schemas.openxmlformats.org/officeDocument/2006/relationships/image" Target="../media/image29.png"/><Relationship Id="rId8" Type="http://schemas.openxmlformats.org/officeDocument/2006/relationships/image" Target="../media/image5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6.xml"/><Relationship Id="rId3" Type="http://schemas.openxmlformats.org/officeDocument/2006/relationships/image" Target="../media/image7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0" Type="http://schemas.openxmlformats.org/officeDocument/2006/relationships/image" Target="../media/image31.png"/><Relationship Id="rId1" Type="http://schemas.openxmlformats.org/officeDocument/2006/relationships/slideLayout" Target="../slideLayouts/slideLayout25.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17.png"/><Relationship Id="rId9" Type="http://schemas.openxmlformats.org/officeDocument/2006/relationships/image" Target="../media/image21.png"/><Relationship Id="rId5" Type="http://schemas.openxmlformats.org/officeDocument/2006/relationships/image" Target="../media/image18.png"/><Relationship Id="rId6" Type="http://schemas.openxmlformats.org/officeDocument/2006/relationships/image" Target="../media/image13.png"/><Relationship Id="rId7" Type="http://schemas.openxmlformats.org/officeDocument/2006/relationships/image" Target="../media/image8.png"/><Relationship Id="rId8"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15.png"/><Relationship Id="rId4" Type="http://schemas.openxmlformats.org/officeDocument/2006/relationships/image" Target="../media/image21.png"/><Relationship Id="rId9" Type="http://schemas.openxmlformats.org/officeDocument/2006/relationships/image" Target="../media/image28.png"/><Relationship Id="rId5" Type="http://schemas.openxmlformats.org/officeDocument/2006/relationships/image" Target="../media/image31.png"/><Relationship Id="rId6" Type="http://schemas.openxmlformats.org/officeDocument/2006/relationships/image" Target="../media/image42.png"/><Relationship Id="rId7" Type="http://schemas.openxmlformats.org/officeDocument/2006/relationships/image" Target="../media/image19.png"/><Relationship Id="rId8"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 Id="rId3" Type="http://schemas.openxmlformats.org/officeDocument/2006/relationships/image" Target="../media/image15.png"/><Relationship Id="rId4" Type="http://schemas.openxmlformats.org/officeDocument/2006/relationships/image" Target="../media/image21.png"/><Relationship Id="rId5" Type="http://schemas.openxmlformats.org/officeDocument/2006/relationships/image" Target="../media/image29.png"/><Relationship Id="rId6" Type="http://schemas.openxmlformats.org/officeDocument/2006/relationships/image" Target="../media/image27.png"/><Relationship Id="rId7" Type="http://schemas.openxmlformats.org/officeDocument/2006/relationships/image" Target="../media/image30.png"/><Relationship Id="rId8"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Relationship Id="rId3" Type="http://schemas.openxmlformats.org/officeDocument/2006/relationships/image" Target="../media/image34.png"/><Relationship Id="rId4" Type="http://schemas.openxmlformats.org/officeDocument/2006/relationships/image" Target="../media/image43.png"/><Relationship Id="rId9" Type="http://schemas.openxmlformats.org/officeDocument/2006/relationships/image" Target="../media/image39.png"/><Relationship Id="rId5" Type="http://schemas.openxmlformats.org/officeDocument/2006/relationships/image" Target="../media/image35.png"/><Relationship Id="rId6" Type="http://schemas.openxmlformats.org/officeDocument/2006/relationships/image" Target="../media/image45.png"/><Relationship Id="rId7" Type="http://schemas.openxmlformats.org/officeDocument/2006/relationships/image" Target="../media/image41.png"/><Relationship Id="rId8" Type="http://schemas.openxmlformats.org/officeDocument/2006/relationships/image" Target="../media/image4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Relationship Id="rId3" Type="http://schemas.openxmlformats.org/officeDocument/2006/relationships/chart" Target="../charts/chart1.xml"/><Relationship Id="rId4" Type="http://schemas.openxmlformats.org/officeDocument/2006/relationships/chart" Target="../charts/chart2.xml"/><Relationship Id="rId9" Type="http://schemas.openxmlformats.org/officeDocument/2006/relationships/image" Target="../media/image48.png"/><Relationship Id="rId5" Type="http://schemas.openxmlformats.org/officeDocument/2006/relationships/image" Target="../media/image43.png"/><Relationship Id="rId6" Type="http://schemas.openxmlformats.org/officeDocument/2006/relationships/image" Target="../media/image37.png"/><Relationship Id="rId7" Type="http://schemas.openxmlformats.org/officeDocument/2006/relationships/image" Target="../media/image44.png"/><Relationship Id="rId8" Type="http://schemas.openxmlformats.org/officeDocument/2006/relationships/image" Target="../media/image4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19" name="Shape 419"/>
        <p:cNvGrpSpPr/>
        <p:nvPr/>
      </p:nvGrpSpPr>
      <p:grpSpPr>
        <a:xfrm>
          <a:off x="0" y="0"/>
          <a:ext cx="0" cy="0"/>
          <a:chOff x="0" y="0"/>
          <a:chExt cx="0" cy="0"/>
        </a:xfrm>
      </p:grpSpPr>
      <p:sp>
        <p:nvSpPr>
          <p:cNvPr id="420" name="Google Shape;420;p1"/>
          <p:cNvSpPr txBox="1"/>
          <p:nvPr>
            <p:ph type="ctrTitle"/>
          </p:nvPr>
        </p:nvSpPr>
        <p:spPr>
          <a:xfrm>
            <a:off x="372103" y="2710389"/>
            <a:ext cx="5680096" cy="2568994"/>
          </a:xfrm>
          <a:prstGeom prst="rect">
            <a:avLst/>
          </a:prstGeom>
          <a:noFill/>
          <a:ln>
            <a:noFill/>
          </a:ln>
        </p:spPr>
        <p:txBody>
          <a:bodyPr anchorCtr="0" anchor="ctr" bIns="281275" lIns="281275" spcFirstLastPara="1" rIns="281275" wrap="square" tIns="281275">
            <a:noAutofit/>
          </a:bodyPr>
          <a:lstStyle/>
          <a:p>
            <a:pPr indent="0" lvl="0" marL="0" marR="0" rtl="0" algn="ctr">
              <a:lnSpc>
                <a:spcPct val="100000"/>
              </a:lnSpc>
              <a:spcBef>
                <a:spcPts val="0"/>
              </a:spcBef>
              <a:spcAft>
                <a:spcPts val="0"/>
              </a:spcAft>
              <a:buClr>
                <a:srgbClr val="000000"/>
              </a:buClr>
              <a:buSzPts val="5200"/>
              <a:buFont typeface="Arial"/>
              <a:buNone/>
            </a:pPr>
            <a:r>
              <a:rPr b="1" i="0" lang="en-US" sz="4000" u="none" cap="none" strike="noStrike">
                <a:solidFill>
                  <a:srgbClr val="000000"/>
                </a:solidFill>
                <a:latin typeface="Arial"/>
                <a:ea typeface="Arial"/>
                <a:cs typeface="Arial"/>
                <a:sym typeface="Arial"/>
              </a:rPr>
              <a:t>Fairness Dashboard:</a:t>
            </a:r>
            <a:br>
              <a:rPr b="1" i="0" lang="en-US" sz="4000" u="none" cap="none" strike="noStrike">
                <a:solidFill>
                  <a:srgbClr val="000000"/>
                </a:solidFill>
                <a:latin typeface="Arial"/>
                <a:ea typeface="Arial"/>
                <a:cs typeface="Arial"/>
                <a:sym typeface="Arial"/>
              </a:rPr>
            </a:br>
            <a:r>
              <a:rPr b="0" i="0" lang="en-US" sz="4000" u="none" cap="none" strike="noStrike">
                <a:solidFill>
                  <a:schemeClr val="dk2"/>
                </a:solidFill>
                <a:latin typeface="Arial"/>
                <a:ea typeface="Arial"/>
                <a:cs typeface="Arial"/>
                <a:sym typeface="Arial"/>
              </a:rPr>
              <a:t>Mockup Exploration</a:t>
            </a:r>
            <a:endParaRPr b="0" i="0" sz="2198" u="none" cap="none" strike="noStrike">
              <a:solidFill>
                <a:srgbClr val="000000"/>
              </a:solidFill>
              <a:latin typeface="Arial"/>
              <a:ea typeface="Arial"/>
              <a:cs typeface="Arial"/>
              <a:sym typeface="Arial"/>
            </a:endParaRPr>
          </a:p>
        </p:txBody>
      </p:sp>
      <p:grpSp>
        <p:nvGrpSpPr>
          <p:cNvPr id="421" name="Google Shape;421;p1"/>
          <p:cNvGrpSpPr/>
          <p:nvPr/>
        </p:nvGrpSpPr>
        <p:grpSpPr>
          <a:xfrm>
            <a:off x="8161635" y="6325072"/>
            <a:ext cx="1054920" cy="1131649"/>
            <a:chOff x="813950" y="2267050"/>
            <a:chExt cx="504500" cy="541075"/>
          </a:xfrm>
        </p:grpSpPr>
        <p:sp>
          <p:nvSpPr>
            <p:cNvPr id="422" name="Google Shape;422;p1"/>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3" name="Google Shape;423;p1"/>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4" name="Google Shape;424;p1"/>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5" name="Google Shape;425;p1"/>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6" name="Google Shape;426;p1"/>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7" name="Google Shape;427;p1"/>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8" name="Google Shape;428;p1"/>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29" name="Google Shape;429;p1"/>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0" name="Google Shape;430;p1"/>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1" name="Google Shape;431;p1"/>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2" name="Google Shape;432;p1"/>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3" name="Google Shape;433;p1"/>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4" name="Google Shape;434;p1"/>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5" name="Google Shape;435;p1"/>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6" name="Google Shape;436;p1"/>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7" name="Google Shape;437;p1"/>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8" name="Google Shape;438;p1"/>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39" name="Google Shape;439;p1"/>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0" name="Google Shape;440;p1"/>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1" name="Google Shape;441;p1"/>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2" name="Google Shape;442;p1"/>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3" name="Google Shape;443;p1"/>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4" name="Google Shape;444;p1"/>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5" name="Google Shape;445;p1"/>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6" name="Google Shape;446;p1"/>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7" name="Google Shape;447;p1"/>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8" name="Google Shape;448;p1"/>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49" name="Google Shape;449;p1"/>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0" name="Google Shape;450;p1"/>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1" name="Google Shape;451;p1"/>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2" name="Google Shape;452;p1"/>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3" name="Google Shape;453;p1"/>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4" name="Google Shape;454;p1"/>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5" name="Google Shape;455;p1"/>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6" name="Google Shape;456;p1"/>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57" name="Google Shape;457;p1"/>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458" name="Google Shape;458;p1"/>
          <p:cNvGrpSpPr/>
          <p:nvPr/>
        </p:nvGrpSpPr>
        <p:grpSpPr>
          <a:xfrm>
            <a:off x="6482381" y="2848084"/>
            <a:ext cx="1033171" cy="1135100"/>
            <a:chOff x="4535700" y="2961725"/>
            <a:chExt cx="527675" cy="579825"/>
          </a:xfrm>
        </p:grpSpPr>
        <p:sp>
          <p:nvSpPr>
            <p:cNvPr id="459" name="Google Shape;459;p1"/>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0" name="Google Shape;460;p1"/>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1" name="Google Shape;461;p1"/>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2" name="Google Shape;462;p1"/>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3" name="Google Shape;463;p1"/>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4" name="Google Shape;464;p1"/>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5" name="Google Shape;465;p1"/>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6" name="Google Shape;466;p1"/>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7" name="Google Shape;467;p1"/>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8" name="Google Shape;468;p1"/>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9" name="Google Shape;469;p1"/>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0" name="Google Shape;470;p1"/>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1" name="Google Shape;471;p1"/>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2" name="Google Shape;472;p1"/>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3" name="Google Shape;473;p1"/>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4" name="Google Shape;474;p1"/>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5" name="Google Shape;475;p1"/>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6" name="Google Shape;476;p1"/>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7" name="Google Shape;477;p1"/>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8" name="Google Shape;478;p1"/>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9" name="Google Shape;479;p1"/>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0" name="Google Shape;480;p1"/>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1" name="Google Shape;481;p1"/>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2" name="Google Shape;482;p1"/>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3" name="Google Shape;483;p1"/>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4" name="Google Shape;484;p1"/>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5" name="Google Shape;485;p1"/>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6" name="Google Shape;486;p1"/>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7" name="Google Shape;487;p1"/>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8" name="Google Shape;488;p1"/>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9" name="Google Shape;489;p1"/>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0" name="Google Shape;490;p1"/>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1" name="Google Shape;491;p1"/>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2" name="Google Shape;492;p1"/>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3" name="Google Shape;493;p1"/>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4" name="Google Shape;494;p1"/>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5" name="Google Shape;495;p1"/>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6" name="Google Shape;496;p1"/>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7" name="Google Shape;497;p1"/>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8" name="Google Shape;498;p1"/>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9" name="Google Shape;499;p1"/>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0" name="Google Shape;500;p1"/>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1" name="Google Shape;501;p1"/>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2" name="Google Shape;502;p1"/>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3" name="Google Shape;503;p1"/>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4" name="Google Shape;504;p1"/>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5" name="Google Shape;505;p1"/>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6" name="Google Shape;506;p1"/>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7" name="Google Shape;507;p1"/>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8" name="Google Shape;508;p1"/>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9" name="Google Shape;509;p1"/>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0" name="Google Shape;510;p1"/>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1" name="Google Shape;511;p1"/>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2" name="Google Shape;512;p1"/>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3" name="Google Shape;513;p1"/>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4" name="Google Shape;514;p1"/>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5" name="Google Shape;515;p1"/>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6" name="Google Shape;516;p1"/>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7" name="Google Shape;517;p1"/>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8" name="Google Shape;518;p1"/>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9" name="Google Shape;519;p1"/>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20" name="Google Shape;520;p1"/>
          <p:cNvGrpSpPr/>
          <p:nvPr/>
        </p:nvGrpSpPr>
        <p:grpSpPr>
          <a:xfrm>
            <a:off x="8173916" y="4449454"/>
            <a:ext cx="953108" cy="1265881"/>
            <a:chOff x="5723850" y="2801025"/>
            <a:chExt cx="508225" cy="666800"/>
          </a:xfrm>
        </p:grpSpPr>
        <p:sp>
          <p:nvSpPr>
            <p:cNvPr id="521" name="Google Shape;521;p1"/>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2" name="Google Shape;522;p1"/>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3" name="Google Shape;523;p1"/>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4" name="Google Shape;524;p1"/>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5" name="Google Shape;525;p1"/>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6" name="Google Shape;526;p1"/>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7" name="Google Shape;527;p1"/>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8" name="Google Shape;528;p1"/>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9" name="Google Shape;529;p1"/>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0" name="Google Shape;530;p1"/>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1" name="Google Shape;531;p1"/>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2" name="Google Shape;532;p1"/>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3" name="Google Shape;533;p1"/>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4" name="Google Shape;534;p1"/>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5" name="Google Shape;535;p1"/>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6" name="Google Shape;536;p1"/>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7" name="Google Shape;537;p1"/>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8" name="Google Shape;538;p1"/>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9" name="Google Shape;539;p1"/>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0" name="Google Shape;540;p1"/>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1" name="Google Shape;541;p1"/>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2" name="Google Shape;542;p1"/>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3" name="Google Shape;543;p1"/>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44" name="Google Shape;544;p1"/>
          <p:cNvGrpSpPr/>
          <p:nvPr/>
        </p:nvGrpSpPr>
        <p:grpSpPr>
          <a:xfrm>
            <a:off x="9768235" y="6247853"/>
            <a:ext cx="1058410" cy="1209646"/>
            <a:chOff x="6296225" y="2180550"/>
            <a:chExt cx="508225" cy="589775"/>
          </a:xfrm>
        </p:grpSpPr>
        <p:sp>
          <p:nvSpPr>
            <p:cNvPr id="545" name="Google Shape;545;p1"/>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6" name="Google Shape;546;p1"/>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7" name="Google Shape;547;p1"/>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8" name="Google Shape;548;p1"/>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9" name="Google Shape;549;p1"/>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0" name="Google Shape;550;p1"/>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1" name="Google Shape;551;p1"/>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2" name="Google Shape;552;p1"/>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3" name="Google Shape;553;p1"/>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4" name="Google Shape;554;p1"/>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5" name="Google Shape;555;p1"/>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6" name="Google Shape;556;p1"/>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7" name="Google Shape;557;p1"/>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8" name="Google Shape;558;p1"/>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9" name="Google Shape;559;p1"/>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560" name="Google Shape;560;p1"/>
          <p:cNvGrpSpPr/>
          <p:nvPr/>
        </p:nvGrpSpPr>
        <p:grpSpPr>
          <a:xfrm>
            <a:off x="11440578" y="2772584"/>
            <a:ext cx="1060699" cy="1209647"/>
            <a:chOff x="719250" y="5283463"/>
            <a:chExt cx="524750" cy="593425"/>
          </a:xfrm>
        </p:grpSpPr>
        <p:sp>
          <p:nvSpPr>
            <p:cNvPr id="561" name="Google Shape;561;p1"/>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2" name="Google Shape;562;p1"/>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3" name="Google Shape;563;p1"/>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4" name="Google Shape;564;p1"/>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5" name="Google Shape;565;p1"/>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6" name="Google Shape;566;p1"/>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7" name="Google Shape;567;p1"/>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8" name="Google Shape;568;p1"/>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69" name="Google Shape;569;p1"/>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0" name="Google Shape;570;p1"/>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1" name="Google Shape;571;p1"/>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2" name="Google Shape;572;p1"/>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3" name="Google Shape;573;p1"/>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4" name="Google Shape;574;p1"/>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5" name="Google Shape;575;p1"/>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6" name="Google Shape;576;p1"/>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7" name="Google Shape;577;p1"/>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8" name="Google Shape;578;p1"/>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9" name="Google Shape;579;p1"/>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0" name="Google Shape;580;p1"/>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1" name="Google Shape;581;p1"/>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pic>
        <p:nvPicPr>
          <p:cNvPr id="582" name="Google Shape;582;p1"/>
          <p:cNvPicPr preferRelativeResize="0"/>
          <p:nvPr/>
        </p:nvPicPr>
        <p:blipFill rotWithShape="1">
          <a:blip r:embed="rId3">
            <a:alphaModFix/>
          </a:blip>
          <a:srcRect b="0" l="0" r="0" t="0"/>
          <a:stretch/>
        </p:blipFill>
        <p:spPr>
          <a:xfrm>
            <a:off x="11091495" y="6057672"/>
            <a:ext cx="2322520" cy="1049395"/>
          </a:xfrm>
          <a:prstGeom prst="rect">
            <a:avLst/>
          </a:prstGeom>
          <a:noFill/>
          <a:ln>
            <a:noFill/>
          </a:ln>
        </p:spPr>
      </p:pic>
      <p:grpSp>
        <p:nvGrpSpPr>
          <p:cNvPr id="583" name="Google Shape;583;p1"/>
          <p:cNvGrpSpPr/>
          <p:nvPr/>
        </p:nvGrpSpPr>
        <p:grpSpPr>
          <a:xfrm>
            <a:off x="11467655" y="1254312"/>
            <a:ext cx="981971" cy="987368"/>
            <a:chOff x="885126" y="3073114"/>
            <a:chExt cx="638392" cy="641900"/>
          </a:xfrm>
        </p:grpSpPr>
        <p:grpSp>
          <p:nvGrpSpPr>
            <p:cNvPr id="584" name="Google Shape;584;p1"/>
            <p:cNvGrpSpPr/>
            <p:nvPr/>
          </p:nvGrpSpPr>
          <p:grpSpPr>
            <a:xfrm>
              <a:off x="885126" y="3073114"/>
              <a:ext cx="638392" cy="641734"/>
              <a:chOff x="885100" y="2984950"/>
              <a:chExt cx="526075" cy="526400"/>
            </a:xfrm>
          </p:grpSpPr>
          <p:sp>
            <p:nvSpPr>
              <p:cNvPr id="585" name="Google Shape;585;p1"/>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6" name="Google Shape;586;p1"/>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7" name="Google Shape;587;p1"/>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8" name="Google Shape;588;p1"/>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9" name="Google Shape;589;p1"/>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0" name="Google Shape;590;p1"/>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1" name="Google Shape;591;p1"/>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2" name="Google Shape;592;p1"/>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3" name="Google Shape;593;p1"/>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4" name="Google Shape;594;p1"/>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5" name="Google Shape;595;p1"/>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6" name="Google Shape;596;p1"/>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7" name="Google Shape;597;p1"/>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8" name="Google Shape;598;p1"/>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599" name="Google Shape;599;p1"/>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00" name="Google Shape;600;p1"/>
          <p:cNvGrpSpPr/>
          <p:nvPr/>
        </p:nvGrpSpPr>
        <p:grpSpPr>
          <a:xfrm>
            <a:off x="6430738" y="1047479"/>
            <a:ext cx="1136497" cy="1215613"/>
            <a:chOff x="808625" y="2997925"/>
            <a:chExt cx="508500" cy="543900"/>
          </a:xfrm>
        </p:grpSpPr>
        <p:sp>
          <p:nvSpPr>
            <p:cNvPr id="601" name="Google Shape;601;p1"/>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2" name="Google Shape;602;p1"/>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3" name="Google Shape;603;p1"/>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4" name="Google Shape;604;p1"/>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5" name="Google Shape;605;p1"/>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6" name="Google Shape;606;p1"/>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7" name="Google Shape;607;p1"/>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8" name="Google Shape;608;p1"/>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9" name="Google Shape;609;p1"/>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0" name="Google Shape;610;p1"/>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1" name="Google Shape;611;p1"/>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2" name="Google Shape;612;p1"/>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3" name="Google Shape;613;p1"/>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4" name="Google Shape;614;p1"/>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5" name="Google Shape;615;p1"/>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6" name="Google Shape;616;p1"/>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7" name="Google Shape;617;p1"/>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8" name="Google Shape;618;p1"/>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19" name="Google Shape;619;p1"/>
          <p:cNvGrpSpPr/>
          <p:nvPr/>
        </p:nvGrpSpPr>
        <p:grpSpPr>
          <a:xfrm>
            <a:off x="9769620" y="1044390"/>
            <a:ext cx="1060759" cy="1209605"/>
            <a:chOff x="3946800" y="2180875"/>
            <a:chExt cx="524500" cy="593225"/>
          </a:xfrm>
        </p:grpSpPr>
        <p:sp>
          <p:nvSpPr>
            <p:cNvPr id="620" name="Google Shape;620;p1"/>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1" name="Google Shape;621;p1"/>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2" name="Google Shape;622;p1"/>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3" name="Google Shape;623;p1"/>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4" name="Google Shape;624;p1"/>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5" name="Google Shape;625;p1"/>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6" name="Google Shape;626;p1"/>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7" name="Google Shape;627;p1"/>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8" name="Google Shape;628;p1"/>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9" name="Google Shape;629;p1"/>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0" name="Google Shape;630;p1"/>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1" name="Google Shape;631;p1"/>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2" name="Google Shape;632;p1"/>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3" name="Google Shape;633;p1"/>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4" name="Google Shape;634;p1"/>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5" name="Google Shape;635;p1"/>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6" name="Google Shape;636;p1"/>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7" name="Google Shape;637;p1"/>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8" name="Google Shape;638;p1"/>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9" name="Google Shape;639;p1"/>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0" name="Google Shape;640;p1"/>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1" name="Google Shape;641;p1"/>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2" name="Google Shape;642;p1"/>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3" name="Google Shape;643;p1"/>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4" name="Google Shape;644;p1"/>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5" name="Google Shape;645;p1"/>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6" name="Google Shape;646;p1"/>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7" name="Google Shape;647;p1"/>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8" name="Google Shape;648;p1"/>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9" name="Google Shape;649;p1"/>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0" name="Google Shape;650;p1"/>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1" name="Google Shape;651;p1"/>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2" name="Google Shape;652;p1"/>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3" name="Google Shape;653;p1"/>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4" name="Google Shape;654;p1"/>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55" name="Google Shape;655;p1"/>
          <p:cNvGrpSpPr/>
          <p:nvPr/>
        </p:nvGrpSpPr>
        <p:grpSpPr>
          <a:xfrm>
            <a:off x="9770001" y="4619585"/>
            <a:ext cx="1054871" cy="1111420"/>
            <a:chOff x="315050" y="2231900"/>
            <a:chExt cx="512775" cy="535500"/>
          </a:xfrm>
        </p:grpSpPr>
        <p:sp>
          <p:nvSpPr>
            <p:cNvPr id="656" name="Google Shape;656;p1"/>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7" name="Google Shape;657;p1"/>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8" name="Google Shape;658;p1"/>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9" name="Google Shape;659;p1"/>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0" name="Google Shape;660;p1"/>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1" name="Google Shape;661;p1"/>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2" name="Google Shape;662;p1"/>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3" name="Google Shape;663;p1"/>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4" name="Google Shape;664;p1"/>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5" name="Google Shape;665;p1"/>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6" name="Google Shape;666;p1"/>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7" name="Google Shape;667;p1"/>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8" name="Google Shape;668;p1"/>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9" name="Google Shape;669;p1"/>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0" name="Google Shape;670;p1"/>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1" name="Google Shape;671;p1"/>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2" name="Google Shape;672;p1"/>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3" name="Google Shape;673;p1"/>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4" name="Google Shape;674;p1"/>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5" name="Google Shape;675;p1"/>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6" name="Google Shape;676;p1"/>
            <p:cNvSpPr/>
            <p:nvPr/>
          </p:nvSpPr>
          <p:spPr>
            <a:xfrm>
              <a:off x="669125" y="2388347"/>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7" name="Google Shape;677;p1"/>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678" name="Google Shape;678;p1"/>
          <p:cNvSpPr/>
          <p:nvPr/>
        </p:nvSpPr>
        <p:spPr>
          <a:xfrm>
            <a:off x="8002110" y="2723981"/>
            <a:ext cx="1296698" cy="1324385"/>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Quicksand"/>
              <a:ea typeface="Quicksand"/>
              <a:cs typeface="Quicksand"/>
              <a:sym typeface="Quicksa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0" name="Shape 940"/>
        <p:cNvGrpSpPr/>
        <p:nvPr/>
      </p:nvGrpSpPr>
      <p:grpSpPr>
        <a:xfrm>
          <a:off x="0" y="0"/>
          <a:ext cx="0" cy="0"/>
          <a:chOff x="0" y="0"/>
          <a:chExt cx="0" cy="0"/>
        </a:xfrm>
      </p:grpSpPr>
      <p:sp>
        <p:nvSpPr>
          <p:cNvPr id="941" name="Google Shape;941;p10"/>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42" name="Google Shape;942;p10"/>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43" name="Google Shape;943;p10"/>
          <p:cNvGrpSpPr/>
          <p:nvPr/>
        </p:nvGrpSpPr>
        <p:grpSpPr>
          <a:xfrm>
            <a:off x="240903" y="2098124"/>
            <a:ext cx="2505790" cy="1096491"/>
            <a:chOff x="257528" y="2401576"/>
            <a:chExt cx="2505790" cy="1096491"/>
          </a:xfrm>
        </p:grpSpPr>
        <p:sp>
          <p:nvSpPr>
            <p:cNvPr id="944" name="Google Shape;944;p10"/>
            <p:cNvSpPr/>
            <p:nvPr/>
          </p:nvSpPr>
          <p:spPr>
            <a:xfrm>
              <a:off x="257528" y="2401576"/>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945" name="Google Shape;945;p10"/>
            <p:cNvSpPr txBox="1"/>
            <p:nvPr/>
          </p:nvSpPr>
          <p:spPr>
            <a:xfrm>
              <a:off x="427552" y="2598095"/>
              <a:ext cx="21794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Why do we need this dashboard?</a:t>
              </a:r>
              <a:endParaRPr/>
            </a:p>
          </p:txBody>
        </p:sp>
      </p:grpSp>
      <p:sp>
        <p:nvSpPr>
          <p:cNvPr id="946" name="Google Shape;946;p10"/>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947" name="Google Shape;947;p10"/>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948" name="Google Shape;948;p10"/>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949" name="Google Shape;949;p10"/>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950" name="Google Shape;950;p10"/>
          <p:cNvGrpSpPr/>
          <p:nvPr/>
        </p:nvGrpSpPr>
        <p:grpSpPr>
          <a:xfrm>
            <a:off x="238650" y="3416037"/>
            <a:ext cx="2505790" cy="1096491"/>
            <a:chOff x="257527" y="3745779"/>
            <a:chExt cx="2505790" cy="1096491"/>
          </a:xfrm>
        </p:grpSpPr>
        <p:sp>
          <p:nvSpPr>
            <p:cNvPr id="951" name="Google Shape;951;p10"/>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2" name="Google Shape;952;p10"/>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953" name="Google Shape;953;p10"/>
          <p:cNvGrpSpPr/>
          <p:nvPr/>
        </p:nvGrpSpPr>
        <p:grpSpPr>
          <a:xfrm>
            <a:off x="233195" y="4734792"/>
            <a:ext cx="2505790" cy="1096491"/>
            <a:chOff x="257527" y="5090521"/>
            <a:chExt cx="2505790" cy="1096491"/>
          </a:xfrm>
        </p:grpSpPr>
        <p:sp>
          <p:nvSpPr>
            <p:cNvPr id="954" name="Google Shape;954;p10"/>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5" name="Google Shape;955;p10"/>
            <p:cNvSpPr txBox="1"/>
            <p:nvPr/>
          </p:nvSpPr>
          <p:spPr>
            <a:xfrm>
              <a:off x="401653" y="5282216"/>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sz="2000">
                <a:solidFill>
                  <a:schemeClr val="lt1"/>
                </a:solidFill>
                <a:latin typeface="Helvetica Neue"/>
                <a:ea typeface="Helvetica Neue"/>
                <a:cs typeface="Helvetica Neue"/>
                <a:sym typeface="Helvetica Neue"/>
              </a:endParaRPr>
            </a:p>
          </p:txBody>
        </p:sp>
      </p:grpSp>
      <p:sp>
        <p:nvSpPr>
          <p:cNvPr id="956" name="Google Shape;956;p10"/>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57" name="Google Shape;957;p10"/>
          <p:cNvGrpSpPr/>
          <p:nvPr/>
        </p:nvGrpSpPr>
        <p:grpSpPr>
          <a:xfrm>
            <a:off x="240903" y="6055449"/>
            <a:ext cx="2505790" cy="1096491"/>
            <a:chOff x="255275" y="6447309"/>
            <a:chExt cx="2505790" cy="1096491"/>
          </a:xfrm>
        </p:grpSpPr>
        <p:sp>
          <p:nvSpPr>
            <p:cNvPr id="958" name="Google Shape;958;p10"/>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59" name="Google Shape;959;p10"/>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960" name="Google Shape;960;p10"/>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961" name="Google Shape;961;p10"/>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Why do we need this dashboard?</a:t>
            </a:r>
            <a:endParaRPr/>
          </a:p>
        </p:txBody>
      </p:sp>
      <p:sp>
        <p:nvSpPr>
          <p:cNvPr id="962" name="Google Shape;962;p10"/>
          <p:cNvSpPr/>
          <p:nvPr/>
        </p:nvSpPr>
        <p:spPr>
          <a:xfrm>
            <a:off x="4373116"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63" name="Google Shape;963;p10"/>
          <p:cNvSpPr/>
          <p:nvPr/>
        </p:nvSpPr>
        <p:spPr>
          <a:xfrm>
            <a:off x="7174499"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64" name="Google Shape;964;p10"/>
          <p:cNvSpPr/>
          <p:nvPr/>
        </p:nvSpPr>
        <p:spPr>
          <a:xfrm>
            <a:off x="9975883"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65" name="Google Shape;965;p10"/>
          <p:cNvSpPr txBox="1"/>
          <p:nvPr/>
        </p:nvSpPr>
        <p:spPr>
          <a:xfrm>
            <a:off x="4416432" y="7076965"/>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What is Health Equity?</a:t>
            </a:r>
            <a:endParaRPr/>
          </a:p>
        </p:txBody>
      </p:sp>
      <p:sp>
        <p:nvSpPr>
          <p:cNvPr id="966" name="Google Shape;966;p10"/>
          <p:cNvSpPr txBox="1"/>
          <p:nvPr/>
        </p:nvSpPr>
        <p:spPr>
          <a:xfrm>
            <a:off x="7129758" y="7076965"/>
            <a:ext cx="221887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What is Fair AI? </a:t>
            </a:r>
            <a:endParaRPr/>
          </a:p>
        </p:txBody>
      </p:sp>
      <p:sp>
        <p:nvSpPr>
          <p:cNvPr id="967" name="Google Shape;967;p10"/>
          <p:cNvSpPr txBox="1"/>
          <p:nvPr/>
        </p:nvSpPr>
        <p:spPr>
          <a:xfrm>
            <a:off x="9975882" y="7049870"/>
            <a:ext cx="220330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How can this data be used?</a:t>
            </a:r>
            <a:endParaRPr/>
          </a:p>
        </p:txBody>
      </p:sp>
      <p:sp>
        <p:nvSpPr>
          <p:cNvPr id="968" name="Google Shape;968;p10"/>
          <p:cNvSpPr txBox="1"/>
          <p:nvPr/>
        </p:nvSpPr>
        <p:spPr>
          <a:xfrm>
            <a:off x="3814350" y="1994286"/>
            <a:ext cx="9136539"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Open Sans"/>
                <a:ea typeface="Open Sans"/>
                <a:cs typeface="Open Sans"/>
                <a:sym typeface="Open Sans"/>
              </a:rPr>
              <a:t>The Fairness Dashboard is intended to provide researchers, scientists and clinicians with a clear and accessible way to ... </a:t>
            </a:r>
            <a:endParaRPr/>
          </a:p>
          <a:p>
            <a:pPr indent="0" lvl="0" marL="0" marR="0" rtl="0" algn="l">
              <a:spcBef>
                <a:spcPts val="0"/>
              </a:spcBef>
              <a:spcAft>
                <a:spcPts val="0"/>
              </a:spcAft>
              <a:buNone/>
            </a:pPr>
            <a:r>
              <a:t/>
            </a:r>
            <a:endParaRPr sz="2000">
              <a:solidFill>
                <a:schemeClr val="dk1"/>
              </a:solidFill>
              <a:latin typeface="Open Sans"/>
              <a:ea typeface="Open Sans"/>
              <a:cs typeface="Open Sans"/>
              <a:sym typeface="Open Sans"/>
            </a:endParaRPr>
          </a:p>
          <a:p>
            <a:pPr indent="0" lvl="0" marL="0" marR="0" rtl="0" algn="ctr">
              <a:spcBef>
                <a:spcPts val="0"/>
              </a:spcBef>
              <a:spcAft>
                <a:spcPts val="0"/>
              </a:spcAft>
              <a:buNone/>
            </a:pPr>
            <a:r>
              <a:rPr i="1" lang="en-US" sz="2000">
                <a:solidFill>
                  <a:schemeClr val="dk1"/>
                </a:solidFill>
                <a:latin typeface="Open Sans"/>
                <a:ea typeface="Open Sans"/>
                <a:cs typeface="Open Sans"/>
                <a:sym typeface="Open Sans"/>
              </a:rPr>
              <a:t>[insert importance of the dashboard as 3 key bullet points]</a:t>
            </a:r>
            <a:endParaRPr/>
          </a:p>
          <a:p>
            <a:pPr indent="0" lvl="0" marL="0" marR="0" rtl="0" algn="ctr">
              <a:spcBef>
                <a:spcPts val="0"/>
              </a:spcBef>
              <a:spcAft>
                <a:spcPts val="0"/>
              </a:spcAft>
              <a:buNone/>
            </a:pPr>
            <a:r>
              <a:t/>
            </a:r>
            <a:endParaRPr i="1" sz="20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2000">
                <a:solidFill>
                  <a:schemeClr val="dk1"/>
                </a:solidFill>
                <a:latin typeface="Open Sans"/>
                <a:ea typeface="Open Sans"/>
                <a:cs typeface="Open Sans"/>
                <a:sym typeface="Open Sans"/>
              </a:rPr>
              <a:t>Click one of the icons below to learn more about health equity, fair AI and potential ways you can use this data to inform or improve care. </a:t>
            </a:r>
            <a:endParaRPr/>
          </a:p>
        </p:txBody>
      </p:sp>
      <p:grpSp>
        <p:nvGrpSpPr>
          <p:cNvPr id="969" name="Google Shape;969;p10"/>
          <p:cNvGrpSpPr/>
          <p:nvPr/>
        </p:nvGrpSpPr>
        <p:grpSpPr>
          <a:xfrm>
            <a:off x="7390310" y="5230481"/>
            <a:ext cx="1771688" cy="1238075"/>
            <a:chOff x="0" y="0"/>
            <a:chExt cx="961390" cy="671830"/>
          </a:xfrm>
        </p:grpSpPr>
        <p:sp>
          <p:nvSpPr>
            <p:cNvPr id="970" name="Google Shape;970;p10"/>
            <p:cNvSpPr/>
            <p:nvPr/>
          </p:nvSpPr>
          <p:spPr>
            <a:xfrm>
              <a:off x="0" y="0"/>
              <a:ext cx="961390" cy="671830"/>
            </a:xfrm>
            <a:custGeom>
              <a:rect b="b" l="l" r="r" t="t"/>
              <a:pathLst>
                <a:path extrusionOk="0" h="671830" w="961390">
                  <a:moveTo>
                    <a:pt x="340235" y="642619"/>
                  </a:moveTo>
                  <a:lnTo>
                    <a:pt x="284607" y="642619"/>
                  </a:lnTo>
                  <a:lnTo>
                    <a:pt x="327898" y="666749"/>
                  </a:lnTo>
                  <a:lnTo>
                    <a:pt x="374078" y="671829"/>
                  </a:lnTo>
                  <a:lnTo>
                    <a:pt x="418050" y="661669"/>
                  </a:lnTo>
                  <a:lnTo>
                    <a:pt x="436385" y="647699"/>
                  </a:lnTo>
                  <a:lnTo>
                    <a:pt x="372614" y="647699"/>
                  </a:lnTo>
                  <a:lnTo>
                    <a:pt x="340235" y="642619"/>
                  </a:lnTo>
                  <a:close/>
                </a:path>
                <a:path extrusionOk="0" h="671830" w="961390">
                  <a:moveTo>
                    <a:pt x="260129" y="36829"/>
                  </a:moveTo>
                  <a:lnTo>
                    <a:pt x="209600" y="55879"/>
                  </a:lnTo>
                  <a:lnTo>
                    <a:pt x="178179" y="88899"/>
                  </a:lnTo>
                  <a:lnTo>
                    <a:pt x="171831" y="102869"/>
                  </a:lnTo>
                  <a:lnTo>
                    <a:pt x="163127" y="107949"/>
                  </a:lnTo>
                  <a:lnTo>
                    <a:pt x="144406" y="113029"/>
                  </a:lnTo>
                  <a:lnTo>
                    <a:pt x="124098" y="118109"/>
                  </a:lnTo>
                  <a:lnTo>
                    <a:pt x="110629" y="123189"/>
                  </a:lnTo>
                  <a:lnTo>
                    <a:pt x="85651" y="143509"/>
                  </a:lnTo>
                  <a:lnTo>
                    <a:pt x="67683" y="172719"/>
                  </a:lnTo>
                  <a:lnTo>
                    <a:pt x="58932" y="204469"/>
                  </a:lnTo>
                  <a:lnTo>
                    <a:pt x="61607" y="236219"/>
                  </a:lnTo>
                  <a:lnTo>
                    <a:pt x="57819" y="245109"/>
                  </a:lnTo>
                  <a:lnTo>
                    <a:pt x="46323" y="255269"/>
                  </a:lnTo>
                  <a:lnTo>
                    <a:pt x="33236" y="265429"/>
                  </a:lnTo>
                  <a:lnTo>
                    <a:pt x="24676" y="273049"/>
                  </a:lnTo>
                  <a:lnTo>
                    <a:pt x="15003" y="288289"/>
                  </a:lnTo>
                  <a:lnTo>
                    <a:pt x="7962" y="303529"/>
                  </a:lnTo>
                  <a:lnTo>
                    <a:pt x="3255" y="320039"/>
                  </a:lnTo>
                  <a:lnTo>
                    <a:pt x="584" y="337819"/>
                  </a:lnTo>
                  <a:lnTo>
                    <a:pt x="215" y="339089"/>
                  </a:lnTo>
                  <a:lnTo>
                    <a:pt x="0" y="340359"/>
                  </a:lnTo>
                  <a:lnTo>
                    <a:pt x="38" y="342899"/>
                  </a:lnTo>
                  <a:lnTo>
                    <a:pt x="228" y="345439"/>
                  </a:lnTo>
                  <a:lnTo>
                    <a:pt x="558" y="346709"/>
                  </a:lnTo>
                  <a:lnTo>
                    <a:pt x="2908" y="363219"/>
                  </a:lnTo>
                  <a:lnTo>
                    <a:pt x="7096" y="379729"/>
                  </a:lnTo>
                  <a:lnTo>
                    <a:pt x="13889" y="394969"/>
                  </a:lnTo>
                  <a:lnTo>
                    <a:pt x="24053" y="410209"/>
                  </a:lnTo>
                  <a:lnTo>
                    <a:pt x="32909" y="426719"/>
                  </a:lnTo>
                  <a:lnTo>
                    <a:pt x="32297" y="445769"/>
                  </a:lnTo>
                  <a:lnTo>
                    <a:pt x="28259" y="464819"/>
                  </a:lnTo>
                  <a:lnTo>
                    <a:pt x="26835" y="486409"/>
                  </a:lnTo>
                  <a:lnTo>
                    <a:pt x="35998" y="516889"/>
                  </a:lnTo>
                  <a:lnTo>
                    <a:pt x="55900" y="542289"/>
                  </a:lnTo>
                  <a:lnTo>
                    <a:pt x="83272" y="560069"/>
                  </a:lnTo>
                  <a:lnTo>
                    <a:pt x="114846" y="568959"/>
                  </a:lnTo>
                  <a:lnTo>
                    <a:pt x="123102" y="608329"/>
                  </a:lnTo>
                  <a:lnTo>
                    <a:pt x="144270" y="638809"/>
                  </a:lnTo>
                  <a:lnTo>
                    <a:pt x="174675" y="659129"/>
                  </a:lnTo>
                  <a:lnTo>
                    <a:pt x="210648" y="668019"/>
                  </a:lnTo>
                  <a:lnTo>
                    <a:pt x="248515" y="662939"/>
                  </a:lnTo>
                  <a:lnTo>
                    <a:pt x="284607" y="642619"/>
                  </a:lnTo>
                  <a:lnTo>
                    <a:pt x="340235" y="642619"/>
                  </a:lnTo>
                  <a:lnTo>
                    <a:pt x="332140" y="641349"/>
                  </a:lnTo>
                  <a:lnTo>
                    <a:pt x="199426" y="641349"/>
                  </a:lnTo>
                  <a:lnTo>
                    <a:pt x="168389" y="626109"/>
                  </a:lnTo>
                  <a:lnTo>
                    <a:pt x="147523" y="596899"/>
                  </a:lnTo>
                  <a:lnTo>
                    <a:pt x="142100" y="557529"/>
                  </a:lnTo>
                  <a:lnTo>
                    <a:pt x="142722" y="549909"/>
                  </a:lnTo>
                  <a:lnTo>
                    <a:pt x="135509" y="543559"/>
                  </a:lnTo>
                  <a:lnTo>
                    <a:pt x="128676" y="543559"/>
                  </a:lnTo>
                  <a:lnTo>
                    <a:pt x="87058" y="533399"/>
                  </a:lnTo>
                  <a:lnTo>
                    <a:pt x="61968" y="505459"/>
                  </a:lnTo>
                  <a:lnTo>
                    <a:pt x="54943" y="467359"/>
                  </a:lnTo>
                  <a:lnTo>
                    <a:pt x="67525" y="427989"/>
                  </a:lnTo>
                  <a:lnTo>
                    <a:pt x="68097" y="427989"/>
                  </a:lnTo>
                  <a:lnTo>
                    <a:pt x="68719" y="425449"/>
                  </a:lnTo>
                  <a:lnTo>
                    <a:pt x="127550" y="407669"/>
                  </a:lnTo>
                  <a:lnTo>
                    <a:pt x="59651" y="407669"/>
                  </a:lnTo>
                  <a:lnTo>
                    <a:pt x="46362" y="393699"/>
                  </a:lnTo>
                  <a:lnTo>
                    <a:pt x="36664" y="379729"/>
                  </a:lnTo>
                  <a:lnTo>
                    <a:pt x="30291" y="361949"/>
                  </a:lnTo>
                  <a:lnTo>
                    <a:pt x="26974" y="341629"/>
                  </a:lnTo>
                  <a:lnTo>
                    <a:pt x="32356" y="314959"/>
                  </a:lnTo>
                  <a:lnTo>
                    <a:pt x="44188" y="292099"/>
                  </a:lnTo>
                  <a:lnTo>
                    <a:pt x="62313" y="274319"/>
                  </a:lnTo>
                  <a:lnTo>
                    <a:pt x="86575" y="260349"/>
                  </a:lnTo>
                  <a:lnTo>
                    <a:pt x="91897" y="257809"/>
                  </a:lnTo>
                  <a:lnTo>
                    <a:pt x="94322" y="251459"/>
                  </a:lnTo>
                  <a:lnTo>
                    <a:pt x="92748" y="246379"/>
                  </a:lnTo>
                  <a:lnTo>
                    <a:pt x="89107" y="201929"/>
                  </a:lnTo>
                  <a:lnTo>
                    <a:pt x="104268" y="165099"/>
                  </a:lnTo>
                  <a:lnTo>
                    <a:pt x="135605" y="140969"/>
                  </a:lnTo>
                  <a:lnTo>
                    <a:pt x="180492" y="133349"/>
                  </a:lnTo>
                  <a:lnTo>
                    <a:pt x="186575" y="133349"/>
                  </a:lnTo>
                  <a:lnTo>
                    <a:pt x="191681" y="128269"/>
                  </a:lnTo>
                  <a:lnTo>
                    <a:pt x="193433" y="123189"/>
                  </a:lnTo>
                  <a:lnTo>
                    <a:pt x="211175" y="91439"/>
                  </a:lnTo>
                  <a:lnTo>
                    <a:pt x="238109" y="71119"/>
                  </a:lnTo>
                  <a:lnTo>
                    <a:pt x="271400" y="63499"/>
                  </a:lnTo>
                  <a:lnTo>
                    <a:pt x="334125" y="63499"/>
                  </a:lnTo>
                  <a:lnTo>
                    <a:pt x="352549" y="44449"/>
                  </a:lnTo>
                  <a:lnTo>
                    <a:pt x="313753" y="44449"/>
                  </a:lnTo>
                  <a:lnTo>
                    <a:pt x="287172" y="38099"/>
                  </a:lnTo>
                  <a:lnTo>
                    <a:pt x="260129" y="36829"/>
                  </a:lnTo>
                  <a:close/>
                </a:path>
                <a:path extrusionOk="0" h="671830" w="961390">
                  <a:moveTo>
                    <a:pt x="430045" y="431799"/>
                  </a:moveTo>
                  <a:lnTo>
                    <a:pt x="395808" y="431799"/>
                  </a:lnTo>
                  <a:lnTo>
                    <a:pt x="460502" y="476249"/>
                  </a:lnTo>
                  <a:lnTo>
                    <a:pt x="460502" y="563879"/>
                  </a:lnTo>
                  <a:lnTo>
                    <a:pt x="459054" y="565149"/>
                  </a:lnTo>
                  <a:lnTo>
                    <a:pt x="458000" y="566419"/>
                  </a:lnTo>
                  <a:lnTo>
                    <a:pt x="457631" y="568959"/>
                  </a:lnTo>
                  <a:lnTo>
                    <a:pt x="440464" y="609599"/>
                  </a:lnTo>
                  <a:lnTo>
                    <a:pt x="410423" y="636269"/>
                  </a:lnTo>
                  <a:lnTo>
                    <a:pt x="372614" y="647699"/>
                  </a:lnTo>
                  <a:lnTo>
                    <a:pt x="436385" y="647699"/>
                  </a:lnTo>
                  <a:lnTo>
                    <a:pt x="454720" y="633729"/>
                  </a:lnTo>
                  <a:lnTo>
                    <a:pt x="478993" y="593089"/>
                  </a:lnTo>
                  <a:lnTo>
                    <a:pt x="560431" y="593089"/>
                  </a:lnTo>
                  <a:lnTo>
                    <a:pt x="576654" y="584199"/>
                  </a:lnTo>
                  <a:lnTo>
                    <a:pt x="592970" y="577849"/>
                  </a:lnTo>
                  <a:lnTo>
                    <a:pt x="685429" y="577849"/>
                  </a:lnTo>
                  <a:lnTo>
                    <a:pt x="690151" y="576579"/>
                  </a:lnTo>
                  <a:lnTo>
                    <a:pt x="528664" y="576579"/>
                  </a:lnTo>
                  <a:lnTo>
                    <a:pt x="504713" y="574039"/>
                  </a:lnTo>
                  <a:lnTo>
                    <a:pt x="480758" y="562609"/>
                  </a:lnTo>
                  <a:lnTo>
                    <a:pt x="480758" y="466089"/>
                  </a:lnTo>
                  <a:lnTo>
                    <a:pt x="430045" y="431799"/>
                  </a:lnTo>
                  <a:close/>
                </a:path>
                <a:path extrusionOk="0" h="671830" w="961390">
                  <a:moveTo>
                    <a:pt x="229824" y="292099"/>
                  </a:moveTo>
                  <a:lnTo>
                    <a:pt x="203187" y="292099"/>
                  </a:lnTo>
                  <a:lnTo>
                    <a:pt x="270941" y="368299"/>
                  </a:lnTo>
                  <a:lnTo>
                    <a:pt x="270941" y="619759"/>
                  </a:lnTo>
                  <a:lnTo>
                    <a:pt x="235367" y="640079"/>
                  </a:lnTo>
                  <a:lnTo>
                    <a:pt x="199426" y="641349"/>
                  </a:lnTo>
                  <a:lnTo>
                    <a:pt x="332140" y="641349"/>
                  </a:lnTo>
                  <a:lnTo>
                    <a:pt x="294106" y="615949"/>
                  </a:lnTo>
                  <a:lnTo>
                    <a:pt x="293281" y="614679"/>
                  </a:lnTo>
                  <a:lnTo>
                    <a:pt x="292214" y="614679"/>
                  </a:lnTo>
                  <a:lnTo>
                    <a:pt x="291198" y="613409"/>
                  </a:lnTo>
                  <a:lnTo>
                    <a:pt x="291198" y="360679"/>
                  </a:lnTo>
                  <a:lnTo>
                    <a:pt x="229824" y="292099"/>
                  </a:lnTo>
                  <a:close/>
                </a:path>
                <a:path extrusionOk="0" h="671830" w="961390">
                  <a:moveTo>
                    <a:pt x="560431" y="593089"/>
                  </a:moveTo>
                  <a:lnTo>
                    <a:pt x="478993" y="593089"/>
                  </a:lnTo>
                  <a:lnTo>
                    <a:pt x="493799" y="599439"/>
                  </a:lnTo>
                  <a:lnTo>
                    <a:pt x="509470" y="603249"/>
                  </a:lnTo>
                  <a:lnTo>
                    <a:pt x="525545" y="604519"/>
                  </a:lnTo>
                  <a:lnTo>
                    <a:pt x="541566" y="601979"/>
                  </a:lnTo>
                  <a:lnTo>
                    <a:pt x="560431" y="593089"/>
                  </a:lnTo>
                  <a:close/>
                </a:path>
                <a:path extrusionOk="0" h="671830" w="961390">
                  <a:moveTo>
                    <a:pt x="685429" y="577849"/>
                  </a:moveTo>
                  <a:lnTo>
                    <a:pt x="592970" y="577849"/>
                  </a:lnTo>
                  <a:lnTo>
                    <a:pt x="612114" y="580389"/>
                  </a:lnTo>
                  <a:lnTo>
                    <a:pt x="657094" y="585469"/>
                  </a:lnTo>
                  <a:lnTo>
                    <a:pt x="685429" y="577849"/>
                  </a:lnTo>
                  <a:close/>
                </a:path>
                <a:path extrusionOk="0" h="671830" w="961390">
                  <a:moveTo>
                    <a:pt x="582561" y="234949"/>
                  </a:moveTo>
                  <a:lnTo>
                    <a:pt x="570577" y="237489"/>
                  </a:lnTo>
                  <a:lnTo>
                    <a:pt x="560792" y="243839"/>
                  </a:lnTo>
                  <a:lnTo>
                    <a:pt x="554195" y="252729"/>
                  </a:lnTo>
                  <a:lnTo>
                    <a:pt x="551776" y="264159"/>
                  </a:lnTo>
                  <a:lnTo>
                    <a:pt x="553317" y="273049"/>
                  </a:lnTo>
                  <a:lnTo>
                    <a:pt x="557606" y="281939"/>
                  </a:lnTo>
                  <a:lnTo>
                    <a:pt x="564142" y="288289"/>
                  </a:lnTo>
                  <a:lnTo>
                    <a:pt x="572427" y="292099"/>
                  </a:lnTo>
                  <a:lnTo>
                    <a:pt x="572427" y="552449"/>
                  </a:lnTo>
                  <a:lnTo>
                    <a:pt x="551579" y="568959"/>
                  </a:lnTo>
                  <a:lnTo>
                    <a:pt x="528664" y="576579"/>
                  </a:lnTo>
                  <a:lnTo>
                    <a:pt x="690151" y="576579"/>
                  </a:lnTo>
                  <a:lnTo>
                    <a:pt x="699596" y="574039"/>
                  </a:lnTo>
                  <a:lnTo>
                    <a:pt x="724667" y="557529"/>
                  </a:lnTo>
                  <a:lnTo>
                    <a:pt x="638303" y="557529"/>
                  </a:lnTo>
                  <a:lnTo>
                    <a:pt x="594017" y="544829"/>
                  </a:lnTo>
                  <a:lnTo>
                    <a:pt x="592696" y="544829"/>
                  </a:lnTo>
                  <a:lnTo>
                    <a:pt x="592696" y="292099"/>
                  </a:lnTo>
                  <a:lnTo>
                    <a:pt x="600980" y="288289"/>
                  </a:lnTo>
                  <a:lnTo>
                    <a:pt x="607517" y="281939"/>
                  </a:lnTo>
                  <a:lnTo>
                    <a:pt x="611805" y="273049"/>
                  </a:lnTo>
                  <a:lnTo>
                    <a:pt x="613346" y="264159"/>
                  </a:lnTo>
                  <a:lnTo>
                    <a:pt x="610927" y="252729"/>
                  </a:lnTo>
                  <a:lnTo>
                    <a:pt x="604331" y="243839"/>
                  </a:lnTo>
                  <a:lnTo>
                    <a:pt x="594545" y="237489"/>
                  </a:lnTo>
                  <a:lnTo>
                    <a:pt x="582561" y="234949"/>
                  </a:lnTo>
                  <a:close/>
                </a:path>
                <a:path extrusionOk="0" h="671830" w="961390">
                  <a:moveTo>
                    <a:pt x="680415" y="167639"/>
                  </a:moveTo>
                  <a:lnTo>
                    <a:pt x="668430" y="170179"/>
                  </a:lnTo>
                  <a:lnTo>
                    <a:pt x="658645" y="176529"/>
                  </a:lnTo>
                  <a:lnTo>
                    <a:pt x="652049" y="186689"/>
                  </a:lnTo>
                  <a:lnTo>
                    <a:pt x="649630" y="198119"/>
                  </a:lnTo>
                  <a:lnTo>
                    <a:pt x="651281" y="207009"/>
                  </a:lnTo>
                  <a:lnTo>
                    <a:pt x="655864" y="215899"/>
                  </a:lnTo>
                  <a:lnTo>
                    <a:pt x="662826" y="222249"/>
                  </a:lnTo>
                  <a:lnTo>
                    <a:pt x="671614" y="226059"/>
                  </a:lnTo>
                  <a:lnTo>
                    <a:pt x="671614" y="426719"/>
                  </a:lnTo>
                  <a:lnTo>
                    <a:pt x="743115" y="497839"/>
                  </a:lnTo>
                  <a:lnTo>
                    <a:pt x="716023" y="532129"/>
                  </a:lnTo>
                  <a:lnTo>
                    <a:pt x="680029" y="552449"/>
                  </a:lnTo>
                  <a:lnTo>
                    <a:pt x="638303" y="557529"/>
                  </a:lnTo>
                  <a:lnTo>
                    <a:pt x="724667" y="557529"/>
                  </a:lnTo>
                  <a:lnTo>
                    <a:pt x="736239" y="549909"/>
                  </a:lnTo>
                  <a:lnTo>
                    <a:pt x="763638" y="515619"/>
                  </a:lnTo>
                  <a:lnTo>
                    <a:pt x="880602" y="515619"/>
                  </a:lnTo>
                  <a:lnTo>
                    <a:pt x="884505" y="514349"/>
                  </a:lnTo>
                  <a:lnTo>
                    <a:pt x="907404" y="499109"/>
                  </a:lnTo>
                  <a:lnTo>
                    <a:pt x="801565" y="499109"/>
                  </a:lnTo>
                  <a:lnTo>
                    <a:pt x="764362" y="487679"/>
                  </a:lnTo>
                  <a:lnTo>
                    <a:pt x="762939" y="486409"/>
                  </a:lnTo>
                  <a:lnTo>
                    <a:pt x="761301" y="486409"/>
                  </a:lnTo>
                  <a:lnTo>
                    <a:pt x="759612" y="485139"/>
                  </a:lnTo>
                  <a:lnTo>
                    <a:pt x="691870" y="417829"/>
                  </a:lnTo>
                  <a:lnTo>
                    <a:pt x="691870" y="224789"/>
                  </a:lnTo>
                  <a:lnTo>
                    <a:pt x="699662" y="220979"/>
                  </a:lnTo>
                  <a:lnTo>
                    <a:pt x="705772" y="214629"/>
                  </a:lnTo>
                  <a:lnTo>
                    <a:pt x="709760" y="207009"/>
                  </a:lnTo>
                  <a:lnTo>
                    <a:pt x="711187" y="198119"/>
                  </a:lnTo>
                  <a:lnTo>
                    <a:pt x="708768" y="186689"/>
                  </a:lnTo>
                  <a:lnTo>
                    <a:pt x="702173" y="176529"/>
                  </a:lnTo>
                  <a:lnTo>
                    <a:pt x="692392" y="170179"/>
                  </a:lnTo>
                  <a:lnTo>
                    <a:pt x="680415" y="167639"/>
                  </a:lnTo>
                  <a:close/>
                </a:path>
                <a:path extrusionOk="0" h="671830" w="961390">
                  <a:moveTo>
                    <a:pt x="880602" y="515619"/>
                  </a:moveTo>
                  <a:lnTo>
                    <a:pt x="763638" y="515619"/>
                  </a:lnTo>
                  <a:lnTo>
                    <a:pt x="804817" y="527049"/>
                  </a:lnTo>
                  <a:lnTo>
                    <a:pt x="845481" y="527049"/>
                  </a:lnTo>
                  <a:lnTo>
                    <a:pt x="880602" y="515619"/>
                  </a:lnTo>
                  <a:close/>
                </a:path>
                <a:path extrusionOk="0" h="671830" w="961390">
                  <a:moveTo>
                    <a:pt x="941946" y="331469"/>
                  </a:moveTo>
                  <a:lnTo>
                    <a:pt x="910729" y="331469"/>
                  </a:lnTo>
                  <a:lnTo>
                    <a:pt x="920200" y="346709"/>
                  </a:lnTo>
                  <a:lnTo>
                    <a:pt x="927176" y="361949"/>
                  </a:lnTo>
                  <a:lnTo>
                    <a:pt x="931818" y="378459"/>
                  </a:lnTo>
                  <a:lnTo>
                    <a:pt x="934288" y="396239"/>
                  </a:lnTo>
                  <a:lnTo>
                    <a:pt x="928808" y="436879"/>
                  </a:lnTo>
                  <a:lnTo>
                    <a:pt x="908608" y="467359"/>
                  </a:lnTo>
                  <a:lnTo>
                    <a:pt x="877876" y="488949"/>
                  </a:lnTo>
                  <a:lnTo>
                    <a:pt x="840799" y="499109"/>
                  </a:lnTo>
                  <a:lnTo>
                    <a:pt x="907404" y="499109"/>
                  </a:lnTo>
                  <a:lnTo>
                    <a:pt x="946850" y="455929"/>
                  </a:lnTo>
                  <a:lnTo>
                    <a:pt x="959802" y="414019"/>
                  </a:lnTo>
                  <a:lnTo>
                    <a:pt x="961365" y="396239"/>
                  </a:lnTo>
                  <a:lnTo>
                    <a:pt x="961344" y="393699"/>
                  </a:lnTo>
                  <a:lnTo>
                    <a:pt x="960870" y="384809"/>
                  </a:lnTo>
                  <a:lnTo>
                    <a:pt x="959345" y="375919"/>
                  </a:lnTo>
                  <a:lnTo>
                    <a:pt x="953730" y="360679"/>
                  </a:lnTo>
                  <a:lnTo>
                    <a:pt x="945165" y="340359"/>
                  </a:lnTo>
                  <a:lnTo>
                    <a:pt x="941946" y="331469"/>
                  </a:lnTo>
                  <a:close/>
                </a:path>
                <a:path extrusionOk="0" h="671830" w="961390">
                  <a:moveTo>
                    <a:pt x="380898" y="377189"/>
                  </a:moveTo>
                  <a:lnTo>
                    <a:pt x="368914" y="378459"/>
                  </a:lnTo>
                  <a:lnTo>
                    <a:pt x="359129" y="384809"/>
                  </a:lnTo>
                  <a:lnTo>
                    <a:pt x="352532" y="394969"/>
                  </a:lnTo>
                  <a:lnTo>
                    <a:pt x="350113" y="406399"/>
                  </a:lnTo>
                  <a:lnTo>
                    <a:pt x="352532" y="417829"/>
                  </a:lnTo>
                  <a:lnTo>
                    <a:pt x="359129" y="426719"/>
                  </a:lnTo>
                  <a:lnTo>
                    <a:pt x="368914" y="433069"/>
                  </a:lnTo>
                  <a:lnTo>
                    <a:pt x="380898" y="435609"/>
                  </a:lnTo>
                  <a:lnTo>
                    <a:pt x="386334" y="435609"/>
                  </a:lnTo>
                  <a:lnTo>
                    <a:pt x="391363" y="434339"/>
                  </a:lnTo>
                  <a:lnTo>
                    <a:pt x="395808" y="431799"/>
                  </a:lnTo>
                  <a:lnTo>
                    <a:pt x="430045" y="431799"/>
                  </a:lnTo>
                  <a:lnTo>
                    <a:pt x="409384" y="417829"/>
                  </a:lnTo>
                  <a:lnTo>
                    <a:pt x="410845" y="414019"/>
                  </a:lnTo>
                  <a:lnTo>
                    <a:pt x="411670" y="410209"/>
                  </a:lnTo>
                  <a:lnTo>
                    <a:pt x="411670" y="406399"/>
                  </a:lnTo>
                  <a:lnTo>
                    <a:pt x="409253" y="394969"/>
                  </a:lnTo>
                  <a:lnTo>
                    <a:pt x="402661" y="384809"/>
                  </a:lnTo>
                  <a:lnTo>
                    <a:pt x="392880" y="378459"/>
                  </a:lnTo>
                  <a:lnTo>
                    <a:pt x="380898" y="377189"/>
                  </a:lnTo>
                  <a:close/>
                </a:path>
                <a:path extrusionOk="0" h="671830" w="961390">
                  <a:moveTo>
                    <a:pt x="835393" y="377189"/>
                  </a:moveTo>
                  <a:lnTo>
                    <a:pt x="827951" y="377189"/>
                  </a:lnTo>
                  <a:lnTo>
                    <a:pt x="815966" y="378459"/>
                  </a:lnTo>
                  <a:lnTo>
                    <a:pt x="806181" y="384809"/>
                  </a:lnTo>
                  <a:lnTo>
                    <a:pt x="799585" y="394969"/>
                  </a:lnTo>
                  <a:lnTo>
                    <a:pt x="797166" y="406399"/>
                  </a:lnTo>
                  <a:lnTo>
                    <a:pt x="799585" y="417829"/>
                  </a:lnTo>
                  <a:lnTo>
                    <a:pt x="806181" y="426719"/>
                  </a:lnTo>
                  <a:lnTo>
                    <a:pt x="815966" y="433069"/>
                  </a:lnTo>
                  <a:lnTo>
                    <a:pt x="827951" y="435609"/>
                  </a:lnTo>
                  <a:lnTo>
                    <a:pt x="839935" y="433069"/>
                  </a:lnTo>
                  <a:lnTo>
                    <a:pt x="849720" y="426719"/>
                  </a:lnTo>
                  <a:lnTo>
                    <a:pt x="856317" y="417829"/>
                  </a:lnTo>
                  <a:lnTo>
                    <a:pt x="858735" y="406399"/>
                  </a:lnTo>
                  <a:lnTo>
                    <a:pt x="858735" y="401319"/>
                  </a:lnTo>
                  <a:lnTo>
                    <a:pt x="857059" y="396239"/>
                  </a:lnTo>
                  <a:lnTo>
                    <a:pt x="854303" y="391159"/>
                  </a:lnTo>
                  <a:lnTo>
                    <a:pt x="866309" y="378459"/>
                  </a:lnTo>
                  <a:lnTo>
                    <a:pt x="838758" y="378459"/>
                  </a:lnTo>
                  <a:lnTo>
                    <a:pt x="835393" y="377189"/>
                  </a:lnTo>
                  <a:close/>
                </a:path>
                <a:path extrusionOk="0" h="671830" w="961390">
                  <a:moveTo>
                    <a:pt x="186047" y="403859"/>
                  </a:moveTo>
                  <a:lnTo>
                    <a:pt x="140157" y="403859"/>
                  </a:lnTo>
                  <a:lnTo>
                    <a:pt x="144850" y="407669"/>
                  </a:lnTo>
                  <a:lnTo>
                    <a:pt x="150375" y="411479"/>
                  </a:lnTo>
                  <a:lnTo>
                    <a:pt x="156589" y="412749"/>
                  </a:lnTo>
                  <a:lnTo>
                    <a:pt x="163347" y="414019"/>
                  </a:lnTo>
                  <a:lnTo>
                    <a:pt x="175324" y="411479"/>
                  </a:lnTo>
                  <a:lnTo>
                    <a:pt x="185105" y="405129"/>
                  </a:lnTo>
                  <a:lnTo>
                    <a:pt x="186047" y="403859"/>
                  </a:lnTo>
                  <a:close/>
                </a:path>
                <a:path extrusionOk="0" h="671830" w="961390">
                  <a:moveTo>
                    <a:pt x="163347" y="354329"/>
                  </a:moveTo>
                  <a:lnTo>
                    <a:pt x="151363" y="356869"/>
                  </a:lnTo>
                  <a:lnTo>
                    <a:pt x="141578" y="363219"/>
                  </a:lnTo>
                  <a:lnTo>
                    <a:pt x="134981" y="372109"/>
                  </a:lnTo>
                  <a:lnTo>
                    <a:pt x="132562" y="383539"/>
                  </a:lnTo>
                  <a:lnTo>
                    <a:pt x="132562" y="384809"/>
                  </a:lnTo>
                  <a:lnTo>
                    <a:pt x="59651" y="407669"/>
                  </a:lnTo>
                  <a:lnTo>
                    <a:pt x="127550" y="407669"/>
                  </a:lnTo>
                  <a:lnTo>
                    <a:pt x="140157" y="403859"/>
                  </a:lnTo>
                  <a:lnTo>
                    <a:pt x="186047" y="403859"/>
                  </a:lnTo>
                  <a:lnTo>
                    <a:pt x="191700" y="396239"/>
                  </a:lnTo>
                  <a:lnTo>
                    <a:pt x="194119" y="383539"/>
                  </a:lnTo>
                  <a:lnTo>
                    <a:pt x="191700" y="372109"/>
                  </a:lnTo>
                  <a:lnTo>
                    <a:pt x="185105" y="363219"/>
                  </a:lnTo>
                  <a:lnTo>
                    <a:pt x="175324" y="356869"/>
                  </a:lnTo>
                  <a:lnTo>
                    <a:pt x="163347" y="354329"/>
                  </a:lnTo>
                  <a:close/>
                </a:path>
                <a:path extrusionOk="0" h="671830" w="961390">
                  <a:moveTo>
                    <a:pt x="855761" y="119379"/>
                  </a:moveTo>
                  <a:lnTo>
                    <a:pt x="770394" y="119379"/>
                  </a:lnTo>
                  <a:lnTo>
                    <a:pt x="810424" y="123189"/>
                  </a:lnTo>
                  <a:lnTo>
                    <a:pt x="840643" y="142239"/>
                  </a:lnTo>
                  <a:lnTo>
                    <a:pt x="858771" y="172719"/>
                  </a:lnTo>
                  <a:lnTo>
                    <a:pt x="862533" y="212089"/>
                  </a:lnTo>
                  <a:lnTo>
                    <a:pt x="862126" y="215899"/>
                  </a:lnTo>
                  <a:lnTo>
                    <a:pt x="865339" y="220979"/>
                  </a:lnTo>
                  <a:lnTo>
                    <a:pt x="869188" y="223519"/>
                  </a:lnTo>
                  <a:lnTo>
                    <a:pt x="879813" y="228599"/>
                  </a:lnTo>
                  <a:lnTo>
                    <a:pt x="889266" y="234949"/>
                  </a:lnTo>
                  <a:lnTo>
                    <a:pt x="897548" y="242569"/>
                  </a:lnTo>
                  <a:lnTo>
                    <a:pt x="904659" y="252729"/>
                  </a:lnTo>
                  <a:lnTo>
                    <a:pt x="912994" y="269239"/>
                  </a:lnTo>
                  <a:lnTo>
                    <a:pt x="913790" y="281939"/>
                  </a:lnTo>
                  <a:lnTo>
                    <a:pt x="910481" y="293369"/>
                  </a:lnTo>
                  <a:lnTo>
                    <a:pt x="906500" y="306069"/>
                  </a:lnTo>
                  <a:lnTo>
                    <a:pt x="838758" y="378459"/>
                  </a:lnTo>
                  <a:lnTo>
                    <a:pt x="866309" y="378459"/>
                  </a:lnTo>
                  <a:lnTo>
                    <a:pt x="910729" y="331469"/>
                  </a:lnTo>
                  <a:lnTo>
                    <a:pt x="941946" y="331469"/>
                  </a:lnTo>
                  <a:lnTo>
                    <a:pt x="938267" y="321309"/>
                  </a:lnTo>
                  <a:lnTo>
                    <a:pt x="937653" y="306069"/>
                  </a:lnTo>
                  <a:lnTo>
                    <a:pt x="941203" y="285749"/>
                  </a:lnTo>
                  <a:lnTo>
                    <a:pt x="938285" y="265429"/>
                  </a:lnTo>
                  <a:lnTo>
                    <a:pt x="920115" y="228599"/>
                  </a:lnTo>
                  <a:lnTo>
                    <a:pt x="894943" y="207009"/>
                  </a:lnTo>
                  <a:lnTo>
                    <a:pt x="891272" y="199389"/>
                  </a:lnTo>
                  <a:lnTo>
                    <a:pt x="889171" y="187959"/>
                  </a:lnTo>
                  <a:lnTo>
                    <a:pt x="887889" y="175259"/>
                  </a:lnTo>
                  <a:lnTo>
                    <a:pt x="886675" y="165099"/>
                  </a:lnTo>
                  <a:lnTo>
                    <a:pt x="870437" y="132079"/>
                  </a:lnTo>
                  <a:lnTo>
                    <a:pt x="855761" y="119379"/>
                  </a:lnTo>
                  <a:close/>
                </a:path>
                <a:path extrusionOk="0" h="671830" w="961390">
                  <a:moveTo>
                    <a:pt x="334125" y="63499"/>
                  </a:moveTo>
                  <a:lnTo>
                    <a:pt x="271400" y="63499"/>
                  </a:lnTo>
                  <a:lnTo>
                    <a:pt x="308216" y="71119"/>
                  </a:lnTo>
                  <a:lnTo>
                    <a:pt x="308216" y="215899"/>
                  </a:lnTo>
                  <a:lnTo>
                    <a:pt x="431139" y="326389"/>
                  </a:lnTo>
                  <a:lnTo>
                    <a:pt x="430047" y="328929"/>
                  </a:lnTo>
                  <a:lnTo>
                    <a:pt x="429323" y="332739"/>
                  </a:lnTo>
                  <a:lnTo>
                    <a:pt x="429323" y="336549"/>
                  </a:lnTo>
                  <a:lnTo>
                    <a:pt x="431742" y="347979"/>
                  </a:lnTo>
                  <a:lnTo>
                    <a:pt x="438338" y="356869"/>
                  </a:lnTo>
                  <a:lnTo>
                    <a:pt x="448124" y="363219"/>
                  </a:lnTo>
                  <a:lnTo>
                    <a:pt x="460108" y="365759"/>
                  </a:lnTo>
                  <a:lnTo>
                    <a:pt x="472092" y="363219"/>
                  </a:lnTo>
                  <a:lnTo>
                    <a:pt x="481877" y="356869"/>
                  </a:lnTo>
                  <a:lnTo>
                    <a:pt x="488474" y="347979"/>
                  </a:lnTo>
                  <a:lnTo>
                    <a:pt x="490893" y="336549"/>
                  </a:lnTo>
                  <a:lnTo>
                    <a:pt x="488474" y="325119"/>
                  </a:lnTo>
                  <a:lnTo>
                    <a:pt x="481877" y="314959"/>
                  </a:lnTo>
                  <a:lnTo>
                    <a:pt x="476006" y="311149"/>
                  </a:lnTo>
                  <a:lnTo>
                    <a:pt x="443763" y="311149"/>
                  </a:lnTo>
                  <a:lnTo>
                    <a:pt x="328472" y="208279"/>
                  </a:lnTo>
                  <a:lnTo>
                    <a:pt x="328472" y="69849"/>
                  </a:lnTo>
                  <a:lnTo>
                    <a:pt x="329145" y="68579"/>
                  </a:lnTo>
                  <a:lnTo>
                    <a:pt x="329895" y="68579"/>
                  </a:lnTo>
                  <a:lnTo>
                    <a:pt x="330441" y="67309"/>
                  </a:lnTo>
                  <a:lnTo>
                    <a:pt x="334125" y="63499"/>
                  </a:lnTo>
                  <a:close/>
                </a:path>
                <a:path extrusionOk="0" h="671830" w="961390">
                  <a:moveTo>
                    <a:pt x="741454" y="54609"/>
                  </a:moveTo>
                  <a:lnTo>
                    <a:pt x="667198" y="54609"/>
                  </a:lnTo>
                  <a:lnTo>
                    <a:pt x="701416" y="59689"/>
                  </a:lnTo>
                  <a:lnTo>
                    <a:pt x="729731" y="78739"/>
                  </a:lnTo>
                  <a:lnTo>
                    <a:pt x="748131" y="110489"/>
                  </a:lnTo>
                  <a:lnTo>
                    <a:pt x="748576" y="111759"/>
                  </a:lnTo>
                  <a:lnTo>
                    <a:pt x="750125" y="114299"/>
                  </a:lnTo>
                  <a:lnTo>
                    <a:pt x="750125" y="266699"/>
                  </a:lnTo>
                  <a:lnTo>
                    <a:pt x="741841" y="271779"/>
                  </a:lnTo>
                  <a:lnTo>
                    <a:pt x="735304" y="278129"/>
                  </a:lnTo>
                  <a:lnTo>
                    <a:pt x="731015" y="285749"/>
                  </a:lnTo>
                  <a:lnTo>
                    <a:pt x="729475" y="294639"/>
                  </a:lnTo>
                  <a:lnTo>
                    <a:pt x="731894" y="307339"/>
                  </a:lnTo>
                  <a:lnTo>
                    <a:pt x="738490" y="316229"/>
                  </a:lnTo>
                  <a:lnTo>
                    <a:pt x="748275" y="322579"/>
                  </a:lnTo>
                  <a:lnTo>
                    <a:pt x="760260" y="325119"/>
                  </a:lnTo>
                  <a:lnTo>
                    <a:pt x="772244" y="322579"/>
                  </a:lnTo>
                  <a:lnTo>
                    <a:pt x="782029" y="316229"/>
                  </a:lnTo>
                  <a:lnTo>
                    <a:pt x="788626" y="307339"/>
                  </a:lnTo>
                  <a:lnTo>
                    <a:pt x="791044" y="294639"/>
                  </a:lnTo>
                  <a:lnTo>
                    <a:pt x="789504" y="285749"/>
                  </a:lnTo>
                  <a:lnTo>
                    <a:pt x="785215" y="278129"/>
                  </a:lnTo>
                  <a:lnTo>
                    <a:pt x="778679" y="271779"/>
                  </a:lnTo>
                  <a:lnTo>
                    <a:pt x="770394" y="266699"/>
                  </a:lnTo>
                  <a:lnTo>
                    <a:pt x="770394" y="119379"/>
                  </a:lnTo>
                  <a:lnTo>
                    <a:pt x="855761" y="119379"/>
                  </a:lnTo>
                  <a:lnTo>
                    <a:pt x="842552" y="107949"/>
                  </a:lnTo>
                  <a:lnTo>
                    <a:pt x="807576" y="95249"/>
                  </a:lnTo>
                  <a:lnTo>
                    <a:pt x="770064" y="92709"/>
                  </a:lnTo>
                  <a:lnTo>
                    <a:pt x="745370" y="57149"/>
                  </a:lnTo>
                  <a:lnTo>
                    <a:pt x="741454" y="54609"/>
                  </a:lnTo>
                  <a:close/>
                </a:path>
                <a:path extrusionOk="0" h="671830" w="961390">
                  <a:moveTo>
                    <a:pt x="460108" y="306069"/>
                  </a:moveTo>
                  <a:lnTo>
                    <a:pt x="454075" y="306069"/>
                  </a:lnTo>
                  <a:lnTo>
                    <a:pt x="448500" y="308609"/>
                  </a:lnTo>
                  <a:lnTo>
                    <a:pt x="443763" y="311149"/>
                  </a:lnTo>
                  <a:lnTo>
                    <a:pt x="476006" y="311149"/>
                  </a:lnTo>
                  <a:lnTo>
                    <a:pt x="472092" y="308609"/>
                  </a:lnTo>
                  <a:lnTo>
                    <a:pt x="460108" y="306069"/>
                  </a:lnTo>
                  <a:close/>
                </a:path>
                <a:path extrusionOk="0" h="671830" w="961390">
                  <a:moveTo>
                    <a:pt x="194119" y="234949"/>
                  </a:moveTo>
                  <a:lnTo>
                    <a:pt x="182142" y="237489"/>
                  </a:lnTo>
                  <a:lnTo>
                    <a:pt x="172361" y="243839"/>
                  </a:lnTo>
                  <a:lnTo>
                    <a:pt x="165765" y="252729"/>
                  </a:lnTo>
                  <a:lnTo>
                    <a:pt x="163347" y="264159"/>
                  </a:lnTo>
                  <a:lnTo>
                    <a:pt x="165765" y="275589"/>
                  </a:lnTo>
                  <a:lnTo>
                    <a:pt x="172361" y="285749"/>
                  </a:lnTo>
                  <a:lnTo>
                    <a:pt x="182142" y="292099"/>
                  </a:lnTo>
                  <a:lnTo>
                    <a:pt x="194119" y="294639"/>
                  </a:lnTo>
                  <a:lnTo>
                    <a:pt x="197307" y="294639"/>
                  </a:lnTo>
                  <a:lnTo>
                    <a:pt x="200291" y="293369"/>
                  </a:lnTo>
                  <a:lnTo>
                    <a:pt x="203187" y="292099"/>
                  </a:lnTo>
                  <a:lnTo>
                    <a:pt x="229824" y="292099"/>
                  </a:lnTo>
                  <a:lnTo>
                    <a:pt x="219595" y="280669"/>
                  </a:lnTo>
                  <a:lnTo>
                    <a:pt x="222948" y="276859"/>
                  </a:lnTo>
                  <a:lnTo>
                    <a:pt x="224904" y="270509"/>
                  </a:lnTo>
                  <a:lnTo>
                    <a:pt x="224904" y="264159"/>
                  </a:lnTo>
                  <a:lnTo>
                    <a:pt x="222485" y="252729"/>
                  </a:lnTo>
                  <a:lnTo>
                    <a:pt x="215888" y="243839"/>
                  </a:lnTo>
                  <a:lnTo>
                    <a:pt x="206103" y="237489"/>
                  </a:lnTo>
                  <a:lnTo>
                    <a:pt x="194119" y="234949"/>
                  </a:lnTo>
                  <a:close/>
                </a:path>
                <a:path extrusionOk="0" h="671830" w="961390">
                  <a:moveTo>
                    <a:pt x="554655" y="26669"/>
                  </a:moveTo>
                  <a:lnTo>
                    <a:pt x="391006" y="26669"/>
                  </a:lnTo>
                  <a:lnTo>
                    <a:pt x="426890" y="30479"/>
                  </a:lnTo>
                  <a:lnTo>
                    <a:pt x="460933" y="50799"/>
                  </a:lnTo>
                  <a:lnTo>
                    <a:pt x="463638" y="53339"/>
                  </a:lnTo>
                  <a:lnTo>
                    <a:pt x="467144" y="54609"/>
                  </a:lnTo>
                  <a:lnTo>
                    <a:pt x="470623" y="54609"/>
                  </a:lnTo>
                  <a:lnTo>
                    <a:pt x="470623" y="139699"/>
                  </a:lnTo>
                  <a:lnTo>
                    <a:pt x="462339" y="144779"/>
                  </a:lnTo>
                  <a:lnTo>
                    <a:pt x="455803" y="151129"/>
                  </a:lnTo>
                  <a:lnTo>
                    <a:pt x="451514" y="158749"/>
                  </a:lnTo>
                  <a:lnTo>
                    <a:pt x="449973" y="167639"/>
                  </a:lnTo>
                  <a:lnTo>
                    <a:pt x="452392" y="179069"/>
                  </a:lnTo>
                  <a:lnTo>
                    <a:pt x="458989" y="189229"/>
                  </a:lnTo>
                  <a:lnTo>
                    <a:pt x="468774" y="195579"/>
                  </a:lnTo>
                  <a:lnTo>
                    <a:pt x="480758" y="198119"/>
                  </a:lnTo>
                  <a:lnTo>
                    <a:pt x="492742" y="195579"/>
                  </a:lnTo>
                  <a:lnTo>
                    <a:pt x="502527" y="189229"/>
                  </a:lnTo>
                  <a:lnTo>
                    <a:pt x="509124" y="179069"/>
                  </a:lnTo>
                  <a:lnTo>
                    <a:pt x="511543" y="167639"/>
                  </a:lnTo>
                  <a:lnTo>
                    <a:pt x="510002" y="158749"/>
                  </a:lnTo>
                  <a:lnTo>
                    <a:pt x="505714" y="151129"/>
                  </a:lnTo>
                  <a:lnTo>
                    <a:pt x="499177" y="144779"/>
                  </a:lnTo>
                  <a:lnTo>
                    <a:pt x="490893" y="139699"/>
                  </a:lnTo>
                  <a:lnTo>
                    <a:pt x="490893" y="41909"/>
                  </a:lnTo>
                  <a:lnTo>
                    <a:pt x="522329" y="27939"/>
                  </a:lnTo>
                  <a:lnTo>
                    <a:pt x="554655" y="26669"/>
                  </a:lnTo>
                  <a:close/>
                </a:path>
                <a:path extrusionOk="0" h="671830" w="961390">
                  <a:moveTo>
                    <a:pt x="608351" y="26669"/>
                  </a:moveTo>
                  <a:lnTo>
                    <a:pt x="554655" y="26669"/>
                  </a:lnTo>
                  <a:lnTo>
                    <a:pt x="584878" y="38099"/>
                  </a:lnTo>
                  <a:lnTo>
                    <a:pt x="610006" y="64769"/>
                  </a:lnTo>
                  <a:lnTo>
                    <a:pt x="610831" y="64769"/>
                  </a:lnTo>
                  <a:lnTo>
                    <a:pt x="610831" y="95249"/>
                  </a:lnTo>
                  <a:lnTo>
                    <a:pt x="602542" y="100329"/>
                  </a:lnTo>
                  <a:lnTo>
                    <a:pt x="596006" y="106679"/>
                  </a:lnTo>
                  <a:lnTo>
                    <a:pt x="591720" y="114299"/>
                  </a:lnTo>
                  <a:lnTo>
                    <a:pt x="590181" y="123189"/>
                  </a:lnTo>
                  <a:lnTo>
                    <a:pt x="592600" y="134619"/>
                  </a:lnTo>
                  <a:lnTo>
                    <a:pt x="599195" y="144779"/>
                  </a:lnTo>
                  <a:lnTo>
                    <a:pt x="608976" y="151129"/>
                  </a:lnTo>
                  <a:lnTo>
                    <a:pt x="620953" y="153669"/>
                  </a:lnTo>
                  <a:lnTo>
                    <a:pt x="632938" y="151129"/>
                  </a:lnTo>
                  <a:lnTo>
                    <a:pt x="642723" y="144779"/>
                  </a:lnTo>
                  <a:lnTo>
                    <a:pt x="649319" y="134619"/>
                  </a:lnTo>
                  <a:lnTo>
                    <a:pt x="651738" y="123189"/>
                  </a:lnTo>
                  <a:lnTo>
                    <a:pt x="650199" y="114299"/>
                  </a:lnTo>
                  <a:lnTo>
                    <a:pt x="645914" y="106679"/>
                  </a:lnTo>
                  <a:lnTo>
                    <a:pt x="639378" y="100329"/>
                  </a:lnTo>
                  <a:lnTo>
                    <a:pt x="631088" y="95249"/>
                  </a:lnTo>
                  <a:lnTo>
                    <a:pt x="631088" y="67309"/>
                  </a:lnTo>
                  <a:lnTo>
                    <a:pt x="667198" y="54609"/>
                  </a:lnTo>
                  <a:lnTo>
                    <a:pt x="741454" y="54609"/>
                  </a:lnTo>
                  <a:lnTo>
                    <a:pt x="719917" y="40639"/>
                  </a:lnTo>
                  <a:lnTo>
                    <a:pt x="625360" y="40639"/>
                  </a:lnTo>
                  <a:lnTo>
                    <a:pt x="608351" y="26669"/>
                  </a:lnTo>
                  <a:close/>
                </a:path>
                <a:path extrusionOk="0" h="671830" w="961390">
                  <a:moveTo>
                    <a:pt x="387402" y="1269"/>
                  </a:moveTo>
                  <a:lnTo>
                    <a:pt x="347311" y="15239"/>
                  </a:lnTo>
                  <a:lnTo>
                    <a:pt x="313753" y="44449"/>
                  </a:lnTo>
                  <a:lnTo>
                    <a:pt x="352549" y="44449"/>
                  </a:lnTo>
                  <a:lnTo>
                    <a:pt x="357461" y="39369"/>
                  </a:lnTo>
                  <a:lnTo>
                    <a:pt x="391006" y="26669"/>
                  </a:lnTo>
                  <a:lnTo>
                    <a:pt x="608351" y="26669"/>
                  </a:lnTo>
                  <a:lnTo>
                    <a:pt x="606805" y="25399"/>
                  </a:lnTo>
                  <a:lnTo>
                    <a:pt x="470357" y="25399"/>
                  </a:lnTo>
                  <a:lnTo>
                    <a:pt x="429819" y="3809"/>
                  </a:lnTo>
                  <a:lnTo>
                    <a:pt x="387402" y="1269"/>
                  </a:lnTo>
                  <a:close/>
                </a:path>
                <a:path extrusionOk="0" h="671830" w="961390">
                  <a:moveTo>
                    <a:pt x="668678" y="29209"/>
                  </a:moveTo>
                  <a:lnTo>
                    <a:pt x="625360" y="40639"/>
                  </a:lnTo>
                  <a:lnTo>
                    <a:pt x="719917" y="40639"/>
                  </a:lnTo>
                  <a:lnTo>
                    <a:pt x="710128" y="34289"/>
                  </a:lnTo>
                  <a:lnTo>
                    <a:pt x="668678" y="29209"/>
                  </a:lnTo>
                  <a:close/>
                </a:path>
                <a:path extrusionOk="0" h="671830" w="961390">
                  <a:moveTo>
                    <a:pt x="551568" y="0"/>
                  </a:moveTo>
                  <a:lnTo>
                    <a:pt x="509940" y="3809"/>
                  </a:lnTo>
                  <a:lnTo>
                    <a:pt x="470357" y="25399"/>
                  </a:lnTo>
                  <a:lnTo>
                    <a:pt x="606805" y="25399"/>
                  </a:lnTo>
                  <a:lnTo>
                    <a:pt x="591341" y="12699"/>
                  </a:lnTo>
                  <a:lnTo>
                    <a:pt x="551568" y="0"/>
                  </a:lnTo>
                  <a:close/>
                </a:path>
              </a:pathLst>
            </a:custGeom>
            <a:solidFill>
              <a:srgbClr val="722A8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971" name="Google Shape;971;p10"/>
            <p:cNvPicPr preferRelativeResize="0"/>
            <p:nvPr/>
          </p:nvPicPr>
          <p:blipFill rotWithShape="1">
            <a:blip r:embed="rId5">
              <a:alphaModFix/>
            </a:blip>
            <a:srcRect b="0" l="0" r="0" t="0"/>
            <a:stretch/>
          </p:blipFill>
          <p:spPr>
            <a:xfrm>
              <a:off x="157438" y="224577"/>
              <a:ext cx="77571" cy="77406"/>
            </a:xfrm>
            <a:prstGeom prst="rect">
              <a:avLst/>
            </a:prstGeom>
            <a:noFill/>
            <a:ln>
              <a:noFill/>
            </a:ln>
          </p:spPr>
        </p:pic>
        <p:pic>
          <p:nvPicPr>
            <p:cNvPr id="972" name="Google Shape;972;p10"/>
            <p:cNvPicPr preferRelativeResize="0"/>
            <p:nvPr/>
          </p:nvPicPr>
          <p:blipFill rotWithShape="1">
            <a:blip r:embed="rId5">
              <a:alphaModFix/>
            </a:blip>
            <a:srcRect b="0" l="0" r="0" t="0"/>
            <a:stretch/>
          </p:blipFill>
          <p:spPr>
            <a:xfrm>
              <a:off x="547974" y="220996"/>
              <a:ext cx="77571" cy="77406"/>
            </a:xfrm>
            <a:prstGeom prst="rect">
              <a:avLst/>
            </a:prstGeom>
            <a:noFill/>
            <a:ln>
              <a:noFill/>
            </a:ln>
          </p:spPr>
        </p:pic>
      </p:grpSp>
      <p:grpSp>
        <p:nvGrpSpPr>
          <p:cNvPr id="973" name="Google Shape;973;p10"/>
          <p:cNvGrpSpPr/>
          <p:nvPr/>
        </p:nvGrpSpPr>
        <p:grpSpPr>
          <a:xfrm>
            <a:off x="10171826" y="5028037"/>
            <a:ext cx="1770042" cy="1517899"/>
            <a:chOff x="-4" y="0"/>
            <a:chExt cx="785495" cy="673601"/>
          </a:xfrm>
        </p:grpSpPr>
        <p:sp>
          <p:nvSpPr>
            <p:cNvPr id="974" name="Google Shape;974;p10"/>
            <p:cNvSpPr/>
            <p:nvPr/>
          </p:nvSpPr>
          <p:spPr>
            <a:xfrm>
              <a:off x="121974" y="204694"/>
              <a:ext cx="545465" cy="295275"/>
            </a:xfrm>
            <a:custGeom>
              <a:rect b="b" l="l" r="r" t="t"/>
              <a:pathLst>
                <a:path extrusionOk="0" h="295275" w="545465">
                  <a:moveTo>
                    <a:pt x="544969" y="0"/>
                  </a:moveTo>
                  <a:lnTo>
                    <a:pt x="369747" y="0"/>
                  </a:lnTo>
                  <a:lnTo>
                    <a:pt x="352172" y="16048"/>
                  </a:lnTo>
                  <a:lnTo>
                    <a:pt x="331431" y="28262"/>
                  </a:lnTo>
                  <a:lnTo>
                    <a:pt x="308129" y="36034"/>
                  </a:lnTo>
                  <a:lnTo>
                    <a:pt x="282867" y="38760"/>
                  </a:lnTo>
                  <a:lnTo>
                    <a:pt x="257597" y="36034"/>
                  </a:lnTo>
                  <a:lnTo>
                    <a:pt x="234291" y="28262"/>
                  </a:lnTo>
                  <a:lnTo>
                    <a:pt x="213549" y="16048"/>
                  </a:lnTo>
                  <a:lnTo>
                    <a:pt x="195973" y="0"/>
                  </a:lnTo>
                  <a:lnTo>
                    <a:pt x="0" y="0"/>
                  </a:lnTo>
                  <a:lnTo>
                    <a:pt x="0" y="294868"/>
                  </a:lnTo>
                  <a:lnTo>
                    <a:pt x="544969" y="294868"/>
                  </a:lnTo>
                  <a:lnTo>
                    <a:pt x="54496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75" name="Google Shape;975;p10"/>
            <p:cNvSpPr/>
            <p:nvPr/>
          </p:nvSpPr>
          <p:spPr>
            <a:xfrm>
              <a:off x="-4" y="127501"/>
              <a:ext cx="785495" cy="546100"/>
            </a:xfrm>
            <a:custGeom>
              <a:rect b="b" l="l" r="r" t="t"/>
              <a:pathLst>
                <a:path extrusionOk="0" h="546100" w="785495">
                  <a:moveTo>
                    <a:pt x="785431" y="422173"/>
                  </a:moveTo>
                  <a:lnTo>
                    <a:pt x="780923" y="417664"/>
                  </a:lnTo>
                  <a:lnTo>
                    <a:pt x="764794" y="417664"/>
                  </a:lnTo>
                  <a:lnTo>
                    <a:pt x="764794" y="437807"/>
                  </a:lnTo>
                  <a:lnTo>
                    <a:pt x="754570" y="472249"/>
                  </a:lnTo>
                  <a:lnTo>
                    <a:pt x="733221" y="500075"/>
                  </a:lnTo>
                  <a:lnTo>
                    <a:pt x="703364" y="518680"/>
                  </a:lnTo>
                  <a:lnTo>
                    <a:pt x="667588" y="525449"/>
                  </a:lnTo>
                  <a:lnTo>
                    <a:pt x="117830" y="525449"/>
                  </a:lnTo>
                  <a:lnTo>
                    <a:pt x="82067" y="518680"/>
                  </a:lnTo>
                  <a:lnTo>
                    <a:pt x="52197" y="500075"/>
                  </a:lnTo>
                  <a:lnTo>
                    <a:pt x="30861" y="472249"/>
                  </a:lnTo>
                  <a:lnTo>
                    <a:pt x="20637" y="437807"/>
                  </a:lnTo>
                  <a:lnTo>
                    <a:pt x="41186" y="437807"/>
                  </a:lnTo>
                  <a:lnTo>
                    <a:pt x="738682" y="437807"/>
                  </a:lnTo>
                  <a:lnTo>
                    <a:pt x="744245" y="437807"/>
                  </a:lnTo>
                  <a:lnTo>
                    <a:pt x="764794" y="437807"/>
                  </a:lnTo>
                  <a:lnTo>
                    <a:pt x="764794" y="417664"/>
                  </a:lnTo>
                  <a:lnTo>
                    <a:pt x="748741" y="417664"/>
                  </a:lnTo>
                  <a:lnTo>
                    <a:pt x="748741" y="40271"/>
                  </a:lnTo>
                  <a:lnTo>
                    <a:pt x="745566" y="24625"/>
                  </a:lnTo>
                  <a:lnTo>
                    <a:pt x="736930" y="11811"/>
                  </a:lnTo>
                  <a:lnTo>
                    <a:pt x="724128" y="3175"/>
                  </a:lnTo>
                  <a:lnTo>
                    <a:pt x="708482" y="0"/>
                  </a:lnTo>
                  <a:lnTo>
                    <a:pt x="554139" y="0"/>
                  </a:lnTo>
                  <a:lnTo>
                    <a:pt x="549630" y="4508"/>
                  </a:lnTo>
                  <a:lnTo>
                    <a:pt x="549630" y="15621"/>
                  </a:lnTo>
                  <a:lnTo>
                    <a:pt x="554139" y="20129"/>
                  </a:lnTo>
                  <a:lnTo>
                    <a:pt x="708482" y="20129"/>
                  </a:lnTo>
                  <a:lnTo>
                    <a:pt x="716318" y="21717"/>
                  </a:lnTo>
                  <a:lnTo>
                    <a:pt x="722718" y="26035"/>
                  </a:lnTo>
                  <a:lnTo>
                    <a:pt x="727036" y="32448"/>
                  </a:lnTo>
                  <a:lnTo>
                    <a:pt x="728624" y="40271"/>
                  </a:lnTo>
                  <a:lnTo>
                    <a:pt x="728624" y="417664"/>
                  </a:lnTo>
                  <a:lnTo>
                    <a:pt x="56819" y="417664"/>
                  </a:lnTo>
                  <a:lnTo>
                    <a:pt x="56819" y="40271"/>
                  </a:lnTo>
                  <a:lnTo>
                    <a:pt x="58394" y="32448"/>
                  </a:lnTo>
                  <a:lnTo>
                    <a:pt x="62712" y="26035"/>
                  </a:lnTo>
                  <a:lnTo>
                    <a:pt x="69113" y="21717"/>
                  </a:lnTo>
                  <a:lnTo>
                    <a:pt x="76949" y="20129"/>
                  </a:lnTo>
                  <a:lnTo>
                    <a:pt x="252044" y="20129"/>
                  </a:lnTo>
                  <a:lnTo>
                    <a:pt x="256552" y="15621"/>
                  </a:lnTo>
                  <a:lnTo>
                    <a:pt x="256552" y="4508"/>
                  </a:lnTo>
                  <a:lnTo>
                    <a:pt x="252044" y="0"/>
                  </a:lnTo>
                  <a:lnTo>
                    <a:pt x="76949" y="0"/>
                  </a:lnTo>
                  <a:lnTo>
                    <a:pt x="61290" y="3175"/>
                  </a:lnTo>
                  <a:lnTo>
                    <a:pt x="48488" y="11811"/>
                  </a:lnTo>
                  <a:lnTo>
                    <a:pt x="39852" y="24625"/>
                  </a:lnTo>
                  <a:lnTo>
                    <a:pt x="36690" y="40271"/>
                  </a:lnTo>
                  <a:lnTo>
                    <a:pt x="36690" y="417664"/>
                  </a:lnTo>
                  <a:lnTo>
                    <a:pt x="4495" y="417664"/>
                  </a:lnTo>
                  <a:lnTo>
                    <a:pt x="0" y="422173"/>
                  </a:lnTo>
                  <a:lnTo>
                    <a:pt x="0" y="427748"/>
                  </a:lnTo>
                  <a:lnTo>
                    <a:pt x="9271" y="473583"/>
                  </a:lnTo>
                  <a:lnTo>
                    <a:pt x="34544" y="511035"/>
                  </a:lnTo>
                  <a:lnTo>
                    <a:pt x="72009" y="536321"/>
                  </a:lnTo>
                  <a:lnTo>
                    <a:pt x="117830" y="545592"/>
                  </a:lnTo>
                  <a:lnTo>
                    <a:pt x="667588" y="545592"/>
                  </a:lnTo>
                  <a:lnTo>
                    <a:pt x="713409" y="536321"/>
                  </a:lnTo>
                  <a:lnTo>
                    <a:pt x="729513" y="525449"/>
                  </a:lnTo>
                  <a:lnTo>
                    <a:pt x="750874" y="511035"/>
                  </a:lnTo>
                  <a:lnTo>
                    <a:pt x="776147" y="473583"/>
                  </a:lnTo>
                  <a:lnTo>
                    <a:pt x="783399" y="437807"/>
                  </a:lnTo>
                  <a:lnTo>
                    <a:pt x="785431" y="427748"/>
                  </a:lnTo>
                  <a:lnTo>
                    <a:pt x="785431" y="42217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76" name="Google Shape;976;p10"/>
            <p:cNvSpPr/>
            <p:nvPr/>
          </p:nvSpPr>
          <p:spPr>
            <a:xfrm>
              <a:off x="243641" y="554010"/>
              <a:ext cx="298450" cy="74295"/>
            </a:xfrm>
            <a:custGeom>
              <a:rect b="b" l="l" r="r" t="t"/>
              <a:pathLst>
                <a:path extrusionOk="0" h="74295" w="298450">
                  <a:moveTo>
                    <a:pt x="293649" y="0"/>
                  </a:moveTo>
                  <a:lnTo>
                    <a:pt x="4495" y="0"/>
                  </a:lnTo>
                  <a:lnTo>
                    <a:pt x="0" y="4508"/>
                  </a:lnTo>
                  <a:lnTo>
                    <a:pt x="0" y="28079"/>
                  </a:lnTo>
                  <a:lnTo>
                    <a:pt x="3612" y="45946"/>
                  </a:lnTo>
                  <a:lnTo>
                    <a:pt x="13460" y="60548"/>
                  </a:lnTo>
                  <a:lnTo>
                    <a:pt x="28058" y="70401"/>
                  </a:lnTo>
                  <a:lnTo>
                    <a:pt x="45923" y="74015"/>
                  </a:lnTo>
                  <a:lnTo>
                    <a:pt x="252234" y="74015"/>
                  </a:lnTo>
                  <a:lnTo>
                    <a:pt x="270093" y="70401"/>
                  </a:lnTo>
                  <a:lnTo>
                    <a:pt x="284692" y="60548"/>
                  </a:lnTo>
                  <a:lnTo>
                    <a:pt x="294543" y="45946"/>
                  </a:lnTo>
                  <a:lnTo>
                    <a:pt x="298157" y="28079"/>
                  </a:lnTo>
                  <a:lnTo>
                    <a:pt x="20129" y="28079"/>
                  </a:lnTo>
                  <a:lnTo>
                    <a:pt x="20129" y="20129"/>
                  </a:lnTo>
                  <a:lnTo>
                    <a:pt x="298157" y="20129"/>
                  </a:lnTo>
                  <a:lnTo>
                    <a:pt x="298157" y="4508"/>
                  </a:lnTo>
                  <a:lnTo>
                    <a:pt x="29364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77" name="Google Shape;977;p10"/>
            <p:cNvSpPr/>
            <p:nvPr/>
          </p:nvSpPr>
          <p:spPr>
            <a:xfrm>
              <a:off x="273161" y="0"/>
              <a:ext cx="263525" cy="255270"/>
            </a:xfrm>
            <a:custGeom>
              <a:rect b="b" l="l" r="r" t="t"/>
              <a:pathLst>
                <a:path extrusionOk="0" h="255270" w="263525">
                  <a:moveTo>
                    <a:pt x="131673" y="0"/>
                  </a:moveTo>
                  <a:lnTo>
                    <a:pt x="80468" y="10035"/>
                  </a:lnTo>
                  <a:lnTo>
                    <a:pt x="38609" y="37387"/>
                  </a:lnTo>
                  <a:lnTo>
                    <a:pt x="10363" y="77918"/>
                  </a:lnTo>
                  <a:lnTo>
                    <a:pt x="0" y="127495"/>
                  </a:lnTo>
                  <a:lnTo>
                    <a:pt x="10363" y="177079"/>
                  </a:lnTo>
                  <a:lnTo>
                    <a:pt x="38609" y="217614"/>
                  </a:lnTo>
                  <a:lnTo>
                    <a:pt x="80468" y="244967"/>
                  </a:lnTo>
                  <a:lnTo>
                    <a:pt x="131673" y="255003"/>
                  </a:lnTo>
                  <a:lnTo>
                    <a:pt x="182878" y="244967"/>
                  </a:lnTo>
                  <a:lnTo>
                    <a:pt x="192668" y="238569"/>
                  </a:lnTo>
                  <a:lnTo>
                    <a:pt x="131673" y="238569"/>
                  </a:lnTo>
                  <a:lnTo>
                    <a:pt x="87070" y="229827"/>
                  </a:lnTo>
                  <a:lnTo>
                    <a:pt x="50609" y="206001"/>
                  </a:lnTo>
                  <a:lnTo>
                    <a:pt x="26006" y="170691"/>
                  </a:lnTo>
                  <a:lnTo>
                    <a:pt x="16979" y="127495"/>
                  </a:lnTo>
                  <a:lnTo>
                    <a:pt x="26006" y="84306"/>
                  </a:lnTo>
                  <a:lnTo>
                    <a:pt x="50609" y="48999"/>
                  </a:lnTo>
                  <a:lnTo>
                    <a:pt x="87070" y="25175"/>
                  </a:lnTo>
                  <a:lnTo>
                    <a:pt x="131673" y="16433"/>
                  </a:lnTo>
                  <a:lnTo>
                    <a:pt x="192669" y="16433"/>
                  </a:lnTo>
                  <a:lnTo>
                    <a:pt x="182878" y="10035"/>
                  </a:lnTo>
                  <a:lnTo>
                    <a:pt x="131673" y="0"/>
                  </a:lnTo>
                  <a:close/>
                </a:path>
                <a:path extrusionOk="0" h="255270" w="263525">
                  <a:moveTo>
                    <a:pt x="192669" y="16433"/>
                  </a:moveTo>
                  <a:lnTo>
                    <a:pt x="131673" y="16433"/>
                  </a:lnTo>
                  <a:lnTo>
                    <a:pt x="176278" y="25175"/>
                  </a:lnTo>
                  <a:lnTo>
                    <a:pt x="212744" y="48999"/>
                  </a:lnTo>
                  <a:lnTo>
                    <a:pt x="237351" y="84306"/>
                  </a:lnTo>
                  <a:lnTo>
                    <a:pt x="246379" y="127495"/>
                  </a:lnTo>
                  <a:lnTo>
                    <a:pt x="237351" y="170691"/>
                  </a:lnTo>
                  <a:lnTo>
                    <a:pt x="212744" y="206001"/>
                  </a:lnTo>
                  <a:lnTo>
                    <a:pt x="176278" y="229827"/>
                  </a:lnTo>
                  <a:lnTo>
                    <a:pt x="131673" y="238569"/>
                  </a:lnTo>
                  <a:lnTo>
                    <a:pt x="192668" y="238569"/>
                  </a:lnTo>
                  <a:lnTo>
                    <a:pt x="224737" y="217614"/>
                  </a:lnTo>
                  <a:lnTo>
                    <a:pt x="252983" y="177079"/>
                  </a:lnTo>
                  <a:lnTo>
                    <a:pt x="263347" y="127495"/>
                  </a:lnTo>
                  <a:lnTo>
                    <a:pt x="252983" y="77918"/>
                  </a:lnTo>
                  <a:lnTo>
                    <a:pt x="224737" y="37387"/>
                  </a:lnTo>
                  <a:lnTo>
                    <a:pt x="192669" y="1643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978" name="Google Shape;978;p10"/>
            <p:cNvPicPr preferRelativeResize="0"/>
            <p:nvPr/>
          </p:nvPicPr>
          <p:blipFill rotWithShape="1">
            <a:blip r:embed="rId6">
              <a:alphaModFix/>
            </a:blip>
            <a:srcRect b="0" l="0" r="0" t="0"/>
            <a:stretch/>
          </p:blipFill>
          <p:spPr>
            <a:xfrm>
              <a:off x="300835" y="26437"/>
              <a:ext cx="208000" cy="202133"/>
            </a:xfrm>
            <a:prstGeom prst="rect">
              <a:avLst/>
            </a:prstGeom>
            <a:noFill/>
            <a:ln>
              <a:noFill/>
            </a:ln>
          </p:spPr>
        </p:pic>
        <p:sp>
          <p:nvSpPr>
            <p:cNvPr id="979" name="Google Shape;979;p10"/>
            <p:cNvSpPr/>
            <p:nvPr/>
          </p:nvSpPr>
          <p:spPr>
            <a:xfrm>
              <a:off x="304006" y="295606"/>
              <a:ext cx="317500" cy="132080"/>
            </a:xfrm>
            <a:custGeom>
              <a:rect b="b" l="l" r="r" t="t"/>
              <a:pathLst>
                <a:path extrusionOk="0" h="132080" w="317500">
                  <a:moveTo>
                    <a:pt x="156387" y="0"/>
                  </a:moveTo>
                  <a:lnTo>
                    <a:pt x="153085" y="1828"/>
                  </a:lnTo>
                  <a:lnTo>
                    <a:pt x="106121" y="87693"/>
                  </a:lnTo>
                  <a:lnTo>
                    <a:pt x="76187" y="24980"/>
                  </a:lnTo>
                  <a:lnTo>
                    <a:pt x="73126" y="22961"/>
                  </a:lnTo>
                  <a:lnTo>
                    <a:pt x="66116" y="22555"/>
                  </a:lnTo>
                  <a:lnTo>
                    <a:pt x="62979" y="24269"/>
                  </a:lnTo>
                  <a:lnTo>
                    <a:pt x="32219" y="73558"/>
                  </a:lnTo>
                  <a:lnTo>
                    <a:pt x="4178" y="73558"/>
                  </a:lnTo>
                  <a:lnTo>
                    <a:pt x="0" y="77622"/>
                  </a:lnTo>
                  <a:lnTo>
                    <a:pt x="0" y="87655"/>
                  </a:lnTo>
                  <a:lnTo>
                    <a:pt x="4178" y="91706"/>
                  </a:lnTo>
                  <a:lnTo>
                    <a:pt x="40716" y="91706"/>
                  </a:lnTo>
                  <a:lnTo>
                    <a:pt x="43751" y="90055"/>
                  </a:lnTo>
                  <a:lnTo>
                    <a:pt x="68071" y="51079"/>
                  </a:lnTo>
                  <a:lnTo>
                    <a:pt x="98590" y="114985"/>
                  </a:lnTo>
                  <a:lnTo>
                    <a:pt x="101752" y="117030"/>
                  </a:lnTo>
                  <a:lnTo>
                    <a:pt x="109118" y="117233"/>
                  </a:lnTo>
                  <a:lnTo>
                    <a:pt x="112115" y="115341"/>
                  </a:lnTo>
                  <a:lnTo>
                    <a:pt x="158876" y="29844"/>
                  </a:lnTo>
                  <a:lnTo>
                    <a:pt x="204279" y="129222"/>
                  </a:lnTo>
                  <a:lnTo>
                    <a:pt x="207429" y="131305"/>
                  </a:lnTo>
                  <a:lnTo>
                    <a:pt x="211366" y="131457"/>
                  </a:lnTo>
                  <a:lnTo>
                    <a:pt x="214744" y="131457"/>
                  </a:lnTo>
                  <a:lnTo>
                    <a:pt x="217881" y="129679"/>
                  </a:lnTo>
                  <a:lnTo>
                    <a:pt x="245351" y="81432"/>
                  </a:lnTo>
                  <a:lnTo>
                    <a:pt x="312775" y="81432"/>
                  </a:lnTo>
                  <a:lnTo>
                    <a:pt x="316966" y="77381"/>
                  </a:lnTo>
                  <a:lnTo>
                    <a:pt x="316966" y="67348"/>
                  </a:lnTo>
                  <a:lnTo>
                    <a:pt x="312775" y="63284"/>
                  </a:lnTo>
                  <a:lnTo>
                    <a:pt x="236461" y="63284"/>
                  </a:lnTo>
                  <a:lnTo>
                    <a:pt x="233337" y="65074"/>
                  </a:lnTo>
                  <a:lnTo>
                    <a:pt x="212293" y="102044"/>
                  </a:lnTo>
                  <a:lnTo>
                    <a:pt x="166725" y="2285"/>
                  </a:lnTo>
                  <a:lnTo>
                    <a:pt x="163550" y="203"/>
                  </a:lnTo>
                  <a:lnTo>
                    <a:pt x="156387"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80" name="Google Shape;980;p10"/>
            <p:cNvSpPr/>
            <p:nvPr/>
          </p:nvSpPr>
          <p:spPr>
            <a:xfrm>
              <a:off x="191123" y="329510"/>
              <a:ext cx="74295" cy="35560"/>
            </a:xfrm>
            <a:custGeom>
              <a:rect b="b" l="l" r="r" t="t"/>
              <a:pathLst>
                <a:path extrusionOk="0" h="35560" w="74295">
                  <a:moveTo>
                    <a:pt x="0" y="35305"/>
                  </a:moveTo>
                  <a:lnTo>
                    <a:pt x="2923" y="21575"/>
                  </a:lnTo>
                  <a:lnTo>
                    <a:pt x="10891" y="10352"/>
                  </a:lnTo>
                  <a:lnTo>
                    <a:pt x="22701" y="2778"/>
                  </a:lnTo>
                  <a:lnTo>
                    <a:pt x="37147" y="0"/>
                  </a:lnTo>
                  <a:lnTo>
                    <a:pt x="51593" y="2778"/>
                  </a:lnTo>
                  <a:lnTo>
                    <a:pt x="63403" y="10352"/>
                  </a:lnTo>
                  <a:lnTo>
                    <a:pt x="71371" y="21575"/>
                  </a:lnTo>
                  <a:lnTo>
                    <a:pt x="74295" y="35305"/>
                  </a:lnTo>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81" name="Google Shape;981;p10"/>
            <p:cNvSpPr/>
            <p:nvPr/>
          </p:nvSpPr>
          <p:spPr>
            <a:xfrm>
              <a:off x="213857" y="262956"/>
              <a:ext cx="29209" cy="27940"/>
            </a:xfrm>
            <a:custGeom>
              <a:rect b="b" l="l" r="r" t="t"/>
              <a:pathLst>
                <a:path extrusionOk="0" h="27940" w="29209">
                  <a:moveTo>
                    <a:pt x="14414" y="0"/>
                  </a:moveTo>
                  <a:lnTo>
                    <a:pt x="6464" y="0"/>
                  </a:lnTo>
                  <a:lnTo>
                    <a:pt x="0" y="6197"/>
                  </a:lnTo>
                  <a:lnTo>
                    <a:pt x="0" y="13817"/>
                  </a:lnTo>
                  <a:lnTo>
                    <a:pt x="0" y="21437"/>
                  </a:lnTo>
                  <a:lnTo>
                    <a:pt x="6464" y="27635"/>
                  </a:lnTo>
                  <a:lnTo>
                    <a:pt x="14414" y="27635"/>
                  </a:lnTo>
                  <a:lnTo>
                    <a:pt x="22364" y="27635"/>
                  </a:lnTo>
                  <a:lnTo>
                    <a:pt x="28828" y="21437"/>
                  </a:lnTo>
                  <a:lnTo>
                    <a:pt x="28828" y="13817"/>
                  </a:lnTo>
                  <a:lnTo>
                    <a:pt x="28828" y="6197"/>
                  </a:lnTo>
                  <a:lnTo>
                    <a:pt x="22364" y="0"/>
                  </a:lnTo>
                  <a:lnTo>
                    <a:pt x="14414" y="0"/>
                  </a:lnTo>
                  <a:close/>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grpSp>
        <p:nvGrpSpPr>
          <p:cNvPr id="982" name="Google Shape;982;p10"/>
          <p:cNvGrpSpPr/>
          <p:nvPr/>
        </p:nvGrpSpPr>
        <p:grpSpPr>
          <a:xfrm>
            <a:off x="4576999" y="5180683"/>
            <a:ext cx="1795150" cy="1337670"/>
            <a:chOff x="0" y="0"/>
            <a:chExt cx="920750" cy="686104"/>
          </a:xfrm>
        </p:grpSpPr>
        <p:sp>
          <p:nvSpPr>
            <p:cNvPr id="983" name="Google Shape;983;p10"/>
            <p:cNvSpPr/>
            <p:nvPr/>
          </p:nvSpPr>
          <p:spPr>
            <a:xfrm>
              <a:off x="0" y="348284"/>
              <a:ext cx="920750" cy="337820"/>
            </a:xfrm>
            <a:custGeom>
              <a:rect b="b" l="l" r="r" t="t"/>
              <a:pathLst>
                <a:path extrusionOk="0" h="337820" w="920750">
                  <a:moveTo>
                    <a:pt x="401586" y="0"/>
                  </a:moveTo>
                  <a:lnTo>
                    <a:pt x="358742" y="11172"/>
                  </a:lnTo>
                  <a:lnTo>
                    <a:pt x="318071" y="30683"/>
                  </a:lnTo>
                  <a:lnTo>
                    <a:pt x="269828" y="57527"/>
                  </a:lnTo>
                  <a:lnTo>
                    <a:pt x="186550" y="106832"/>
                  </a:lnTo>
                  <a:lnTo>
                    <a:pt x="13081" y="45529"/>
                  </a:lnTo>
                  <a:lnTo>
                    <a:pt x="5130" y="49326"/>
                  </a:lnTo>
                  <a:lnTo>
                    <a:pt x="0" y="63830"/>
                  </a:lnTo>
                  <a:lnTo>
                    <a:pt x="3797" y="71793"/>
                  </a:lnTo>
                  <a:lnTo>
                    <a:pt x="187071" y="136550"/>
                  </a:lnTo>
                  <a:lnTo>
                    <a:pt x="191249" y="136194"/>
                  </a:lnTo>
                  <a:lnTo>
                    <a:pt x="272217" y="88347"/>
                  </a:lnTo>
                  <a:lnTo>
                    <a:pt x="319033" y="61798"/>
                  </a:lnTo>
                  <a:lnTo>
                    <a:pt x="362396" y="39887"/>
                  </a:lnTo>
                  <a:lnTo>
                    <a:pt x="393039" y="29451"/>
                  </a:lnTo>
                  <a:lnTo>
                    <a:pt x="398246" y="28270"/>
                  </a:lnTo>
                  <a:lnTo>
                    <a:pt x="401688" y="28016"/>
                  </a:lnTo>
                  <a:lnTo>
                    <a:pt x="587629" y="46837"/>
                  </a:lnTo>
                  <a:lnTo>
                    <a:pt x="599053" y="50275"/>
                  </a:lnTo>
                  <a:lnTo>
                    <a:pt x="608110" y="57407"/>
                  </a:lnTo>
                  <a:lnTo>
                    <a:pt x="613896" y="67200"/>
                  </a:lnTo>
                  <a:lnTo>
                    <a:pt x="615505" y="78625"/>
                  </a:lnTo>
                  <a:lnTo>
                    <a:pt x="614972" y="86817"/>
                  </a:lnTo>
                  <a:lnTo>
                    <a:pt x="611238" y="94246"/>
                  </a:lnTo>
                  <a:lnTo>
                    <a:pt x="598728" y="104825"/>
                  </a:lnTo>
                  <a:lnTo>
                    <a:pt x="590791" y="107289"/>
                  </a:lnTo>
                  <a:lnTo>
                    <a:pt x="440093" y="91808"/>
                  </a:lnTo>
                  <a:lnTo>
                    <a:pt x="424655" y="93301"/>
                  </a:lnTo>
                  <a:lnTo>
                    <a:pt x="411414" y="100361"/>
                  </a:lnTo>
                  <a:lnTo>
                    <a:pt x="401772" y="111860"/>
                  </a:lnTo>
                  <a:lnTo>
                    <a:pt x="397129" y="126669"/>
                  </a:lnTo>
                  <a:lnTo>
                    <a:pt x="398618" y="142125"/>
                  </a:lnTo>
                  <a:lnTo>
                    <a:pt x="405688" y="155370"/>
                  </a:lnTo>
                  <a:lnTo>
                    <a:pt x="417217" y="165012"/>
                  </a:lnTo>
                  <a:lnTo>
                    <a:pt x="432079" y="169659"/>
                  </a:lnTo>
                  <a:lnTo>
                    <a:pt x="652716" y="191249"/>
                  </a:lnTo>
                  <a:lnTo>
                    <a:pt x="664946" y="189915"/>
                  </a:lnTo>
                  <a:lnTo>
                    <a:pt x="669772" y="187617"/>
                  </a:lnTo>
                  <a:lnTo>
                    <a:pt x="865530" y="84848"/>
                  </a:lnTo>
                  <a:lnTo>
                    <a:pt x="871804" y="84366"/>
                  </a:lnTo>
                  <a:lnTo>
                    <a:pt x="883577" y="88341"/>
                  </a:lnTo>
                  <a:lnTo>
                    <a:pt x="888276" y="92532"/>
                  </a:lnTo>
                  <a:lnTo>
                    <a:pt x="890943" y="98171"/>
                  </a:lnTo>
                  <a:lnTo>
                    <a:pt x="892980" y="106670"/>
                  </a:lnTo>
                  <a:lnTo>
                    <a:pt x="891613" y="115190"/>
                  </a:lnTo>
                  <a:lnTo>
                    <a:pt x="686955" y="251510"/>
                  </a:lnTo>
                  <a:lnTo>
                    <a:pt x="639530" y="261974"/>
                  </a:lnTo>
                  <a:lnTo>
                    <a:pt x="594191" y="269843"/>
                  </a:lnTo>
                  <a:lnTo>
                    <a:pt x="540124" y="279563"/>
                  </a:lnTo>
                  <a:lnTo>
                    <a:pt x="388366" y="307619"/>
                  </a:lnTo>
                  <a:lnTo>
                    <a:pt x="377439" y="309148"/>
                  </a:lnTo>
                  <a:lnTo>
                    <a:pt x="366477" y="309660"/>
                  </a:lnTo>
                  <a:lnTo>
                    <a:pt x="355515" y="309158"/>
                  </a:lnTo>
                  <a:lnTo>
                    <a:pt x="344589" y="307644"/>
                  </a:lnTo>
                  <a:lnTo>
                    <a:pt x="11582" y="224955"/>
                  </a:lnTo>
                  <a:lnTo>
                    <a:pt x="4038" y="229501"/>
                  </a:lnTo>
                  <a:lnTo>
                    <a:pt x="338277" y="334772"/>
                  </a:lnTo>
                  <a:lnTo>
                    <a:pt x="366395" y="337515"/>
                  </a:lnTo>
                  <a:lnTo>
                    <a:pt x="373185" y="337357"/>
                  </a:lnTo>
                  <a:lnTo>
                    <a:pt x="379969" y="336884"/>
                  </a:lnTo>
                  <a:lnTo>
                    <a:pt x="386742" y="336095"/>
                  </a:lnTo>
                  <a:lnTo>
                    <a:pt x="594603" y="298063"/>
                  </a:lnTo>
                  <a:lnTo>
                    <a:pt x="642149" y="289774"/>
                  </a:lnTo>
                  <a:lnTo>
                    <a:pt x="680774" y="283441"/>
                  </a:lnTo>
                  <a:lnTo>
                    <a:pt x="893470" y="152793"/>
                  </a:lnTo>
                  <a:lnTo>
                    <a:pt x="920745" y="105025"/>
                  </a:lnTo>
                  <a:lnTo>
                    <a:pt x="916114" y="86258"/>
                  </a:lnTo>
                  <a:lnTo>
                    <a:pt x="886612" y="59969"/>
                  </a:lnTo>
                  <a:lnTo>
                    <a:pt x="866595" y="57423"/>
                  </a:lnTo>
                  <a:lnTo>
                    <a:pt x="856681" y="59201"/>
                  </a:lnTo>
                  <a:lnTo>
                    <a:pt x="847140" y="62992"/>
                  </a:lnTo>
                  <a:lnTo>
                    <a:pt x="657707" y="162509"/>
                  </a:lnTo>
                  <a:lnTo>
                    <a:pt x="652957" y="163271"/>
                  </a:lnTo>
                  <a:lnTo>
                    <a:pt x="428701" y="141300"/>
                  </a:lnTo>
                  <a:lnTo>
                    <a:pt x="424192" y="135737"/>
                  </a:lnTo>
                  <a:lnTo>
                    <a:pt x="425475" y="123367"/>
                  </a:lnTo>
                  <a:lnTo>
                    <a:pt x="431050" y="118859"/>
                  </a:lnTo>
                  <a:lnTo>
                    <a:pt x="579843" y="134175"/>
                  </a:lnTo>
                  <a:lnTo>
                    <a:pt x="591522" y="134191"/>
                  </a:lnTo>
                  <a:lnTo>
                    <a:pt x="631098" y="112401"/>
                  </a:lnTo>
                  <a:lnTo>
                    <a:pt x="643305" y="80441"/>
                  </a:lnTo>
                  <a:lnTo>
                    <a:pt x="640272" y="58377"/>
                  </a:lnTo>
                  <a:lnTo>
                    <a:pt x="629305" y="39479"/>
                  </a:lnTo>
                  <a:lnTo>
                    <a:pt x="612121" y="25736"/>
                  </a:lnTo>
                  <a:lnTo>
                    <a:pt x="590435" y="19138"/>
                  </a:lnTo>
                  <a:lnTo>
                    <a:pt x="401586"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84" name="Google Shape;984;p10"/>
            <p:cNvSpPr/>
            <p:nvPr/>
          </p:nvSpPr>
          <p:spPr>
            <a:xfrm>
              <a:off x="389968" y="0"/>
              <a:ext cx="142240" cy="142240"/>
            </a:xfrm>
            <a:custGeom>
              <a:rect b="b" l="l" r="r" t="t"/>
              <a:pathLst>
                <a:path extrusionOk="0" h="142240" w="142240">
                  <a:moveTo>
                    <a:pt x="70815" y="0"/>
                  </a:moveTo>
                  <a:lnTo>
                    <a:pt x="43275" y="5573"/>
                  </a:lnTo>
                  <a:lnTo>
                    <a:pt x="20762" y="20762"/>
                  </a:lnTo>
                  <a:lnTo>
                    <a:pt x="5573" y="43275"/>
                  </a:lnTo>
                  <a:lnTo>
                    <a:pt x="0" y="70815"/>
                  </a:lnTo>
                  <a:lnTo>
                    <a:pt x="5573" y="98357"/>
                  </a:lnTo>
                  <a:lnTo>
                    <a:pt x="20762" y="120873"/>
                  </a:lnTo>
                  <a:lnTo>
                    <a:pt x="43275" y="136067"/>
                  </a:lnTo>
                  <a:lnTo>
                    <a:pt x="70815" y="141643"/>
                  </a:lnTo>
                  <a:lnTo>
                    <a:pt x="98357" y="136067"/>
                  </a:lnTo>
                  <a:lnTo>
                    <a:pt x="120873" y="120873"/>
                  </a:lnTo>
                  <a:lnTo>
                    <a:pt x="136067" y="98357"/>
                  </a:lnTo>
                  <a:lnTo>
                    <a:pt x="141643" y="70815"/>
                  </a:lnTo>
                  <a:lnTo>
                    <a:pt x="136067" y="43275"/>
                  </a:lnTo>
                  <a:lnTo>
                    <a:pt x="120873" y="20762"/>
                  </a:lnTo>
                  <a:lnTo>
                    <a:pt x="98357" y="5573"/>
                  </a:lnTo>
                  <a:lnTo>
                    <a:pt x="70815" y="0"/>
                  </a:lnTo>
                  <a:close/>
                </a:path>
              </a:pathLst>
            </a:custGeom>
            <a:solidFill>
              <a:srgbClr val="D3BFD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985" name="Google Shape;985;p10"/>
            <p:cNvSpPr/>
            <p:nvPr/>
          </p:nvSpPr>
          <p:spPr>
            <a:xfrm>
              <a:off x="157976" y="50215"/>
              <a:ext cx="604520" cy="344170"/>
            </a:xfrm>
            <a:custGeom>
              <a:rect b="b" l="l" r="r" t="t"/>
              <a:pathLst>
                <a:path extrusionOk="0" h="344170" w="604520">
                  <a:moveTo>
                    <a:pt x="184632" y="68795"/>
                  </a:moveTo>
                  <a:lnTo>
                    <a:pt x="179209" y="42049"/>
                  </a:lnTo>
                  <a:lnTo>
                    <a:pt x="169633" y="27851"/>
                  </a:lnTo>
                  <a:lnTo>
                    <a:pt x="164452" y="20180"/>
                  </a:lnTo>
                  <a:lnTo>
                    <a:pt x="156781" y="15011"/>
                  </a:lnTo>
                  <a:lnTo>
                    <a:pt x="156781" y="68795"/>
                  </a:lnTo>
                  <a:lnTo>
                    <a:pt x="153555" y="84721"/>
                  </a:lnTo>
                  <a:lnTo>
                    <a:pt x="144767" y="97739"/>
                  </a:lnTo>
                  <a:lnTo>
                    <a:pt x="131749" y="106527"/>
                  </a:lnTo>
                  <a:lnTo>
                    <a:pt x="115836" y="109740"/>
                  </a:lnTo>
                  <a:lnTo>
                    <a:pt x="99910" y="106527"/>
                  </a:lnTo>
                  <a:lnTo>
                    <a:pt x="86893" y="97739"/>
                  </a:lnTo>
                  <a:lnTo>
                    <a:pt x="78105" y="84721"/>
                  </a:lnTo>
                  <a:lnTo>
                    <a:pt x="74891" y="68795"/>
                  </a:lnTo>
                  <a:lnTo>
                    <a:pt x="78105" y="52882"/>
                  </a:lnTo>
                  <a:lnTo>
                    <a:pt x="86893" y="39865"/>
                  </a:lnTo>
                  <a:lnTo>
                    <a:pt x="99910" y="31076"/>
                  </a:lnTo>
                  <a:lnTo>
                    <a:pt x="115836" y="27851"/>
                  </a:lnTo>
                  <a:lnTo>
                    <a:pt x="131749" y="31076"/>
                  </a:lnTo>
                  <a:lnTo>
                    <a:pt x="144767" y="39865"/>
                  </a:lnTo>
                  <a:lnTo>
                    <a:pt x="153555" y="52882"/>
                  </a:lnTo>
                  <a:lnTo>
                    <a:pt x="156781" y="68795"/>
                  </a:lnTo>
                  <a:lnTo>
                    <a:pt x="156781" y="15011"/>
                  </a:lnTo>
                  <a:lnTo>
                    <a:pt x="142582" y="5422"/>
                  </a:lnTo>
                  <a:lnTo>
                    <a:pt x="115836" y="0"/>
                  </a:lnTo>
                  <a:lnTo>
                    <a:pt x="89077" y="5422"/>
                  </a:lnTo>
                  <a:lnTo>
                    <a:pt x="67208" y="20180"/>
                  </a:lnTo>
                  <a:lnTo>
                    <a:pt x="52451" y="42049"/>
                  </a:lnTo>
                  <a:lnTo>
                    <a:pt x="47040" y="68795"/>
                  </a:lnTo>
                  <a:lnTo>
                    <a:pt x="52451" y="95554"/>
                  </a:lnTo>
                  <a:lnTo>
                    <a:pt x="55905" y="100685"/>
                  </a:lnTo>
                  <a:lnTo>
                    <a:pt x="43129" y="110858"/>
                  </a:lnTo>
                  <a:lnTo>
                    <a:pt x="24828" y="129133"/>
                  </a:lnTo>
                  <a:lnTo>
                    <a:pt x="11290" y="150672"/>
                  </a:lnTo>
                  <a:lnTo>
                    <a:pt x="2882" y="174675"/>
                  </a:lnTo>
                  <a:lnTo>
                    <a:pt x="0" y="200380"/>
                  </a:lnTo>
                  <a:lnTo>
                    <a:pt x="0" y="337743"/>
                  </a:lnTo>
                  <a:lnTo>
                    <a:pt x="6223" y="343979"/>
                  </a:lnTo>
                  <a:lnTo>
                    <a:pt x="13919" y="343979"/>
                  </a:lnTo>
                  <a:lnTo>
                    <a:pt x="21615" y="343979"/>
                  </a:lnTo>
                  <a:lnTo>
                    <a:pt x="27838" y="337743"/>
                  </a:lnTo>
                  <a:lnTo>
                    <a:pt x="27838" y="200380"/>
                  </a:lnTo>
                  <a:lnTo>
                    <a:pt x="30022" y="180936"/>
                  </a:lnTo>
                  <a:lnTo>
                    <a:pt x="36385" y="162763"/>
                  </a:lnTo>
                  <a:lnTo>
                    <a:pt x="46634" y="146481"/>
                  </a:lnTo>
                  <a:lnTo>
                    <a:pt x="60490" y="132651"/>
                  </a:lnTo>
                  <a:lnTo>
                    <a:pt x="73914" y="121958"/>
                  </a:lnTo>
                  <a:lnTo>
                    <a:pt x="89077" y="132181"/>
                  </a:lnTo>
                  <a:lnTo>
                    <a:pt x="115836" y="137591"/>
                  </a:lnTo>
                  <a:lnTo>
                    <a:pt x="142582" y="132181"/>
                  </a:lnTo>
                  <a:lnTo>
                    <a:pt x="164452" y="117424"/>
                  </a:lnTo>
                  <a:lnTo>
                    <a:pt x="169633" y="109740"/>
                  </a:lnTo>
                  <a:lnTo>
                    <a:pt x="179209" y="95554"/>
                  </a:lnTo>
                  <a:lnTo>
                    <a:pt x="184632" y="68795"/>
                  </a:lnTo>
                  <a:close/>
                </a:path>
                <a:path extrusionOk="0" h="344170" w="604520">
                  <a:moveTo>
                    <a:pt x="256806" y="93294"/>
                  </a:moveTo>
                  <a:lnTo>
                    <a:pt x="247218" y="81267"/>
                  </a:lnTo>
                  <a:lnTo>
                    <a:pt x="238467" y="80276"/>
                  </a:lnTo>
                  <a:lnTo>
                    <a:pt x="208305" y="104292"/>
                  </a:lnTo>
                  <a:lnTo>
                    <a:pt x="184531" y="128016"/>
                  </a:lnTo>
                  <a:lnTo>
                    <a:pt x="166928" y="155994"/>
                  </a:lnTo>
                  <a:lnTo>
                    <a:pt x="156006" y="187185"/>
                  </a:lnTo>
                  <a:lnTo>
                    <a:pt x="152260" y="220573"/>
                  </a:lnTo>
                  <a:lnTo>
                    <a:pt x="152260" y="278993"/>
                  </a:lnTo>
                  <a:lnTo>
                    <a:pt x="158496" y="285229"/>
                  </a:lnTo>
                  <a:lnTo>
                    <a:pt x="166192" y="285229"/>
                  </a:lnTo>
                  <a:lnTo>
                    <a:pt x="173875" y="285229"/>
                  </a:lnTo>
                  <a:lnTo>
                    <a:pt x="180111" y="278993"/>
                  </a:lnTo>
                  <a:lnTo>
                    <a:pt x="180111" y="220573"/>
                  </a:lnTo>
                  <a:lnTo>
                    <a:pt x="183159" y="193433"/>
                  </a:lnTo>
                  <a:lnTo>
                    <a:pt x="192036" y="168084"/>
                  </a:lnTo>
                  <a:lnTo>
                    <a:pt x="206336" y="145351"/>
                  </a:lnTo>
                  <a:lnTo>
                    <a:pt x="225666" y="126072"/>
                  </a:lnTo>
                  <a:lnTo>
                    <a:pt x="255816" y="102057"/>
                  </a:lnTo>
                  <a:lnTo>
                    <a:pt x="256806" y="93294"/>
                  </a:lnTo>
                  <a:close/>
                </a:path>
                <a:path extrusionOk="0" h="344170" w="604520">
                  <a:moveTo>
                    <a:pt x="448652" y="220573"/>
                  </a:moveTo>
                  <a:lnTo>
                    <a:pt x="433984" y="155994"/>
                  </a:lnTo>
                  <a:lnTo>
                    <a:pt x="392620" y="104292"/>
                  </a:lnTo>
                  <a:lnTo>
                    <a:pt x="362458" y="80276"/>
                  </a:lnTo>
                  <a:lnTo>
                    <a:pt x="353695" y="81267"/>
                  </a:lnTo>
                  <a:lnTo>
                    <a:pt x="344119" y="93294"/>
                  </a:lnTo>
                  <a:lnTo>
                    <a:pt x="345109" y="102057"/>
                  </a:lnTo>
                  <a:lnTo>
                    <a:pt x="375259" y="126072"/>
                  </a:lnTo>
                  <a:lnTo>
                    <a:pt x="394576" y="145351"/>
                  </a:lnTo>
                  <a:lnTo>
                    <a:pt x="408876" y="168084"/>
                  </a:lnTo>
                  <a:lnTo>
                    <a:pt x="417753" y="193433"/>
                  </a:lnTo>
                  <a:lnTo>
                    <a:pt x="420801" y="220573"/>
                  </a:lnTo>
                  <a:lnTo>
                    <a:pt x="420801" y="278993"/>
                  </a:lnTo>
                  <a:lnTo>
                    <a:pt x="427037" y="285229"/>
                  </a:lnTo>
                  <a:lnTo>
                    <a:pt x="434733" y="285229"/>
                  </a:lnTo>
                  <a:lnTo>
                    <a:pt x="442429" y="285229"/>
                  </a:lnTo>
                  <a:lnTo>
                    <a:pt x="448652" y="278993"/>
                  </a:lnTo>
                  <a:lnTo>
                    <a:pt x="448652" y="220573"/>
                  </a:lnTo>
                  <a:close/>
                </a:path>
                <a:path extrusionOk="0" h="344170" w="604520">
                  <a:moveTo>
                    <a:pt x="604100" y="200380"/>
                  </a:moveTo>
                  <a:lnTo>
                    <a:pt x="592810" y="150672"/>
                  </a:lnTo>
                  <a:lnTo>
                    <a:pt x="560959" y="110858"/>
                  </a:lnTo>
                  <a:lnTo>
                    <a:pt x="550456" y="102501"/>
                  </a:lnTo>
                  <a:lnTo>
                    <a:pt x="555142" y="95554"/>
                  </a:lnTo>
                  <a:lnTo>
                    <a:pt x="560565" y="68795"/>
                  </a:lnTo>
                  <a:lnTo>
                    <a:pt x="555142" y="42049"/>
                  </a:lnTo>
                  <a:lnTo>
                    <a:pt x="545566" y="27851"/>
                  </a:lnTo>
                  <a:lnTo>
                    <a:pt x="540385" y="20180"/>
                  </a:lnTo>
                  <a:lnTo>
                    <a:pt x="532714" y="15011"/>
                  </a:lnTo>
                  <a:lnTo>
                    <a:pt x="532714" y="68795"/>
                  </a:lnTo>
                  <a:lnTo>
                    <a:pt x="529488" y="84721"/>
                  </a:lnTo>
                  <a:lnTo>
                    <a:pt x="520700" y="97739"/>
                  </a:lnTo>
                  <a:lnTo>
                    <a:pt x="507682" y="106527"/>
                  </a:lnTo>
                  <a:lnTo>
                    <a:pt x="491769" y="109740"/>
                  </a:lnTo>
                  <a:lnTo>
                    <a:pt x="475843" y="106527"/>
                  </a:lnTo>
                  <a:lnTo>
                    <a:pt x="462826" y="97739"/>
                  </a:lnTo>
                  <a:lnTo>
                    <a:pt x="454037" y="84721"/>
                  </a:lnTo>
                  <a:lnTo>
                    <a:pt x="450824" y="68795"/>
                  </a:lnTo>
                  <a:lnTo>
                    <a:pt x="454037" y="52882"/>
                  </a:lnTo>
                  <a:lnTo>
                    <a:pt x="462826" y="39865"/>
                  </a:lnTo>
                  <a:lnTo>
                    <a:pt x="475843" y="31076"/>
                  </a:lnTo>
                  <a:lnTo>
                    <a:pt x="491769" y="27851"/>
                  </a:lnTo>
                  <a:lnTo>
                    <a:pt x="507682" y="31076"/>
                  </a:lnTo>
                  <a:lnTo>
                    <a:pt x="520700" y="39865"/>
                  </a:lnTo>
                  <a:lnTo>
                    <a:pt x="529488" y="52882"/>
                  </a:lnTo>
                  <a:lnTo>
                    <a:pt x="532714" y="68795"/>
                  </a:lnTo>
                  <a:lnTo>
                    <a:pt x="532714" y="15011"/>
                  </a:lnTo>
                  <a:lnTo>
                    <a:pt x="518515" y="5422"/>
                  </a:lnTo>
                  <a:lnTo>
                    <a:pt x="491769" y="0"/>
                  </a:lnTo>
                  <a:lnTo>
                    <a:pt x="465010" y="5422"/>
                  </a:lnTo>
                  <a:lnTo>
                    <a:pt x="443141" y="20180"/>
                  </a:lnTo>
                  <a:lnTo>
                    <a:pt x="428383" y="42049"/>
                  </a:lnTo>
                  <a:lnTo>
                    <a:pt x="422973" y="68795"/>
                  </a:lnTo>
                  <a:lnTo>
                    <a:pt x="428383" y="95554"/>
                  </a:lnTo>
                  <a:lnTo>
                    <a:pt x="443141" y="117424"/>
                  </a:lnTo>
                  <a:lnTo>
                    <a:pt x="465010" y="132181"/>
                  </a:lnTo>
                  <a:lnTo>
                    <a:pt x="491769" y="137591"/>
                  </a:lnTo>
                  <a:lnTo>
                    <a:pt x="518515" y="132181"/>
                  </a:lnTo>
                  <a:lnTo>
                    <a:pt x="531774" y="123240"/>
                  </a:lnTo>
                  <a:lnTo>
                    <a:pt x="543610" y="132651"/>
                  </a:lnTo>
                  <a:lnTo>
                    <a:pt x="557466" y="146481"/>
                  </a:lnTo>
                  <a:lnTo>
                    <a:pt x="567715" y="162763"/>
                  </a:lnTo>
                  <a:lnTo>
                    <a:pt x="574078" y="180936"/>
                  </a:lnTo>
                  <a:lnTo>
                    <a:pt x="576262" y="200380"/>
                  </a:lnTo>
                  <a:lnTo>
                    <a:pt x="576262" y="337743"/>
                  </a:lnTo>
                  <a:lnTo>
                    <a:pt x="582485" y="343979"/>
                  </a:lnTo>
                  <a:lnTo>
                    <a:pt x="590181" y="343979"/>
                  </a:lnTo>
                  <a:lnTo>
                    <a:pt x="597865" y="343979"/>
                  </a:lnTo>
                  <a:lnTo>
                    <a:pt x="604100" y="337743"/>
                  </a:lnTo>
                  <a:lnTo>
                    <a:pt x="604100" y="20038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sp>
        <p:nvSpPr>
          <p:cNvPr id="986" name="Google Shape;986;p10"/>
          <p:cNvSpPr/>
          <p:nvPr/>
        </p:nvSpPr>
        <p:spPr>
          <a:xfrm>
            <a:off x="11815017" y="497099"/>
            <a:ext cx="2086899" cy="1304978"/>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Arial"/>
                <a:ea typeface="Arial"/>
                <a:cs typeface="Arial"/>
                <a:sym typeface="Arial"/>
              </a:rPr>
              <a:t>What should be highlighted about the importance of this dashboard? Do you have suggestions?</a:t>
            </a:r>
            <a:endParaRPr/>
          </a:p>
        </p:txBody>
      </p:sp>
      <p:pic>
        <p:nvPicPr>
          <p:cNvPr descr="Line arrow: Clockwise curve outline" id="987" name="Google Shape;987;p10"/>
          <p:cNvPicPr preferRelativeResize="0"/>
          <p:nvPr/>
        </p:nvPicPr>
        <p:blipFill rotWithShape="1">
          <a:blip r:embed="rId7">
            <a:alphaModFix/>
          </a:blip>
          <a:srcRect b="0" l="0" r="0" t="0"/>
          <a:stretch/>
        </p:blipFill>
        <p:spPr>
          <a:xfrm rot="-6960000">
            <a:off x="12246198" y="1981926"/>
            <a:ext cx="898192" cy="1475861"/>
          </a:xfrm>
          <a:prstGeom prst="rect">
            <a:avLst/>
          </a:prstGeom>
          <a:noFill/>
          <a:ln>
            <a:noFill/>
          </a:ln>
        </p:spPr>
      </p:pic>
      <p:sp>
        <p:nvSpPr>
          <p:cNvPr id="988" name="Google Shape;988;p10"/>
          <p:cNvSpPr/>
          <p:nvPr/>
        </p:nvSpPr>
        <p:spPr>
          <a:xfrm>
            <a:off x="12330089" y="3983046"/>
            <a:ext cx="1723696" cy="1576330"/>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Arial"/>
                <a:ea typeface="Arial"/>
                <a:cs typeface="Arial"/>
                <a:sym typeface="Arial"/>
              </a:rPr>
              <a:t>Is there anything we are missing here? What information would you like to see in these categories?</a:t>
            </a:r>
            <a:endParaRPr sz="1400">
              <a:solidFill>
                <a:srgbClr val="3F3F3F"/>
              </a:solidFill>
              <a:latin typeface="Calibri"/>
              <a:ea typeface="Calibri"/>
              <a:cs typeface="Calibri"/>
              <a:sym typeface="Calibri"/>
            </a:endParaRPr>
          </a:p>
        </p:txBody>
      </p:sp>
      <p:pic>
        <p:nvPicPr>
          <p:cNvPr descr="Line arrow: Clockwise curve outline" id="989" name="Google Shape;989;p10"/>
          <p:cNvPicPr preferRelativeResize="0"/>
          <p:nvPr/>
        </p:nvPicPr>
        <p:blipFill rotWithShape="1">
          <a:blip r:embed="rId7">
            <a:alphaModFix/>
          </a:blip>
          <a:srcRect b="0" l="0" r="0" t="0"/>
          <a:stretch/>
        </p:blipFill>
        <p:spPr>
          <a:xfrm rot="-6960000">
            <a:off x="12605250" y="5569643"/>
            <a:ext cx="670202" cy="103721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11"/>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996" name="Google Shape;996;p11"/>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997" name="Google Shape;997;p11"/>
          <p:cNvGrpSpPr/>
          <p:nvPr/>
        </p:nvGrpSpPr>
        <p:grpSpPr>
          <a:xfrm>
            <a:off x="240903" y="2098124"/>
            <a:ext cx="2505790" cy="1096491"/>
            <a:chOff x="257528" y="2401576"/>
            <a:chExt cx="2505790" cy="1096491"/>
          </a:xfrm>
        </p:grpSpPr>
        <p:sp>
          <p:nvSpPr>
            <p:cNvPr id="998" name="Google Shape;998;p11"/>
            <p:cNvSpPr/>
            <p:nvPr/>
          </p:nvSpPr>
          <p:spPr>
            <a:xfrm>
              <a:off x="257528" y="2401576"/>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999" name="Google Shape;999;p11"/>
            <p:cNvSpPr txBox="1"/>
            <p:nvPr/>
          </p:nvSpPr>
          <p:spPr>
            <a:xfrm>
              <a:off x="427552" y="2598095"/>
              <a:ext cx="21794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Why do we need this dashboard?</a:t>
              </a:r>
              <a:endParaRPr/>
            </a:p>
          </p:txBody>
        </p:sp>
      </p:grpSp>
      <p:sp>
        <p:nvSpPr>
          <p:cNvPr id="1000" name="Google Shape;1000;p11"/>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001" name="Google Shape;1001;p11"/>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002" name="Google Shape;1002;p11"/>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003" name="Google Shape;1003;p11"/>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004" name="Google Shape;1004;p11"/>
          <p:cNvGrpSpPr/>
          <p:nvPr/>
        </p:nvGrpSpPr>
        <p:grpSpPr>
          <a:xfrm>
            <a:off x="238650" y="3416037"/>
            <a:ext cx="2505790" cy="1096491"/>
            <a:chOff x="257527" y="3745779"/>
            <a:chExt cx="2505790" cy="1096491"/>
          </a:xfrm>
        </p:grpSpPr>
        <p:sp>
          <p:nvSpPr>
            <p:cNvPr id="1005" name="Google Shape;1005;p11"/>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06" name="Google Shape;1006;p11"/>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007" name="Google Shape;1007;p11"/>
          <p:cNvGrpSpPr/>
          <p:nvPr/>
        </p:nvGrpSpPr>
        <p:grpSpPr>
          <a:xfrm>
            <a:off x="233195" y="4734792"/>
            <a:ext cx="2505790" cy="1096491"/>
            <a:chOff x="257527" y="5090521"/>
            <a:chExt cx="2505790" cy="1096491"/>
          </a:xfrm>
        </p:grpSpPr>
        <p:sp>
          <p:nvSpPr>
            <p:cNvPr id="1008" name="Google Shape;1008;p11"/>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09" name="Google Shape;1009;p11"/>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010" name="Google Shape;1010;p11"/>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11" name="Google Shape;1011;p11"/>
          <p:cNvGrpSpPr/>
          <p:nvPr/>
        </p:nvGrpSpPr>
        <p:grpSpPr>
          <a:xfrm>
            <a:off x="240903" y="6055449"/>
            <a:ext cx="2505790" cy="1096491"/>
            <a:chOff x="255275" y="6447309"/>
            <a:chExt cx="2505790" cy="1096491"/>
          </a:xfrm>
        </p:grpSpPr>
        <p:sp>
          <p:nvSpPr>
            <p:cNvPr id="1012" name="Google Shape;1012;p11"/>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3" name="Google Shape;1013;p11"/>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sz="1901">
                <a:solidFill>
                  <a:schemeClr val="dk1"/>
                </a:solidFill>
                <a:latin typeface="Calibri"/>
                <a:ea typeface="Calibri"/>
                <a:cs typeface="Calibri"/>
                <a:sym typeface="Calibri"/>
              </a:endParaRPr>
            </a:p>
          </p:txBody>
        </p:sp>
      </p:grpSp>
      <p:sp>
        <p:nvSpPr>
          <p:cNvPr id="1014" name="Google Shape;1014;p11"/>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015" name="Google Shape;1015;p11"/>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Why do we need this dashboard?</a:t>
            </a:r>
            <a:endParaRPr/>
          </a:p>
        </p:txBody>
      </p:sp>
      <p:sp>
        <p:nvSpPr>
          <p:cNvPr id="1016" name="Google Shape;1016;p11"/>
          <p:cNvSpPr/>
          <p:nvPr/>
        </p:nvSpPr>
        <p:spPr>
          <a:xfrm>
            <a:off x="4373116"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7" name="Google Shape;1017;p11"/>
          <p:cNvSpPr/>
          <p:nvPr/>
        </p:nvSpPr>
        <p:spPr>
          <a:xfrm>
            <a:off x="7174499"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8" name="Google Shape;1018;p11"/>
          <p:cNvSpPr/>
          <p:nvPr/>
        </p:nvSpPr>
        <p:spPr>
          <a:xfrm>
            <a:off x="9975883"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19" name="Google Shape;1019;p11"/>
          <p:cNvSpPr txBox="1"/>
          <p:nvPr/>
        </p:nvSpPr>
        <p:spPr>
          <a:xfrm>
            <a:off x="4416432" y="7076965"/>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What is Health Equity?</a:t>
            </a:r>
            <a:endParaRPr/>
          </a:p>
        </p:txBody>
      </p:sp>
      <p:sp>
        <p:nvSpPr>
          <p:cNvPr id="1020" name="Google Shape;1020;p11"/>
          <p:cNvSpPr txBox="1"/>
          <p:nvPr/>
        </p:nvSpPr>
        <p:spPr>
          <a:xfrm>
            <a:off x="7129758" y="7076965"/>
            <a:ext cx="221887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What is Fair AI? </a:t>
            </a:r>
            <a:endParaRPr/>
          </a:p>
        </p:txBody>
      </p:sp>
      <p:sp>
        <p:nvSpPr>
          <p:cNvPr id="1021" name="Google Shape;1021;p11"/>
          <p:cNvSpPr txBox="1"/>
          <p:nvPr/>
        </p:nvSpPr>
        <p:spPr>
          <a:xfrm>
            <a:off x="9975882" y="7049870"/>
            <a:ext cx="220330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How can this data be used?</a:t>
            </a:r>
            <a:endParaRPr/>
          </a:p>
        </p:txBody>
      </p:sp>
      <p:sp>
        <p:nvSpPr>
          <p:cNvPr id="1022" name="Google Shape;1022;p11"/>
          <p:cNvSpPr txBox="1"/>
          <p:nvPr/>
        </p:nvSpPr>
        <p:spPr>
          <a:xfrm>
            <a:off x="3814350" y="1994286"/>
            <a:ext cx="9136539"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BFBFBF"/>
                </a:solidFill>
                <a:latin typeface="Open Sans"/>
                <a:ea typeface="Open Sans"/>
                <a:cs typeface="Open Sans"/>
                <a:sym typeface="Open Sans"/>
              </a:rPr>
              <a:t>The Fairness Dashboard is intended to provide researchers, scientists and clinicians with a clear and accessible way to ... </a:t>
            </a:r>
            <a:endParaRPr/>
          </a:p>
          <a:p>
            <a:pPr indent="0" lvl="0" marL="0" marR="0" rtl="0" algn="l">
              <a:spcBef>
                <a:spcPts val="0"/>
              </a:spcBef>
              <a:spcAft>
                <a:spcPts val="0"/>
              </a:spcAft>
              <a:buNone/>
            </a:pPr>
            <a:r>
              <a:t/>
            </a:r>
            <a:endParaRPr sz="2000">
              <a:solidFill>
                <a:srgbClr val="BFBFBF"/>
              </a:solidFill>
              <a:latin typeface="Open Sans"/>
              <a:ea typeface="Open Sans"/>
              <a:cs typeface="Open Sans"/>
              <a:sym typeface="Open Sans"/>
            </a:endParaRPr>
          </a:p>
          <a:p>
            <a:pPr indent="0" lvl="0" marL="0" marR="0" rtl="0" algn="ctr">
              <a:spcBef>
                <a:spcPts val="0"/>
              </a:spcBef>
              <a:spcAft>
                <a:spcPts val="0"/>
              </a:spcAft>
              <a:buNone/>
            </a:pPr>
            <a:r>
              <a:rPr i="1" lang="en-US" sz="2000">
                <a:solidFill>
                  <a:srgbClr val="BFBFBF"/>
                </a:solidFill>
                <a:latin typeface="Open Sans"/>
                <a:ea typeface="Open Sans"/>
                <a:cs typeface="Open Sans"/>
                <a:sym typeface="Open Sans"/>
              </a:rPr>
              <a:t>[insert importance of the dashboard as 3 key bullet points]</a:t>
            </a:r>
            <a:endParaRPr/>
          </a:p>
          <a:p>
            <a:pPr indent="0" lvl="0" marL="0" marR="0" rtl="0" algn="ctr">
              <a:spcBef>
                <a:spcPts val="0"/>
              </a:spcBef>
              <a:spcAft>
                <a:spcPts val="0"/>
              </a:spcAft>
              <a:buNone/>
            </a:pPr>
            <a:r>
              <a:t/>
            </a:r>
            <a:endParaRPr i="1" sz="2000">
              <a:solidFill>
                <a:srgbClr val="BFBFBF"/>
              </a:solidFill>
              <a:latin typeface="Open Sans"/>
              <a:ea typeface="Open Sans"/>
              <a:cs typeface="Open Sans"/>
              <a:sym typeface="Open Sans"/>
            </a:endParaRPr>
          </a:p>
          <a:p>
            <a:pPr indent="0" lvl="0" marL="0" marR="0" rtl="0" algn="l">
              <a:spcBef>
                <a:spcPts val="0"/>
              </a:spcBef>
              <a:spcAft>
                <a:spcPts val="0"/>
              </a:spcAft>
              <a:buNone/>
            </a:pPr>
            <a:r>
              <a:rPr lang="en-US" sz="2000">
                <a:solidFill>
                  <a:srgbClr val="BFBFBF"/>
                </a:solidFill>
                <a:latin typeface="Open Sans"/>
                <a:ea typeface="Open Sans"/>
                <a:cs typeface="Open Sans"/>
                <a:sym typeface="Open Sans"/>
              </a:rPr>
              <a:t>Click one of the icons below to learn more about health equity, fair AI and potential ways you can use this data to inform or improve care. </a:t>
            </a:r>
            <a:endParaRPr/>
          </a:p>
        </p:txBody>
      </p:sp>
      <p:grpSp>
        <p:nvGrpSpPr>
          <p:cNvPr id="1023" name="Google Shape;1023;p11"/>
          <p:cNvGrpSpPr/>
          <p:nvPr/>
        </p:nvGrpSpPr>
        <p:grpSpPr>
          <a:xfrm>
            <a:off x="7390310" y="5230481"/>
            <a:ext cx="1771688" cy="1238075"/>
            <a:chOff x="0" y="0"/>
            <a:chExt cx="961390" cy="671830"/>
          </a:xfrm>
        </p:grpSpPr>
        <p:sp>
          <p:nvSpPr>
            <p:cNvPr id="1024" name="Google Shape;1024;p11"/>
            <p:cNvSpPr/>
            <p:nvPr/>
          </p:nvSpPr>
          <p:spPr>
            <a:xfrm>
              <a:off x="0" y="0"/>
              <a:ext cx="961390" cy="671830"/>
            </a:xfrm>
            <a:custGeom>
              <a:rect b="b" l="l" r="r" t="t"/>
              <a:pathLst>
                <a:path extrusionOk="0" h="671830" w="961390">
                  <a:moveTo>
                    <a:pt x="340235" y="642619"/>
                  </a:moveTo>
                  <a:lnTo>
                    <a:pt x="284607" y="642619"/>
                  </a:lnTo>
                  <a:lnTo>
                    <a:pt x="327898" y="666749"/>
                  </a:lnTo>
                  <a:lnTo>
                    <a:pt x="374078" y="671829"/>
                  </a:lnTo>
                  <a:lnTo>
                    <a:pt x="418050" y="661669"/>
                  </a:lnTo>
                  <a:lnTo>
                    <a:pt x="436385" y="647699"/>
                  </a:lnTo>
                  <a:lnTo>
                    <a:pt x="372614" y="647699"/>
                  </a:lnTo>
                  <a:lnTo>
                    <a:pt x="340235" y="642619"/>
                  </a:lnTo>
                  <a:close/>
                </a:path>
                <a:path extrusionOk="0" h="671830" w="961390">
                  <a:moveTo>
                    <a:pt x="260129" y="36829"/>
                  </a:moveTo>
                  <a:lnTo>
                    <a:pt x="209600" y="55879"/>
                  </a:lnTo>
                  <a:lnTo>
                    <a:pt x="178179" y="88899"/>
                  </a:lnTo>
                  <a:lnTo>
                    <a:pt x="171831" y="102869"/>
                  </a:lnTo>
                  <a:lnTo>
                    <a:pt x="163127" y="107949"/>
                  </a:lnTo>
                  <a:lnTo>
                    <a:pt x="144406" y="113029"/>
                  </a:lnTo>
                  <a:lnTo>
                    <a:pt x="124098" y="118109"/>
                  </a:lnTo>
                  <a:lnTo>
                    <a:pt x="110629" y="123189"/>
                  </a:lnTo>
                  <a:lnTo>
                    <a:pt x="85651" y="143509"/>
                  </a:lnTo>
                  <a:lnTo>
                    <a:pt x="67683" y="172719"/>
                  </a:lnTo>
                  <a:lnTo>
                    <a:pt x="58932" y="204469"/>
                  </a:lnTo>
                  <a:lnTo>
                    <a:pt x="61607" y="236219"/>
                  </a:lnTo>
                  <a:lnTo>
                    <a:pt x="57819" y="245109"/>
                  </a:lnTo>
                  <a:lnTo>
                    <a:pt x="46323" y="255269"/>
                  </a:lnTo>
                  <a:lnTo>
                    <a:pt x="33236" y="265429"/>
                  </a:lnTo>
                  <a:lnTo>
                    <a:pt x="24676" y="273049"/>
                  </a:lnTo>
                  <a:lnTo>
                    <a:pt x="15003" y="288289"/>
                  </a:lnTo>
                  <a:lnTo>
                    <a:pt x="7962" y="303529"/>
                  </a:lnTo>
                  <a:lnTo>
                    <a:pt x="3255" y="320039"/>
                  </a:lnTo>
                  <a:lnTo>
                    <a:pt x="584" y="337819"/>
                  </a:lnTo>
                  <a:lnTo>
                    <a:pt x="215" y="339089"/>
                  </a:lnTo>
                  <a:lnTo>
                    <a:pt x="0" y="340359"/>
                  </a:lnTo>
                  <a:lnTo>
                    <a:pt x="38" y="342899"/>
                  </a:lnTo>
                  <a:lnTo>
                    <a:pt x="228" y="345439"/>
                  </a:lnTo>
                  <a:lnTo>
                    <a:pt x="558" y="346709"/>
                  </a:lnTo>
                  <a:lnTo>
                    <a:pt x="2908" y="363219"/>
                  </a:lnTo>
                  <a:lnTo>
                    <a:pt x="7096" y="379729"/>
                  </a:lnTo>
                  <a:lnTo>
                    <a:pt x="13889" y="394969"/>
                  </a:lnTo>
                  <a:lnTo>
                    <a:pt x="24053" y="410209"/>
                  </a:lnTo>
                  <a:lnTo>
                    <a:pt x="32909" y="426719"/>
                  </a:lnTo>
                  <a:lnTo>
                    <a:pt x="32297" y="445769"/>
                  </a:lnTo>
                  <a:lnTo>
                    <a:pt x="28259" y="464819"/>
                  </a:lnTo>
                  <a:lnTo>
                    <a:pt x="26835" y="486409"/>
                  </a:lnTo>
                  <a:lnTo>
                    <a:pt x="35998" y="516889"/>
                  </a:lnTo>
                  <a:lnTo>
                    <a:pt x="55900" y="542289"/>
                  </a:lnTo>
                  <a:lnTo>
                    <a:pt x="83272" y="560069"/>
                  </a:lnTo>
                  <a:lnTo>
                    <a:pt x="114846" y="568959"/>
                  </a:lnTo>
                  <a:lnTo>
                    <a:pt x="123102" y="608329"/>
                  </a:lnTo>
                  <a:lnTo>
                    <a:pt x="144270" y="638809"/>
                  </a:lnTo>
                  <a:lnTo>
                    <a:pt x="174675" y="659129"/>
                  </a:lnTo>
                  <a:lnTo>
                    <a:pt x="210648" y="668019"/>
                  </a:lnTo>
                  <a:lnTo>
                    <a:pt x="248515" y="662939"/>
                  </a:lnTo>
                  <a:lnTo>
                    <a:pt x="284607" y="642619"/>
                  </a:lnTo>
                  <a:lnTo>
                    <a:pt x="340235" y="642619"/>
                  </a:lnTo>
                  <a:lnTo>
                    <a:pt x="332140" y="641349"/>
                  </a:lnTo>
                  <a:lnTo>
                    <a:pt x="199426" y="641349"/>
                  </a:lnTo>
                  <a:lnTo>
                    <a:pt x="168389" y="626109"/>
                  </a:lnTo>
                  <a:lnTo>
                    <a:pt x="147523" y="596899"/>
                  </a:lnTo>
                  <a:lnTo>
                    <a:pt x="142100" y="557529"/>
                  </a:lnTo>
                  <a:lnTo>
                    <a:pt x="142722" y="549909"/>
                  </a:lnTo>
                  <a:lnTo>
                    <a:pt x="135509" y="543559"/>
                  </a:lnTo>
                  <a:lnTo>
                    <a:pt x="128676" y="543559"/>
                  </a:lnTo>
                  <a:lnTo>
                    <a:pt x="87058" y="533399"/>
                  </a:lnTo>
                  <a:lnTo>
                    <a:pt x="61968" y="505459"/>
                  </a:lnTo>
                  <a:lnTo>
                    <a:pt x="54943" y="467359"/>
                  </a:lnTo>
                  <a:lnTo>
                    <a:pt x="67525" y="427989"/>
                  </a:lnTo>
                  <a:lnTo>
                    <a:pt x="68097" y="427989"/>
                  </a:lnTo>
                  <a:lnTo>
                    <a:pt x="68719" y="425449"/>
                  </a:lnTo>
                  <a:lnTo>
                    <a:pt x="127550" y="407669"/>
                  </a:lnTo>
                  <a:lnTo>
                    <a:pt x="59651" y="407669"/>
                  </a:lnTo>
                  <a:lnTo>
                    <a:pt x="46362" y="393699"/>
                  </a:lnTo>
                  <a:lnTo>
                    <a:pt x="36664" y="379729"/>
                  </a:lnTo>
                  <a:lnTo>
                    <a:pt x="30291" y="361949"/>
                  </a:lnTo>
                  <a:lnTo>
                    <a:pt x="26974" y="341629"/>
                  </a:lnTo>
                  <a:lnTo>
                    <a:pt x="32356" y="314959"/>
                  </a:lnTo>
                  <a:lnTo>
                    <a:pt x="44188" y="292099"/>
                  </a:lnTo>
                  <a:lnTo>
                    <a:pt x="62313" y="274319"/>
                  </a:lnTo>
                  <a:lnTo>
                    <a:pt x="86575" y="260349"/>
                  </a:lnTo>
                  <a:lnTo>
                    <a:pt x="91897" y="257809"/>
                  </a:lnTo>
                  <a:lnTo>
                    <a:pt x="94322" y="251459"/>
                  </a:lnTo>
                  <a:lnTo>
                    <a:pt x="92748" y="246379"/>
                  </a:lnTo>
                  <a:lnTo>
                    <a:pt x="89107" y="201929"/>
                  </a:lnTo>
                  <a:lnTo>
                    <a:pt x="104268" y="165099"/>
                  </a:lnTo>
                  <a:lnTo>
                    <a:pt x="135605" y="140969"/>
                  </a:lnTo>
                  <a:lnTo>
                    <a:pt x="180492" y="133349"/>
                  </a:lnTo>
                  <a:lnTo>
                    <a:pt x="186575" y="133349"/>
                  </a:lnTo>
                  <a:lnTo>
                    <a:pt x="191681" y="128269"/>
                  </a:lnTo>
                  <a:lnTo>
                    <a:pt x="193433" y="123189"/>
                  </a:lnTo>
                  <a:lnTo>
                    <a:pt x="211175" y="91439"/>
                  </a:lnTo>
                  <a:lnTo>
                    <a:pt x="238109" y="71119"/>
                  </a:lnTo>
                  <a:lnTo>
                    <a:pt x="271400" y="63499"/>
                  </a:lnTo>
                  <a:lnTo>
                    <a:pt x="334125" y="63499"/>
                  </a:lnTo>
                  <a:lnTo>
                    <a:pt x="352549" y="44449"/>
                  </a:lnTo>
                  <a:lnTo>
                    <a:pt x="313753" y="44449"/>
                  </a:lnTo>
                  <a:lnTo>
                    <a:pt x="287172" y="38099"/>
                  </a:lnTo>
                  <a:lnTo>
                    <a:pt x="260129" y="36829"/>
                  </a:lnTo>
                  <a:close/>
                </a:path>
                <a:path extrusionOk="0" h="671830" w="961390">
                  <a:moveTo>
                    <a:pt x="430045" y="431799"/>
                  </a:moveTo>
                  <a:lnTo>
                    <a:pt x="395808" y="431799"/>
                  </a:lnTo>
                  <a:lnTo>
                    <a:pt x="460502" y="476249"/>
                  </a:lnTo>
                  <a:lnTo>
                    <a:pt x="460502" y="563879"/>
                  </a:lnTo>
                  <a:lnTo>
                    <a:pt x="459054" y="565149"/>
                  </a:lnTo>
                  <a:lnTo>
                    <a:pt x="458000" y="566419"/>
                  </a:lnTo>
                  <a:lnTo>
                    <a:pt x="457631" y="568959"/>
                  </a:lnTo>
                  <a:lnTo>
                    <a:pt x="440464" y="609599"/>
                  </a:lnTo>
                  <a:lnTo>
                    <a:pt x="410423" y="636269"/>
                  </a:lnTo>
                  <a:lnTo>
                    <a:pt x="372614" y="647699"/>
                  </a:lnTo>
                  <a:lnTo>
                    <a:pt x="436385" y="647699"/>
                  </a:lnTo>
                  <a:lnTo>
                    <a:pt x="454720" y="633729"/>
                  </a:lnTo>
                  <a:lnTo>
                    <a:pt x="478993" y="593089"/>
                  </a:lnTo>
                  <a:lnTo>
                    <a:pt x="560431" y="593089"/>
                  </a:lnTo>
                  <a:lnTo>
                    <a:pt x="576654" y="584199"/>
                  </a:lnTo>
                  <a:lnTo>
                    <a:pt x="592970" y="577849"/>
                  </a:lnTo>
                  <a:lnTo>
                    <a:pt x="685429" y="577849"/>
                  </a:lnTo>
                  <a:lnTo>
                    <a:pt x="690151" y="576579"/>
                  </a:lnTo>
                  <a:lnTo>
                    <a:pt x="528664" y="576579"/>
                  </a:lnTo>
                  <a:lnTo>
                    <a:pt x="504713" y="574039"/>
                  </a:lnTo>
                  <a:lnTo>
                    <a:pt x="480758" y="562609"/>
                  </a:lnTo>
                  <a:lnTo>
                    <a:pt x="480758" y="466089"/>
                  </a:lnTo>
                  <a:lnTo>
                    <a:pt x="430045" y="431799"/>
                  </a:lnTo>
                  <a:close/>
                </a:path>
                <a:path extrusionOk="0" h="671830" w="961390">
                  <a:moveTo>
                    <a:pt x="229824" y="292099"/>
                  </a:moveTo>
                  <a:lnTo>
                    <a:pt x="203187" y="292099"/>
                  </a:lnTo>
                  <a:lnTo>
                    <a:pt x="270941" y="368299"/>
                  </a:lnTo>
                  <a:lnTo>
                    <a:pt x="270941" y="619759"/>
                  </a:lnTo>
                  <a:lnTo>
                    <a:pt x="235367" y="640079"/>
                  </a:lnTo>
                  <a:lnTo>
                    <a:pt x="199426" y="641349"/>
                  </a:lnTo>
                  <a:lnTo>
                    <a:pt x="332140" y="641349"/>
                  </a:lnTo>
                  <a:lnTo>
                    <a:pt x="294106" y="615949"/>
                  </a:lnTo>
                  <a:lnTo>
                    <a:pt x="293281" y="614679"/>
                  </a:lnTo>
                  <a:lnTo>
                    <a:pt x="292214" y="614679"/>
                  </a:lnTo>
                  <a:lnTo>
                    <a:pt x="291198" y="613409"/>
                  </a:lnTo>
                  <a:lnTo>
                    <a:pt x="291198" y="360679"/>
                  </a:lnTo>
                  <a:lnTo>
                    <a:pt x="229824" y="292099"/>
                  </a:lnTo>
                  <a:close/>
                </a:path>
                <a:path extrusionOk="0" h="671830" w="961390">
                  <a:moveTo>
                    <a:pt x="560431" y="593089"/>
                  </a:moveTo>
                  <a:lnTo>
                    <a:pt x="478993" y="593089"/>
                  </a:lnTo>
                  <a:lnTo>
                    <a:pt x="493799" y="599439"/>
                  </a:lnTo>
                  <a:lnTo>
                    <a:pt x="509470" y="603249"/>
                  </a:lnTo>
                  <a:lnTo>
                    <a:pt x="525545" y="604519"/>
                  </a:lnTo>
                  <a:lnTo>
                    <a:pt x="541566" y="601979"/>
                  </a:lnTo>
                  <a:lnTo>
                    <a:pt x="560431" y="593089"/>
                  </a:lnTo>
                  <a:close/>
                </a:path>
                <a:path extrusionOk="0" h="671830" w="961390">
                  <a:moveTo>
                    <a:pt x="685429" y="577849"/>
                  </a:moveTo>
                  <a:lnTo>
                    <a:pt x="592970" y="577849"/>
                  </a:lnTo>
                  <a:lnTo>
                    <a:pt x="612114" y="580389"/>
                  </a:lnTo>
                  <a:lnTo>
                    <a:pt x="657094" y="585469"/>
                  </a:lnTo>
                  <a:lnTo>
                    <a:pt x="685429" y="577849"/>
                  </a:lnTo>
                  <a:close/>
                </a:path>
                <a:path extrusionOk="0" h="671830" w="961390">
                  <a:moveTo>
                    <a:pt x="582561" y="234949"/>
                  </a:moveTo>
                  <a:lnTo>
                    <a:pt x="570577" y="237489"/>
                  </a:lnTo>
                  <a:lnTo>
                    <a:pt x="560792" y="243839"/>
                  </a:lnTo>
                  <a:lnTo>
                    <a:pt x="554195" y="252729"/>
                  </a:lnTo>
                  <a:lnTo>
                    <a:pt x="551776" y="264159"/>
                  </a:lnTo>
                  <a:lnTo>
                    <a:pt x="553317" y="273049"/>
                  </a:lnTo>
                  <a:lnTo>
                    <a:pt x="557606" y="281939"/>
                  </a:lnTo>
                  <a:lnTo>
                    <a:pt x="564142" y="288289"/>
                  </a:lnTo>
                  <a:lnTo>
                    <a:pt x="572427" y="292099"/>
                  </a:lnTo>
                  <a:lnTo>
                    <a:pt x="572427" y="552449"/>
                  </a:lnTo>
                  <a:lnTo>
                    <a:pt x="551579" y="568959"/>
                  </a:lnTo>
                  <a:lnTo>
                    <a:pt x="528664" y="576579"/>
                  </a:lnTo>
                  <a:lnTo>
                    <a:pt x="690151" y="576579"/>
                  </a:lnTo>
                  <a:lnTo>
                    <a:pt x="699596" y="574039"/>
                  </a:lnTo>
                  <a:lnTo>
                    <a:pt x="724667" y="557529"/>
                  </a:lnTo>
                  <a:lnTo>
                    <a:pt x="638303" y="557529"/>
                  </a:lnTo>
                  <a:lnTo>
                    <a:pt x="594017" y="544829"/>
                  </a:lnTo>
                  <a:lnTo>
                    <a:pt x="592696" y="544829"/>
                  </a:lnTo>
                  <a:lnTo>
                    <a:pt x="592696" y="292099"/>
                  </a:lnTo>
                  <a:lnTo>
                    <a:pt x="600980" y="288289"/>
                  </a:lnTo>
                  <a:lnTo>
                    <a:pt x="607517" y="281939"/>
                  </a:lnTo>
                  <a:lnTo>
                    <a:pt x="611805" y="273049"/>
                  </a:lnTo>
                  <a:lnTo>
                    <a:pt x="613346" y="264159"/>
                  </a:lnTo>
                  <a:lnTo>
                    <a:pt x="610927" y="252729"/>
                  </a:lnTo>
                  <a:lnTo>
                    <a:pt x="604331" y="243839"/>
                  </a:lnTo>
                  <a:lnTo>
                    <a:pt x="594545" y="237489"/>
                  </a:lnTo>
                  <a:lnTo>
                    <a:pt x="582561" y="234949"/>
                  </a:lnTo>
                  <a:close/>
                </a:path>
                <a:path extrusionOk="0" h="671830" w="961390">
                  <a:moveTo>
                    <a:pt x="680415" y="167639"/>
                  </a:moveTo>
                  <a:lnTo>
                    <a:pt x="668430" y="170179"/>
                  </a:lnTo>
                  <a:lnTo>
                    <a:pt x="658645" y="176529"/>
                  </a:lnTo>
                  <a:lnTo>
                    <a:pt x="652049" y="186689"/>
                  </a:lnTo>
                  <a:lnTo>
                    <a:pt x="649630" y="198119"/>
                  </a:lnTo>
                  <a:lnTo>
                    <a:pt x="651281" y="207009"/>
                  </a:lnTo>
                  <a:lnTo>
                    <a:pt x="655864" y="215899"/>
                  </a:lnTo>
                  <a:lnTo>
                    <a:pt x="662826" y="222249"/>
                  </a:lnTo>
                  <a:lnTo>
                    <a:pt x="671614" y="226059"/>
                  </a:lnTo>
                  <a:lnTo>
                    <a:pt x="671614" y="426719"/>
                  </a:lnTo>
                  <a:lnTo>
                    <a:pt x="743115" y="497839"/>
                  </a:lnTo>
                  <a:lnTo>
                    <a:pt x="716023" y="532129"/>
                  </a:lnTo>
                  <a:lnTo>
                    <a:pt x="680029" y="552449"/>
                  </a:lnTo>
                  <a:lnTo>
                    <a:pt x="638303" y="557529"/>
                  </a:lnTo>
                  <a:lnTo>
                    <a:pt x="724667" y="557529"/>
                  </a:lnTo>
                  <a:lnTo>
                    <a:pt x="736239" y="549909"/>
                  </a:lnTo>
                  <a:lnTo>
                    <a:pt x="763638" y="515619"/>
                  </a:lnTo>
                  <a:lnTo>
                    <a:pt x="880602" y="515619"/>
                  </a:lnTo>
                  <a:lnTo>
                    <a:pt x="884505" y="514349"/>
                  </a:lnTo>
                  <a:lnTo>
                    <a:pt x="907404" y="499109"/>
                  </a:lnTo>
                  <a:lnTo>
                    <a:pt x="801565" y="499109"/>
                  </a:lnTo>
                  <a:lnTo>
                    <a:pt x="764362" y="487679"/>
                  </a:lnTo>
                  <a:lnTo>
                    <a:pt x="762939" y="486409"/>
                  </a:lnTo>
                  <a:lnTo>
                    <a:pt x="761301" y="486409"/>
                  </a:lnTo>
                  <a:lnTo>
                    <a:pt x="759612" y="485139"/>
                  </a:lnTo>
                  <a:lnTo>
                    <a:pt x="691870" y="417829"/>
                  </a:lnTo>
                  <a:lnTo>
                    <a:pt x="691870" y="224789"/>
                  </a:lnTo>
                  <a:lnTo>
                    <a:pt x="699662" y="220979"/>
                  </a:lnTo>
                  <a:lnTo>
                    <a:pt x="705772" y="214629"/>
                  </a:lnTo>
                  <a:lnTo>
                    <a:pt x="709760" y="207009"/>
                  </a:lnTo>
                  <a:lnTo>
                    <a:pt x="711187" y="198119"/>
                  </a:lnTo>
                  <a:lnTo>
                    <a:pt x="708768" y="186689"/>
                  </a:lnTo>
                  <a:lnTo>
                    <a:pt x="702173" y="176529"/>
                  </a:lnTo>
                  <a:lnTo>
                    <a:pt x="692392" y="170179"/>
                  </a:lnTo>
                  <a:lnTo>
                    <a:pt x="680415" y="167639"/>
                  </a:lnTo>
                  <a:close/>
                </a:path>
                <a:path extrusionOk="0" h="671830" w="961390">
                  <a:moveTo>
                    <a:pt x="880602" y="515619"/>
                  </a:moveTo>
                  <a:lnTo>
                    <a:pt x="763638" y="515619"/>
                  </a:lnTo>
                  <a:lnTo>
                    <a:pt x="804817" y="527049"/>
                  </a:lnTo>
                  <a:lnTo>
                    <a:pt x="845481" y="527049"/>
                  </a:lnTo>
                  <a:lnTo>
                    <a:pt x="880602" y="515619"/>
                  </a:lnTo>
                  <a:close/>
                </a:path>
                <a:path extrusionOk="0" h="671830" w="961390">
                  <a:moveTo>
                    <a:pt x="941946" y="331469"/>
                  </a:moveTo>
                  <a:lnTo>
                    <a:pt x="910729" y="331469"/>
                  </a:lnTo>
                  <a:lnTo>
                    <a:pt x="920200" y="346709"/>
                  </a:lnTo>
                  <a:lnTo>
                    <a:pt x="927176" y="361949"/>
                  </a:lnTo>
                  <a:lnTo>
                    <a:pt x="931818" y="378459"/>
                  </a:lnTo>
                  <a:lnTo>
                    <a:pt x="934288" y="396239"/>
                  </a:lnTo>
                  <a:lnTo>
                    <a:pt x="928808" y="436879"/>
                  </a:lnTo>
                  <a:lnTo>
                    <a:pt x="908608" y="467359"/>
                  </a:lnTo>
                  <a:lnTo>
                    <a:pt x="877876" y="488949"/>
                  </a:lnTo>
                  <a:lnTo>
                    <a:pt x="840799" y="499109"/>
                  </a:lnTo>
                  <a:lnTo>
                    <a:pt x="907404" y="499109"/>
                  </a:lnTo>
                  <a:lnTo>
                    <a:pt x="946850" y="455929"/>
                  </a:lnTo>
                  <a:lnTo>
                    <a:pt x="959802" y="414019"/>
                  </a:lnTo>
                  <a:lnTo>
                    <a:pt x="961365" y="396239"/>
                  </a:lnTo>
                  <a:lnTo>
                    <a:pt x="961344" y="393699"/>
                  </a:lnTo>
                  <a:lnTo>
                    <a:pt x="960870" y="384809"/>
                  </a:lnTo>
                  <a:lnTo>
                    <a:pt x="959345" y="375919"/>
                  </a:lnTo>
                  <a:lnTo>
                    <a:pt x="953730" y="360679"/>
                  </a:lnTo>
                  <a:lnTo>
                    <a:pt x="945165" y="340359"/>
                  </a:lnTo>
                  <a:lnTo>
                    <a:pt x="941946" y="331469"/>
                  </a:lnTo>
                  <a:close/>
                </a:path>
                <a:path extrusionOk="0" h="671830" w="961390">
                  <a:moveTo>
                    <a:pt x="380898" y="377189"/>
                  </a:moveTo>
                  <a:lnTo>
                    <a:pt x="368914" y="378459"/>
                  </a:lnTo>
                  <a:lnTo>
                    <a:pt x="359129" y="384809"/>
                  </a:lnTo>
                  <a:lnTo>
                    <a:pt x="352532" y="394969"/>
                  </a:lnTo>
                  <a:lnTo>
                    <a:pt x="350113" y="406399"/>
                  </a:lnTo>
                  <a:lnTo>
                    <a:pt x="352532" y="417829"/>
                  </a:lnTo>
                  <a:lnTo>
                    <a:pt x="359129" y="426719"/>
                  </a:lnTo>
                  <a:lnTo>
                    <a:pt x="368914" y="433069"/>
                  </a:lnTo>
                  <a:lnTo>
                    <a:pt x="380898" y="435609"/>
                  </a:lnTo>
                  <a:lnTo>
                    <a:pt x="386334" y="435609"/>
                  </a:lnTo>
                  <a:lnTo>
                    <a:pt x="391363" y="434339"/>
                  </a:lnTo>
                  <a:lnTo>
                    <a:pt x="395808" y="431799"/>
                  </a:lnTo>
                  <a:lnTo>
                    <a:pt x="430045" y="431799"/>
                  </a:lnTo>
                  <a:lnTo>
                    <a:pt x="409384" y="417829"/>
                  </a:lnTo>
                  <a:lnTo>
                    <a:pt x="410845" y="414019"/>
                  </a:lnTo>
                  <a:lnTo>
                    <a:pt x="411670" y="410209"/>
                  </a:lnTo>
                  <a:lnTo>
                    <a:pt x="411670" y="406399"/>
                  </a:lnTo>
                  <a:lnTo>
                    <a:pt x="409253" y="394969"/>
                  </a:lnTo>
                  <a:lnTo>
                    <a:pt x="402661" y="384809"/>
                  </a:lnTo>
                  <a:lnTo>
                    <a:pt x="392880" y="378459"/>
                  </a:lnTo>
                  <a:lnTo>
                    <a:pt x="380898" y="377189"/>
                  </a:lnTo>
                  <a:close/>
                </a:path>
                <a:path extrusionOk="0" h="671830" w="961390">
                  <a:moveTo>
                    <a:pt x="835393" y="377189"/>
                  </a:moveTo>
                  <a:lnTo>
                    <a:pt x="827951" y="377189"/>
                  </a:lnTo>
                  <a:lnTo>
                    <a:pt x="815966" y="378459"/>
                  </a:lnTo>
                  <a:lnTo>
                    <a:pt x="806181" y="384809"/>
                  </a:lnTo>
                  <a:lnTo>
                    <a:pt x="799585" y="394969"/>
                  </a:lnTo>
                  <a:lnTo>
                    <a:pt x="797166" y="406399"/>
                  </a:lnTo>
                  <a:lnTo>
                    <a:pt x="799585" y="417829"/>
                  </a:lnTo>
                  <a:lnTo>
                    <a:pt x="806181" y="426719"/>
                  </a:lnTo>
                  <a:lnTo>
                    <a:pt x="815966" y="433069"/>
                  </a:lnTo>
                  <a:lnTo>
                    <a:pt x="827951" y="435609"/>
                  </a:lnTo>
                  <a:lnTo>
                    <a:pt x="839935" y="433069"/>
                  </a:lnTo>
                  <a:lnTo>
                    <a:pt x="849720" y="426719"/>
                  </a:lnTo>
                  <a:lnTo>
                    <a:pt x="856317" y="417829"/>
                  </a:lnTo>
                  <a:lnTo>
                    <a:pt x="858735" y="406399"/>
                  </a:lnTo>
                  <a:lnTo>
                    <a:pt x="858735" y="401319"/>
                  </a:lnTo>
                  <a:lnTo>
                    <a:pt x="857059" y="396239"/>
                  </a:lnTo>
                  <a:lnTo>
                    <a:pt x="854303" y="391159"/>
                  </a:lnTo>
                  <a:lnTo>
                    <a:pt x="866309" y="378459"/>
                  </a:lnTo>
                  <a:lnTo>
                    <a:pt x="838758" y="378459"/>
                  </a:lnTo>
                  <a:lnTo>
                    <a:pt x="835393" y="377189"/>
                  </a:lnTo>
                  <a:close/>
                </a:path>
                <a:path extrusionOk="0" h="671830" w="961390">
                  <a:moveTo>
                    <a:pt x="186047" y="403859"/>
                  </a:moveTo>
                  <a:lnTo>
                    <a:pt x="140157" y="403859"/>
                  </a:lnTo>
                  <a:lnTo>
                    <a:pt x="144850" y="407669"/>
                  </a:lnTo>
                  <a:lnTo>
                    <a:pt x="150375" y="411479"/>
                  </a:lnTo>
                  <a:lnTo>
                    <a:pt x="156589" y="412749"/>
                  </a:lnTo>
                  <a:lnTo>
                    <a:pt x="163347" y="414019"/>
                  </a:lnTo>
                  <a:lnTo>
                    <a:pt x="175324" y="411479"/>
                  </a:lnTo>
                  <a:lnTo>
                    <a:pt x="185105" y="405129"/>
                  </a:lnTo>
                  <a:lnTo>
                    <a:pt x="186047" y="403859"/>
                  </a:lnTo>
                  <a:close/>
                </a:path>
                <a:path extrusionOk="0" h="671830" w="961390">
                  <a:moveTo>
                    <a:pt x="163347" y="354329"/>
                  </a:moveTo>
                  <a:lnTo>
                    <a:pt x="151363" y="356869"/>
                  </a:lnTo>
                  <a:lnTo>
                    <a:pt x="141578" y="363219"/>
                  </a:lnTo>
                  <a:lnTo>
                    <a:pt x="134981" y="372109"/>
                  </a:lnTo>
                  <a:lnTo>
                    <a:pt x="132562" y="383539"/>
                  </a:lnTo>
                  <a:lnTo>
                    <a:pt x="132562" y="384809"/>
                  </a:lnTo>
                  <a:lnTo>
                    <a:pt x="59651" y="407669"/>
                  </a:lnTo>
                  <a:lnTo>
                    <a:pt x="127550" y="407669"/>
                  </a:lnTo>
                  <a:lnTo>
                    <a:pt x="140157" y="403859"/>
                  </a:lnTo>
                  <a:lnTo>
                    <a:pt x="186047" y="403859"/>
                  </a:lnTo>
                  <a:lnTo>
                    <a:pt x="191700" y="396239"/>
                  </a:lnTo>
                  <a:lnTo>
                    <a:pt x="194119" y="383539"/>
                  </a:lnTo>
                  <a:lnTo>
                    <a:pt x="191700" y="372109"/>
                  </a:lnTo>
                  <a:lnTo>
                    <a:pt x="185105" y="363219"/>
                  </a:lnTo>
                  <a:lnTo>
                    <a:pt x="175324" y="356869"/>
                  </a:lnTo>
                  <a:lnTo>
                    <a:pt x="163347" y="354329"/>
                  </a:lnTo>
                  <a:close/>
                </a:path>
                <a:path extrusionOk="0" h="671830" w="961390">
                  <a:moveTo>
                    <a:pt x="855761" y="119379"/>
                  </a:moveTo>
                  <a:lnTo>
                    <a:pt x="770394" y="119379"/>
                  </a:lnTo>
                  <a:lnTo>
                    <a:pt x="810424" y="123189"/>
                  </a:lnTo>
                  <a:lnTo>
                    <a:pt x="840643" y="142239"/>
                  </a:lnTo>
                  <a:lnTo>
                    <a:pt x="858771" y="172719"/>
                  </a:lnTo>
                  <a:lnTo>
                    <a:pt x="862533" y="212089"/>
                  </a:lnTo>
                  <a:lnTo>
                    <a:pt x="862126" y="215899"/>
                  </a:lnTo>
                  <a:lnTo>
                    <a:pt x="865339" y="220979"/>
                  </a:lnTo>
                  <a:lnTo>
                    <a:pt x="869188" y="223519"/>
                  </a:lnTo>
                  <a:lnTo>
                    <a:pt x="879813" y="228599"/>
                  </a:lnTo>
                  <a:lnTo>
                    <a:pt x="889266" y="234949"/>
                  </a:lnTo>
                  <a:lnTo>
                    <a:pt x="897548" y="242569"/>
                  </a:lnTo>
                  <a:lnTo>
                    <a:pt x="904659" y="252729"/>
                  </a:lnTo>
                  <a:lnTo>
                    <a:pt x="912994" y="269239"/>
                  </a:lnTo>
                  <a:lnTo>
                    <a:pt x="913790" y="281939"/>
                  </a:lnTo>
                  <a:lnTo>
                    <a:pt x="910481" y="293369"/>
                  </a:lnTo>
                  <a:lnTo>
                    <a:pt x="906500" y="306069"/>
                  </a:lnTo>
                  <a:lnTo>
                    <a:pt x="838758" y="378459"/>
                  </a:lnTo>
                  <a:lnTo>
                    <a:pt x="866309" y="378459"/>
                  </a:lnTo>
                  <a:lnTo>
                    <a:pt x="910729" y="331469"/>
                  </a:lnTo>
                  <a:lnTo>
                    <a:pt x="941946" y="331469"/>
                  </a:lnTo>
                  <a:lnTo>
                    <a:pt x="938267" y="321309"/>
                  </a:lnTo>
                  <a:lnTo>
                    <a:pt x="937653" y="306069"/>
                  </a:lnTo>
                  <a:lnTo>
                    <a:pt x="941203" y="285749"/>
                  </a:lnTo>
                  <a:lnTo>
                    <a:pt x="938285" y="265429"/>
                  </a:lnTo>
                  <a:lnTo>
                    <a:pt x="920115" y="228599"/>
                  </a:lnTo>
                  <a:lnTo>
                    <a:pt x="894943" y="207009"/>
                  </a:lnTo>
                  <a:lnTo>
                    <a:pt x="891272" y="199389"/>
                  </a:lnTo>
                  <a:lnTo>
                    <a:pt x="889171" y="187959"/>
                  </a:lnTo>
                  <a:lnTo>
                    <a:pt x="887889" y="175259"/>
                  </a:lnTo>
                  <a:lnTo>
                    <a:pt x="886675" y="165099"/>
                  </a:lnTo>
                  <a:lnTo>
                    <a:pt x="870437" y="132079"/>
                  </a:lnTo>
                  <a:lnTo>
                    <a:pt x="855761" y="119379"/>
                  </a:lnTo>
                  <a:close/>
                </a:path>
                <a:path extrusionOk="0" h="671830" w="961390">
                  <a:moveTo>
                    <a:pt x="334125" y="63499"/>
                  </a:moveTo>
                  <a:lnTo>
                    <a:pt x="271400" y="63499"/>
                  </a:lnTo>
                  <a:lnTo>
                    <a:pt x="308216" y="71119"/>
                  </a:lnTo>
                  <a:lnTo>
                    <a:pt x="308216" y="215899"/>
                  </a:lnTo>
                  <a:lnTo>
                    <a:pt x="431139" y="326389"/>
                  </a:lnTo>
                  <a:lnTo>
                    <a:pt x="430047" y="328929"/>
                  </a:lnTo>
                  <a:lnTo>
                    <a:pt x="429323" y="332739"/>
                  </a:lnTo>
                  <a:lnTo>
                    <a:pt x="429323" y="336549"/>
                  </a:lnTo>
                  <a:lnTo>
                    <a:pt x="431742" y="347979"/>
                  </a:lnTo>
                  <a:lnTo>
                    <a:pt x="438338" y="356869"/>
                  </a:lnTo>
                  <a:lnTo>
                    <a:pt x="448124" y="363219"/>
                  </a:lnTo>
                  <a:lnTo>
                    <a:pt x="460108" y="365759"/>
                  </a:lnTo>
                  <a:lnTo>
                    <a:pt x="472092" y="363219"/>
                  </a:lnTo>
                  <a:lnTo>
                    <a:pt x="481877" y="356869"/>
                  </a:lnTo>
                  <a:lnTo>
                    <a:pt x="488474" y="347979"/>
                  </a:lnTo>
                  <a:lnTo>
                    <a:pt x="490893" y="336549"/>
                  </a:lnTo>
                  <a:lnTo>
                    <a:pt x="488474" y="325119"/>
                  </a:lnTo>
                  <a:lnTo>
                    <a:pt x="481877" y="314959"/>
                  </a:lnTo>
                  <a:lnTo>
                    <a:pt x="476006" y="311149"/>
                  </a:lnTo>
                  <a:lnTo>
                    <a:pt x="443763" y="311149"/>
                  </a:lnTo>
                  <a:lnTo>
                    <a:pt x="328472" y="208279"/>
                  </a:lnTo>
                  <a:lnTo>
                    <a:pt x="328472" y="69849"/>
                  </a:lnTo>
                  <a:lnTo>
                    <a:pt x="329145" y="68579"/>
                  </a:lnTo>
                  <a:lnTo>
                    <a:pt x="329895" y="68579"/>
                  </a:lnTo>
                  <a:lnTo>
                    <a:pt x="330441" y="67309"/>
                  </a:lnTo>
                  <a:lnTo>
                    <a:pt x="334125" y="63499"/>
                  </a:lnTo>
                  <a:close/>
                </a:path>
                <a:path extrusionOk="0" h="671830" w="961390">
                  <a:moveTo>
                    <a:pt x="741454" y="54609"/>
                  </a:moveTo>
                  <a:lnTo>
                    <a:pt x="667198" y="54609"/>
                  </a:lnTo>
                  <a:lnTo>
                    <a:pt x="701416" y="59689"/>
                  </a:lnTo>
                  <a:lnTo>
                    <a:pt x="729731" y="78739"/>
                  </a:lnTo>
                  <a:lnTo>
                    <a:pt x="748131" y="110489"/>
                  </a:lnTo>
                  <a:lnTo>
                    <a:pt x="748576" y="111759"/>
                  </a:lnTo>
                  <a:lnTo>
                    <a:pt x="750125" y="114299"/>
                  </a:lnTo>
                  <a:lnTo>
                    <a:pt x="750125" y="266699"/>
                  </a:lnTo>
                  <a:lnTo>
                    <a:pt x="741841" y="271779"/>
                  </a:lnTo>
                  <a:lnTo>
                    <a:pt x="735304" y="278129"/>
                  </a:lnTo>
                  <a:lnTo>
                    <a:pt x="731015" y="285749"/>
                  </a:lnTo>
                  <a:lnTo>
                    <a:pt x="729475" y="294639"/>
                  </a:lnTo>
                  <a:lnTo>
                    <a:pt x="731894" y="307339"/>
                  </a:lnTo>
                  <a:lnTo>
                    <a:pt x="738490" y="316229"/>
                  </a:lnTo>
                  <a:lnTo>
                    <a:pt x="748275" y="322579"/>
                  </a:lnTo>
                  <a:lnTo>
                    <a:pt x="760260" y="325119"/>
                  </a:lnTo>
                  <a:lnTo>
                    <a:pt x="772244" y="322579"/>
                  </a:lnTo>
                  <a:lnTo>
                    <a:pt x="782029" y="316229"/>
                  </a:lnTo>
                  <a:lnTo>
                    <a:pt x="788626" y="307339"/>
                  </a:lnTo>
                  <a:lnTo>
                    <a:pt x="791044" y="294639"/>
                  </a:lnTo>
                  <a:lnTo>
                    <a:pt x="789504" y="285749"/>
                  </a:lnTo>
                  <a:lnTo>
                    <a:pt x="785215" y="278129"/>
                  </a:lnTo>
                  <a:lnTo>
                    <a:pt x="778679" y="271779"/>
                  </a:lnTo>
                  <a:lnTo>
                    <a:pt x="770394" y="266699"/>
                  </a:lnTo>
                  <a:lnTo>
                    <a:pt x="770394" y="119379"/>
                  </a:lnTo>
                  <a:lnTo>
                    <a:pt x="855761" y="119379"/>
                  </a:lnTo>
                  <a:lnTo>
                    <a:pt x="842552" y="107949"/>
                  </a:lnTo>
                  <a:lnTo>
                    <a:pt x="807576" y="95249"/>
                  </a:lnTo>
                  <a:lnTo>
                    <a:pt x="770064" y="92709"/>
                  </a:lnTo>
                  <a:lnTo>
                    <a:pt x="745370" y="57149"/>
                  </a:lnTo>
                  <a:lnTo>
                    <a:pt x="741454" y="54609"/>
                  </a:lnTo>
                  <a:close/>
                </a:path>
                <a:path extrusionOk="0" h="671830" w="961390">
                  <a:moveTo>
                    <a:pt x="460108" y="306069"/>
                  </a:moveTo>
                  <a:lnTo>
                    <a:pt x="454075" y="306069"/>
                  </a:lnTo>
                  <a:lnTo>
                    <a:pt x="448500" y="308609"/>
                  </a:lnTo>
                  <a:lnTo>
                    <a:pt x="443763" y="311149"/>
                  </a:lnTo>
                  <a:lnTo>
                    <a:pt x="476006" y="311149"/>
                  </a:lnTo>
                  <a:lnTo>
                    <a:pt x="472092" y="308609"/>
                  </a:lnTo>
                  <a:lnTo>
                    <a:pt x="460108" y="306069"/>
                  </a:lnTo>
                  <a:close/>
                </a:path>
                <a:path extrusionOk="0" h="671830" w="961390">
                  <a:moveTo>
                    <a:pt x="194119" y="234949"/>
                  </a:moveTo>
                  <a:lnTo>
                    <a:pt x="182142" y="237489"/>
                  </a:lnTo>
                  <a:lnTo>
                    <a:pt x="172361" y="243839"/>
                  </a:lnTo>
                  <a:lnTo>
                    <a:pt x="165765" y="252729"/>
                  </a:lnTo>
                  <a:lnTo>
                    <a:pt x="163347" y="264159"/>
                  </a:lnTo>
                  <a:lnTo>
                    <a:pt x="165765" y="275589"/>
                  </a:lnTo>
                  <a:lnTo>
                    <a:pt x="172361" y="285749"/>
                  </a:lnTo>
                  <a:lnTo>
                    <a:pt x="182142" y="292099"/>
                  </a:lnTo>
                  <a:lnTo>
                    <a:pt x="194119" y="294639"/>
                  </a:lnTo>
                  <a:lnTo>
                    <a:pt x="197307" y="294639"/>
                  </a:lnTo>
                  <a:lnTo>
                    <a:pt x="200291" y="293369"/>
                  </a:lnTo>
                  <a:lnTo>
                    <a:pt x="203187" y="292099"/>
                  </a:lnTo>
                  <a:lnTo>
                    <a:pt x="229824" y="292099"/>
                  </a:lnTo>
                  <a:lnTo>
                    <a:pt x="219595" y="280669"/>
                  </a:lnTo>
                  <a:lnTo>
                    <a:pt x="222948" y="276859"/>
                  </a:lnTo>
                  <a:lnTo>
                    <a:pt x="224904" y="270509"/>
                  </a:lnTo>
                  <a:lnTo>
                    <a:pt x="224904" y="264159"/>
                  </a:lnTo>
                  <a:lnTo>
                    <a:pt x="222485" y="252729"/>
                  </a:lnTo>
                  <a:lnTo>
                    <a:pt x="215888" y="243839"/>
                  </a:lnTo>
                  <a:lnTo>
                    <a:pt x="206103" y="237489"/>
                  </a:lnTo>
                  <a:lnTo>
                    <a:pt x="194119" y="234949"/>
                  </a:lnTo>
                  <a:close/>
                </a:path>
                <a:path extrusionOk="0" h="671830" w="961390">
                  <a:moveTo>
                    <a:pt x="554655" y="26669"/>
                  </a:moveTo>
                  <a:lnTo>
                    <a:pt x="391006" y="26669"/>
                  </a:lnTo>
                  <a:lnTo>
                    <a:pt x="426890" y="30479"/>
                  </a:lnTo>
                  <a:lnTo>
                    <a:pt x="460933" y="50799"/>
                  </a:lnTo>
                  <a:lnTo>
                    <a:pt x="463638" y="53339"/>
                  </a:lnTo>
                  <a:lnTo>
                    <a:pt x="467144" y="54609"/>
                  </a:lnTo>
                  <a:lnTo>
                    <a:pt x="470623" y="54609"/>
                  </a:lnTo>
                  <a:lnTo>
                    <a:pt x="470623" y="139699"/>
                  </a:lnTo>
                  <a:lnTo>
                    <a:pt x="462339" y="144779"/>
                  </a:lnTo>
                  <a:lnTo>
                    <a:pt x="455803" y="151129"/>
                  </a:lnTo>
                  <a:lnTo>
                    <a:pt x="451514" y="158749"/>
                  </a:lnTo>
                  <a:lnTo>
                    <a:pt x="449973" y="167639"/>
                  </a:lnTo>
                  <a:lnTo>
                    <a:pt x="452392" y="179069"/>
                  </a:lnTo>
                  <a:lnTo>
                    <a:pt x="458989" y="189229"/>
                  </a:lnTo>
                  <a:lnTo>
                    <a:pt x="468774" y="195579"/>
                  </a:lnTo>
                  <a:lnTo>
                    <a:pt x="480758" y="198119"/>
                  </a:lnTo>
                  <a:lnTo>
                    <a:pt x="492742" y="195579"/>
                  </a:lnTo>
                  <a:lnTo>
                    <a:pt x="502527" y="189229"/>
                  </a:lnTo>
                  <a:lnTo>
                    <a:pt x="509124" y="179069"/>
                  </a:lnTo>
                  <a:lnTo>
                    <a:pt x="511543" y="167639"/>
                  </a:lnTo>
                  <a:lnTo>
                    <a:pt x="510002" y="158749"/>
                  </a:lnTo>
                  <a:lnTo>
                    <a:pt x="505714" y="151129"/>
                  </a:lnTo>
                  <a:lnTo>
                    <a:pt x="499177" y="144779"/>
                  </a:lnTo>
                  <a:lnTo>
                    <a:pt x="490893" y="139699"/>
                  </a:lnTo>
                  <a:lnTo>
                    <a:pt x="490893" y="41909"/>
                  </a:lnTo>
                  <a:lnTo>
                    <a:pt x="522329" y="27939"/>
                  </a:lnTo>
                  <a:lnTo>
                    <a:pt x="554655" y="26669"/>
                  </a:lnTo>
                  <a:close/>
                </a:path>
                <a:path extrusionOk="0" h="671830" w="961390">
                  <a:moveTo>
                    <a:pt x="608351" y="26669"/>
                  </a:moveTo>
                  <a:lnTo>
                    <a:pt x="554655" y="26669"/>
                  </a:lnTo>
                  <a:lnTo>
                    <a:pt x="584878" y="38099"/>
                  </a:lnTo>
                  <a:lnTo>
                    <a:pt x="610006" y="64769"/>
                  </a:lnTo>
                  <a:lnTo>
                    <a:pt x="610831" y="64769"/>
                  </a:lnTo>
                  <a:lnTo>
                    <a:pt x="610831" y="95249"/>
                  </a:lnTo>
                  <a:lnTo>
                    <a:pt x="602542" y="100329"/>
                  </a:lnTo>
                  <a:lnTo>
                    <a:pt x="596006" y="106679"/>
                  </a:lnTo>
                  <a:lnTo>
                    <a:pt x="591720" y="114299"/>
                  </a:lnTo>
                  <a:lnTo>
                    <a:pt x="590181" y="123189"/>
                  </a:lnTo>
                  <a:lnTo>
                    <a:pt x="592600" y="134619"/>
                  </a:lnTo>
                  <a:lnTo>
                    <a:pt x="599195" y="144779"/>
                  </a:lnTo>
                  <a:lnTo>
                    <a:pt x="608976" y="151129"/>
                  </a:lnTo>
                  <a:lnTo>
                    <a:pt x="620953" y="153669"/>
                  </a:lnTo>
                  <a:lnTo>
                    <a:pt x="632938" y="151129"/>
                  </a:lnTo>
                  <a:lnTo>
                    <a:pt x="642723" y="144779"/>
                  </a:lnTo>
                  <a:lnTo>
                    <a:pt x="649319" y="134619"/>
                  </a:lnTo>
                  <a:lnTo>
                    <a:pt x="651738" y="123189"/>
                  </a:lnTo>
                  <a:lnTo>
                    <a:pt x="650199" y="114299"/>
                  </a:lnTo>
                  <a:lnTo>
                    <a:pt x="645914" y="106679"/>
                  </a:lnTo>
                  <a:lnTo>
                    <a:pt x="639378" y="100329"/>
                  </a:lnTo>
                  <a:lnTo>
                    <a:pt x="631088" y="95249"/>
                  </a:lnTo>
                  <a:lnTo>
                    <a:pt x="631088" y="67309"/>
                  </a:lnTo>
                  <a:lnTo>
                    <a:pt x="667198" y="54609"/>
                  </a:lnTo>
                  <a:lnTo>
                    <a:pt x="741454" y="54609"/>
                  </a:lnTo>
                  <a:lnTo>
                    <a:pt x="719917" y="40639"/>
                  </a:lnTo>
                  <a:lnTo>
                    <a:pt x="625360" y="40639"/>
                  </a:lnTo>
                  <a:lnTo>
                    <a:pt x="608351" y="26669"/>
                  </a:lnTo>
                  <a:close/>
                </a:path>
                <a:path extrusionOk="0" h="671830" w="961390">
                  <a:moveTo>
                    <a:pt x="387402" y="1269"/>
                  </a:moveTo>
                  <a:lnTo>
                    <a:pt x="347311" y="15239"/>
                  </a:lnTo>
                  <a:lnTo>
                    <a:pt x="313753" y="44449"/>
                  </a:lnTo>
                  <a:lnTo>
                    <a:pt x="352549" y="44449"/>
                  </a:lnTo>
                  <a:lnTo>
                    <a:pt x="357461" y="39369"/>
                  </a:lnTo>
                  <a:lnTo>
                    <a:pt x="391006" y="26669"/>
                  </a:lnTo>
                  <a:lnTo>
                    <a:pt x="608351" y="26669"/>
                  </a:lnTo>
                  <a:lnTo>
                    <a:pt x="606805" y="25399"/>
                  </a:lnTo>
                  <a:lnTo>
                    <a:pt x="470357" y="25399"/>
                  </a:lnTo>
                  <a:lnTo>
                    <a:pt x="429819" y="3809"/>
                  </a:lnTo>
                  <a:lnTo>
                    <a:pt x="387402" y="1269"/>
                  </a:lnTo>
                  <a:close/>
                </a:path>
                <a:path extrusionOk="0" h="671830" w="961390">
                  <a:moveTo>
                    <a:pt x="668678" y="29209"/>
                  </a:moveTo>
                  <a:lnTo>
                    <a:pt x="625360" y="40639"/>
                  </a:lnTo>
                  <a:lnTo>
                    <a:pt x="719917" y="40639"/>
                  </a:lnTo>
                  <a:lnTo>
                    <a:pt x="710128" y="34289"/>
                  </a:lnTo>
                  <a:lnTo>
                    <a:pt x="668678" y="29209"/>
                  </a:lnTo>
                  <a:close/>
                </a:path>
                <a:path extrusionOk="0" h="671830" w="961390">
                  <a:moveTo>
                    <a:pt x="551568" y="0"/>
                  </a:moveTo>
                  <a:lnTo>
                    <a:pt x="509940" y="3809"/>
                  </a:lnTo>
                  <a:lnTo>
                    <a:pt x="470357" y="25399"/>
                  </a:lnTo>
                  <a:lnTo>
                    <a:pt x="606805" y="25399"/>
                  </a:lnTo>
                  <a:lnTo>
                    <a:pt x="591341" y="12699"/>
                  </a:lnTo>
                  <a:lnTo>
                    <a:pt x="551568" y="0"/>
                  </a:lnTo>
                  <a:close/>
                </a:path>
              </a:pathLst>
            </a:custGeom>
            <a:solidFill>
              <a:srgbClr val="722A8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1025" name="Google Shape;1025;p11"/>
            <p:cNvPicPr preferRelativeResize="0"/>
            <p:nvPr/>
          </p:nvPicPr>
          <p:blipFill rotWithShape="1">
            <a:blip r:embed="rId5">
              <a:alphaModFix/>
            </a:blip>
            <a:srcRect b="0" l="0" r="0" t="0"/>
            <a:stretch/>
          </p:blipFill>
          <p:spPr>
            <a:xfrm>
              <a:off x="157438" y="224577"/>
              <a:ext cx="77571" cy="77406"/>
            </a:xfrm>
            <a:prstGeom prst="rect">
              <a:avLst/>
            </a:prstGeom>
            <a:noFill/>
            <a:ln>
              <a:noFill/>
            </a:ln>
          </p:spPr>
        </p:pic>
        <p:pic>
          <p:nvPicPr>
            <p:cNvPr id="1026" name="Google Shape;1026;p11"/>
            <p:cNvPicPr preferRelativeResize="0"/>
            <p:nvPr/>
          </p:nvPicPr>
          <p:blipFill rotWithShape="1">
            <a:blip r:embed="rId5">
              <a:alphaModFix/>
            </a:blip>
            <a:srcRect b="0" l="0" r="0" t="0"/>
            <a:stretch/>
          </p:blipFill>
          <p:spPr>
            <a:xfrm>
              <a:off x="547974" y="220996"/>
              <a:ext cx="77571" cy="77406"/>
            </a:xfrm>
            <a:prstGeom prst="rect">
              <a:avLst/>
            </a:prstGeom>
            <a:noFill/>
            <a:ln>
              <a:noFill/>
            </a:ln>
          </p:spPr>
        </p:pic>
      </p:grpSp>
      <p:grpSp>
        <p:nvGrpSpPr>
          <p:cNvPr id="1027" name="Google Shape;1027;p11"/>
          <p:cNvGrpSpPr/>
          <p:nvPr/>
        </p:nvGrpSpPr>
        <p:grpSpPr>
          <a:xfrm>
            <a:off x="10171826" y="5028037"/>
            <a:ext cx="1770042" cy="1517899"/>
            <a:chOff x="-4" y="0"/>
            <a:chExt cx="785495" cy="673601"/>
          </a:xfrm>
        </p:grpSpPr>
        <p:sp>
          <p:nvSpPr>
            <p:cNvPr id="1028" name="Google Shape;1028;p11"/>
            <p:cNvSpPr/>
            <p:nvPr/>
          </p:nvSpPr>
          <p:spPr>
            <a:xfrm>
              <a:off x="121974" y="204694"/>
              <a:ext cx="545465" cy="295275"/>
            </a:xfrm>
            <a:custGeom>
              <a:rect b="b" l="l" r="r" t="t"/>
              <a:pathLst>
                <a:path extrusionOk="0" h="295275" w="545465">
                  <a:moveTo>
                    <a:pt x="544969" y="0"/>
                  </a:moveTo>
                  <a:lnTo>
                    <a:pt x="369747" y="0"/>
                  </a:lnTo>
                  <a:lnTo>
                    <a:pt x="352172" y="16048"/>
                  </a:lnTo>
                  <a:lnTo>
                    <a:pt x="331431" y="28262"/>
                  </a:lnTo>
                  <a:lnTo>
                    <a:pt x="308129" y="36034"/>
                  </a:lnTo>
                  <a:lnTo>
                    <a:pt x="282867" y="38760"/>
                  </a:lnTo>
                  <a:lnTo>
                    <a:pt x="257597" y="36034"/>
                  </a:lnTo>
                  <a:lnTo>
                    <a:pt x="234291" y="28262"/>
                  </a:lnTo>
                  <a:lnTo>
                    <a:pt x="213549" y="16048"/>
                  </a:lnTo>
                  <a:lnTo>
                    <a:pt x="195973" y="0"/>
                  </a:lnTo>
                  <a:lnTo>
                    <a:pt x="0" y="0"/>
                  </a:lnTo>
                  <a:lnTo>
                    <a:pt x="0" y="294868"/>
                  </a:lnTo>
                  <a:lnTo>
                    <a:pt x="544969" y="294868"/>
                  </a:lnTo>
                  <a:lnTo>
                    <a:pt x="54496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29" name="Google Shape;1029;p11"/>
            <p:cNvSpPr/>
            <p:nvPr/>
          </p:nvSpPr>
          <p:spPr>
            <a:xfrm>
              <a:off x="-4" y="127501"/>
              <a:ext cx="785495" cy="546100"/>
            </a:xfrm>
            <a:custGeom>
              <a:rect b="b" l="l" r="r" t="t"/>
              <a:pathLst>
                <a:path extrusionOk="0" h="546100" w="785495">
                  <a:moveTo>
                    <a:pt x="785431" y="422173"/>
                  </a:moveTo>
                  <a:lnTo>
                    <a:pt x="780923" y="417664"/>
                  </a:lnTo>
                  <a:lnTo>
                    <a:pt x="764794" y="417664"/>
                  </a:lnTo>
                  <a:lnTo>
                    <a:pt x="764794" y="437807"/>
                  </a:lnTo>
                  <a:lnTo>
                    <a:pt x="754570" y="472249"/>
                  </a:lnTo>
                  <a:lnTo>
                    <a:pt x="733221" y="500075"/>
                  </a:lnTo>
                  <a:lnTo>
                    <a:pt x="703364" y="518680"/>
                  </a:lnTo>
                  <a:lnTo>
                    <a:pt x="667588" y="525449"/>
                  </a:lnTo>
                  <a:lnTo>
                    <a:pt x="117830" y="525449"/>
                  </a:lnTo>
                  <a:lnTo>
                    <a:pt x="82067" y="518680"/>
                  </a:lnTo>
                  <a:lnTo>
                    <a:pt x="52197" y="500075"/>
                  </a:lnTo>
                  <a:lnTo>
                    <a:pt x="30861" y="472249"/>
                  </a:lnTo>
                  <a:lnTo>
                    <a:pt x="20637" y="437807"/>
                  </a:lnTo>
                  <a:lnTo>
                    <a:pt x="41186" y="437807"/>
                  </a:lnTo>
                  <a:lnTo>
                    <a:pt x="738682" y="437807"/>
                  </a:lnTo>
                  <a:lnTo>
                    <a:pt x="744245" y="437807"/>
                  </a:lnTo>
                  <a:lnTo>
                    <a:pt x="764794" y="437807"/>
                  </a:lnTo>
                  <a:lnTo>
                    <a:pt x="764794" y="417664"/>
                  </a:lnTo>
                  <a:lnTo>
                    <a:pt x="748741" y="417664"/>
                  </a:lnTo>
                  <a:lnTo>
                    <a:pt x="748741" y="40271"/>
                  </a:lnTo>
                  <a:lnTo>
                    <a:pt x="745566" y="24625"/>
                  </a:lnTo>
                  <a:lnTo>
                    <a:pt x="736930" y="11811"/>
                  </a:lnTo>
                  <a:lnTo>
                    <a:pt x="724128" y="3175"/>
                  </a:lnTo>
                  <a:lnTo>
                    <a:pt x="708482" y="0"/>
                  </a:lnTo>
                  <a:lnTo>
                    <a:pt x="554139" y="0"/>
                  </a:lnTo>
                  <a:lnTo>
                    <a:pt x="549630" y="4508"/>
                  </a:lnTo>
                  <a:lnTo>
                    <a:pt x="549630" y="15621"/>
                  </a:lnTo>
                  <a:lnTo>
                    <a:pt x="554139" y="20129"/>
                  </a:lnTo>
                  <a:lnTo>
                    <a:pt x="708482" y="20129"/>
                  </a:lnTo>
                  <a:lnTo>
                    <a:pt x="716318" y="21717"/>
                  </a:lnTo>
                  <a:lnTo>
                    <a:pt x="722718" y="26035"/>
                  </a:lnTo>
                  <a:lnTo>
                    <a:pt x="727036" y="32448"/>
                  </a:lnTo>
                  <a:lnTo>
                    <a:pt x="728624" y="40271"/>
                  </a:lnTo>
                  <a:lnTo>
                    <a:pt x="728624" y="417664"/>
                  </a:lnTo>
                  <a:lnTo>
                    <a:pt x="56819" y="417664"/>
                  </a:lnTo>
                  <a:lnTo>
                    <a:pt x="56819" y="40271"/>
                  </a:lnTo>
                  <a:lnTo>
                    <a:pt x="58394" y="32448"/>
                  </a:lnTo>
                  <a:lnTo>
                    <a:pt x="62712" y="26035"/>
                  </a:lnTo>
                  <a:lnTo>
                    <a:pt x="69113" y="21717"/>
                  </a:lnTo>
                  <a:lnTo>
                    <a:pt x="76949" y="20129"/>
                  </a:lnTo>
                  <a:lnTo>
                    <a:pt x="252044" y="20129"/>
                  </a:lnTo>
                  <a:lnTo>
                    <a:pt x="256552" y="15621"/>
                  </a:lnTo>
                  <a:lnTo>
                    <a:pt x="256552" y="4508"/>
                  </a:lnTo>
                  <a:lnTo>
                    <a:pt x="252044" y="0"/>
                  </a:lnTo>
                  <a:lnTo>
                    <a:pt x="76949" y="0"/>
                  </a:lnTo>
                  <a:lnTo>
                    <a:pt x="61290" y="3175"/>
                  </a:lnTo>
                  <a:lnTo>
                    <a:pt x="48488" y="11811"/>
                  </a:lnTo>
                  <a:lnTo>
                    <a:pt x="39852" y="24625"/>
                  </a:lnTo>
                  <a:lnTo>
                    <a:pt x="36690" y="40271"/>
                  </a:lnTo>
                  <a:lnTo>
                    <a:pt x="36690" y="417664"/>
                  </a:lnTo>
                  <a:lnTo>
                    <a:pt x="4495" y="417664"/>
                  </a:lnTo>
                  <a:lnTo>
                    <a:pt x="0" y="422173"/>
                  </a:lnTo>
                  <a:lnTo>
                    <a:pt x="0" y="427748"/>
                  </a:lnTo>
                  <a:lnTo>
                    <a:pt x="9271" y="473583"/>
                  </a:lnTo>
                  <a:lnTo>
                    <a:pt x="34544" y="511035"/>
                  </a:lnTo>
                  <a:lnTo>
                    <a:pt x="72009" y="536321"/>
                  </a:lnTo>
                  <a:lnTo>
                    <a:pt x="117830" y="545592"/>
                  </a:lnTo>
                  <a:lnTo>
                    <a:pt x="667588" y="545592"/>
                  </a:lnTo>
                  <a:lnTo>
                    <a:pt x="713409" y="536321"/>
                  </a:lnTo>
                  <a:lnTo>
                    <a:pt x="729513" y="525449"/>
                  </a:lnTo>
                  <a:lnTo>
                    <a:pt x="750874" y="511035"/>
                  </a:lnTo>
                  <a:lnTo>
                    <a:pt x="776147" y="473583"/>
                  </a:lnTo>
                  <a:lnTo>
                    <a:pt x="783399" y="437807"/>
                  </a:lnTo>
                  <a:lnTo>
                    <a:pt x="785431" y="427748"/>
                  </a:lnTo>
                  <a:lnTo>
                    <a:pt x="785431" y="42217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30" name="Google Shape;1030;p11"/>
            <p:cNvSpPr/>
            <p:nvPr/>
          </p:nvSpPr>
          <p:spPr>
            <a:xfrm>
              <a:off x="243641" y="554010"/>
              <a:ext cx="298450" cy="74295"/>
            </a:xfrm>
            <a:custGeom>
              <a:rect b="b" l="l" r="r" t="t"/>
              <a:pathLst>
                <a:path extrusionOk="0" h="74295" w="298450">
                  <a:moveTo>
                    <a:pt x="293649" y="0"/>
                  </a:moveTo>
                  <a:lnTo>
                    <a:pt x="4495" y="0"/>
                  </a:lnTo>
                  <a:lnTo>
                    <a:pt x="0" y="4508"/>
                  </a:lnTo>
                  <a:lnTo>
                    <a:pt x="0" y="28079"/>
                  </a:lnTo>
                  <a:lnTo>
                    <a:pt x="3612" y="45946"/>
                  </a:lnTo>
                  <a:lnTo>
                    <a:pt x="13460" y="60548"/>
                  </a:lnTo>
                  <a:lnTo>
                    <a:pt x="28058" y="70401"/>
                  </a:lnTo>
                  <a:lnTo>
                    <a:pt x="45923" y="74015"/>
                  </a:lnTo>
                  <a:lnTo>
                    <a:pt x="252234" y="74015"/>
                  </a:lnTo>
                  <a:lnTo>
                    <a:pt x="270093" y="70401"/>
                  </a:lnTo>
                  <a:lnTo>
                    <a:pt x="284692" y="60548"/>
                  </a:lnTo>
                  <a:lnTo>
                    <a:pt x="294543" y="45946"/>
                  </a:lnTo>
                  <a:lnTo>
                    <a:pt x="298157" y="28079"/>
                  </a:lnTo>
                  <a:lnTo>
                    <a:pt x="20129" y="28079"/>
                  </a:lnTo>
                  <a:lnTo>
                    <a:pt x="20129" y="20129"/>
                  </a:lnTo>
                  <a:lnTo>
                    <a:pt x="298157" y="20129"/>
                  </a:lnTo>
                  <a:lnTo>
                    <a:pt x="298157" y="4508"/>
                  </a:lnTo>
                  <a:lnTo>
                    <a:pt x="29364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31" name="Google Shape;1031;p11"/>
            <p:cNvSpPr/>
            <p:nvPr/>
          </p:nvSpPr>
          <p:spPr>
            <a:xfrm>
              <a:off x="273161" y="0"/>
              <a:ext cx="263525" cy="255270"/>
            </a:xfrm>
            <a:custGeom>
              <a:rect b="b" l="l" r="r" t="t"/>
              <a:pathLst>
                <a:path extrusionOk="0" h="255270" w="263525">
                  <a:moveTo>
                    <a:pt x="131673" y="0"/>
                  </a:moveTo>
                  <a:lnTo>
                    <a:pt x="80468" y="10035"/>
                  </a:lnTo>
                  <a:lnTo>
                    <a:pt x="38609" y="37387"/>
                  </a:lnTo>
                  <a:lnTo>
                    <a:pt x="10363" y="77918"/>
                  </a:lnTo>
                  <a:lnTo>
                    <a:pt x="0" y="127495"/>
                  </a:lnTo>
                  <a:lnTo>
                    <a:pt x="10363" y="177079"/>
                  </a:lnTo>
                  <a:lnTo>
                    <a:pt x="38609" y="217614"/>
                  </a:lnTo>
                  <a:lnTo>
                    <a:pt x="80468" y="244967"/>
                  </a:lnTo>
                  <a:lnTo>
                    <a:pt x="131673" y="255003"/>
                  </a:lnTo>
                  <a:lnTo>
                    <a:pt x="182878" y="244967"/>
                  </a:lnTo>
                  <a:lnTo>
                    <a:pt x="192668" y="238569"/>
                  </a:lnTo>
                  <a:lnTo>
                    <a:pt x="131673" y="238569"/>
                  </a:lnTo>
                  <a:lnTo>
                    <a:pt x="87070" y="229827"/>
                  </a:lnTo>
                  <a:lnTo>
                    <a:pt x="50609" y="206001"/>
                  </a:lnTo>
                  <a:lnTo>
                    <a:pt x="26006" y="170691"/>
                  </a:lnTo>
                  <a:lnTo>
                    <a:pt x="16979" y="127495"/>
                  </a:lnTo>
                  <a:lnTo>
                    <a:pt x="26006" y="84306"/>
                  </a:lnTo>
                  <a:lnTo>
                    <a:pt x="50609" y="48999"/>
                  </a:lnTo>
                  <a:lnTo>
                    <a:pt x="87070" y="25175"/>
                  </a:lnTo>
                  <a:lnTo>
                    <a:pt x="131673" y="16433"/>
                  </a:lnTo>
                  <a:lnTo>
                    <a:pt x="192669" y="16433"/>
                  </a:lnTo>
                  <a:lnTo>
                    <a:pt x="182878" y="10035"/>
                  </a:lnTo>
                  <a:lnTo>
                    <a:pt x="131673" y="0"/>
                  </a:lnTo>
                  <a:close/>
                </a:path>
                <a:path extrusionOk="0" h="255270" w="263525">
                  <a:moveTo>
                    <a:pt x="192669" y="16433"/>
                  </a:moveTo>
                  <a:lnTo>
                    <a:pt x="131673" y="16433"/>
                  </a:lnTo>
                  <a:lnTo>
                    <a:pt x="176278" y="25175"/>
                  </a:lnTo>
                  <a:lnTo>
                    <a:pt x="212744" y="48999"/>
                  </a:lnTo>
                  <a:lnTo>
                    <a:pt x="237351" y="84306"/>
                  </a:lnTo>
                  <a:lnTo>
                    <a:pt x="246379" y="127495"/>
                  </a:lnTo>
                  <a:lnTo>
                    <a:pt x="237351" y="170691"/>
                  </a:lnTo>
                  <a:lnTo>
                    <a:pt x="212744" y="206001"/>
                  </a:lnTo>
                  <a:lnTo>
                    <a:pt x="176278" y="229827"/>
                  </a:lnTo>
                  <a:lnTo>
                    <a:pt x="131673" y="238569"/>
                  </a:lnTo>
                  <a:lnTo>
                    <a:pt x="192668" y="238569"/>
                  </a:lnTo>
                  <a:lnTo>
                    <a:pt x="224737" y="217614"/>
                  </a:lnTo>
                  <a:lnTo>
                    <a:pt x="252983" y="177079"/>
                  </a:lnTo>
                  <a:lnTo>
                    <a:pt x="263347" y="127495"/>
                  </a:lnTo>
                  <a:lnTo>
                    <a:pt x="252983" y="77918"/>
                  </a:lnTo>
                  <a:lnTo>
                    <a:pt x="224737" y="37387"/>
                  </a:lnTo>
                  <a:lnTo>
                    <a:pt x="192669" y="1643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1032" name="Google Shape;1032;p11"/>
            <p:cNvPicPr preferRelativeResize="0"/>
            <p:nvPr/>
          </p:nvPicPr>
          <p:blipFill rotWithShape="1">
            <a:blip r:embed="rId6">
              <a:alphaModFix/>
            </a:blip>
            <a:srcRect b="0" l="0" r="0" t="0"/>
            <a:stretch/>
          </p:blipFill>
          <p:spPr>
            <a:xfrm>
              <a:off x="300835" y="26437"/>
              <a:ext cx="208000" cy="202133"/>
            </a:xfrm>
            <a:prstGeom prst="rect">
              <a:avLst/>
            </a:prstGeom>
            <a:noFill/>
            <a:ln>
              <a:noFill/>
            </a:ln>
          </p:spPr>
        </p:pic>
        <p:sp>
          <p:nvSpPr>
            <p:cNvPr id="1033" name="Google Shape;1033;p11"/>
            <p:cNvSpPr/>
            <p:nvPr/>
          </p:nvSpPr>
          <p:spPr>
            <a:xfrm>
              <a:off x="304006" y="295606"/>
              <a:ext cx="317500" cy="132080"/>
            </a:xfrm>
            <a:custGeom>
              <a:rect b="b" l="l" r="r" t="t"/>
              <a:pathLst>
                <a:path extrusionOk="0" h="132080" w="317500">
                  <a:moveTo>
                    <a:pt x="156387" y="0"/>
                  </a:moveTo>
                  <a:lnTo>
                    <a:pt x="153085" y="1828"/>
                  </a:lnTo>
                  <a:lnTo>
                    <a:pt x="106121" y="87693"/>
                  </a:lnTo>
                  <a:lnTo>
                    <a:pt x="76187" y="24980"/>
                  </a:lnTo>
                  <a:lnTo>
                    <a:pt x="73126" y="22961"/>
                  </a:lnTo>
                  <a:lnTo>
                    <a:pt x="66116" y="22555"/>
                  </a:lnTo>
                  <a:lnTo>
                    <a:pt x="62979" y="24269"/>
                  </a:lnTo>
                  <a:lnTo>
                    <a:pt x="32219" y="73558"/>
                  </a:lnTo>
                  <a:lnTo>
                    <a:pt x="4178" y="73558"/>
                  </a:lnTo>
                  <a:lnTo>
                    <a:pt x="0" y="77622"/>
                  </a:lnTo>
                  <a:lnTo>
                    <a:pt x="0" y="87655"/>
                  </a:lnTo>
                  <a:lnTo>
                    <a:pt x="4178" y="91706"/>
                  </a:lnTo>
                  <a:lnTo>
                    <a:pt x="40716" y="91706"/>
                  </a:lnTo>
                  <a:lnTo>
                    <a:pt x="43751" y="90055"/>
                  </a:lnTo>
                  <a:lnTo>
                    <a:pt x="68071" y="51079"/>
                  </a:lnTo>
                  <a:lnTo>
                    <a:pt x="98590" y="114985"/>
                  </a:lnTo>
                  <a:lnTo>
                    <a:pt x="101752" y="117030"/>
                  </a:lnTo>
                  <a:lnTo>
                    <a:pt x="109118" y="117233"/>
                  </a:lnTo>
                  <a:lnTo>
                    <a:pt x="112115" y="115341"/>
                  </a:lnTo>
                  <a:lnTo>
                    <a:pt x="158876" y="29844"/>
                  </a:lnTo>
                  <a:lnTo>
                    <a:pt x="204279" y="129222"/>
                  </a:lnTo>
                  <a:lnTo>
                    <a:pt x="207429" y="131305"/>
                  </a:lnTo>
                  <a:lnTo>
                    <a:pt x="211366" y="131457"/>
                  </a:lnTo>
                  <a:lnTo>
                    <a:pt x="214744" y="131457"/>
                  </a:lnTo>
                  <a:lnTo>
                    <a:pt x="217881" y="129679"/>
                  </a:lnTo>
                  <a:lnTo>
                    <a:pt x="245351" y="81432"/>
                  </a:lnTo>
                  <a:lnTo>
                    <a:pt x="312775" y="81432"/>
                  </a:lnTo>
                  <a:lnTo>
                    <a:pt x="316966" y="77381"/>
                  </a:lnTo>
                  <a:lnTo>
                    <a:pt x="316966" y="67348"/>
                  </a:lnTo>
                  <a:lnTo>
                    <a:pt x="312775" y="63284"/>
                  </a:lnTo>
                  <a:lnTo>
                    <a:pt x="236461" y="63284"/>
                  </a:lnTo>
                  <a:lnTo>
                    <a:pt x="233337" y="65074"/>
                  </a:lnTo>
                  <a:lnTo>
                    <a:pt x="212293" y="102044"/>
                  </a:lnTo>
                  <a:lnTo>
                    <a:pt x="166725" y="2285"/>
                  </a:lnTo>
                  <a:lnTo>
                    <a:pt x="163550" y="203"/>
                  </a:lnTo>
                  <a:lnTo>
                    <a:pt x="156387"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34" name="Google Shape;1034;p11"/>
            <p:cNvSpPr/>
            <p:nvPr/>
          </p:nvSpPr>
          <p:spPr>
            <a:xfrm>
              <a:off x="191123" y="329510"/>
              <a:ext cx="74295" cy="35560"/>
            </a:xfrm>
            <a:custGeom>
              <a:rect b="b" l="l" r="r" t="t"/>
              <a:pathLst>
                <a:path extrusionOk="0" h="35560" w="74295">
                  <a:moveTo>
                    <a:pt x="0" y="35305"/>
                  </a:moveTo>
                  <a:lnTo>
                    <a:pt x="2923" y="21575"/>
                  </a:lnTo>
                  <a:lnTo>
                    <a:pt x="10891" y="10352"/>
                  </a:lnTo>
                  <a:lnTo>
                    <a:pt x="22701" y="2778"/>
                  </a:lnTo>
                  <a:lnTo>
                    <a:pt x="37147" y="0"/>
                  </a:lnTo>
                  <a:lnTo>
                    <a:pt x="51593" y="2778"/>
                  </a:lnTo>
                  <a:lnTo>
                    <a:pt x="63403" y="10352"/>
                  </a:lnTo>
                  <a:lnTo>
                    <a:pt x="71371" y="21575"/>
                  </a:lnTo>
                  <a:lnTo>
                    <a:pt x="74295" y="35305"/>
                  </a:lnTo>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35" name="Google Shape;1035;p11"/>
            <p:cNvSpPr/>
            <p:nvPr/>
          </p:nvSpPr>
          <p:spPr>
            <a:xfrm>
              <a:off x="213857" y="262956"/>
              <a:ext cx="29209" cy="27940"/>
            </a:xfrm>
            <a:custGeom>
              <a:rect b="b" l="l" r="r" t="t"/>
              <a:pathLst>
                <a:path extrusionOk="0" h="27940" w="29209">
                  <a:moveTo>
                    <a:pt x="14414" y="0"/>
                  </a:moveTo>
                  <a:lnTo>
                    <a:pt x="6464" y="0"/>
                  </a:lnTo>
                  <a:lnTo>
                    <a:pt x="0" y="6197"/>
                  </a:lnTo>
                  <a:lnTo>
                    <a:pt x="0" y="13817"/>
                  </a:lnTo>
                  <a:lnTo>
                    <a:pt x="0" y="21437"/>
                  </a:lnTo>
                  <a:lnTo>
                    <a:pt x="6464" y="27635"/>
                  </a:lnTo>
                  <a:lnTo>
                    <a:pt x="14414" y="27635"/>
                  </a:lnTo>
                  <a:lnTo>
                    <a:pt x="22364" y="27635"/>
                  </a:lnTo>
                  <a:lnTo>
                    <a:pt x="28828" y="21437"/>
                  </a:lnTo>
                  <a:lnTo>
                    <a:pt x="28828" y="13817"/>
                  </a:lnTo>
                  <a:lnTo>
                    <a:pt x="28828" y="6197"/>
                  </a:lnTo>
                  <a:lnTo>
                    <a:pt x="22364" y="0"/>
                  </a:lnTo>
                  <a:lnTo>
                    <a:pt x="14414" y="0"/>
                  </a:lnTo>
                  <a:close/>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pic>
        <p:nvPicPr>
          <p:cNvPr descr="Cursor with solid fill" id="1036" name="Google Shape;1036;p11"/>
          <p:cNvPicPr preferRelativeResize="0"/>
          <p:nvPr/>
        </p:nvPicPr>
        <p:blipFill rotWithShape="1">
          <a:blip r:embed="rId7">
            <a:alphaModFix/>
          </a:blip>
          <a:srcRect b="0" l="0" r="0" t="0"/>
          <a:stretch/>
        </p:blipFill>
        <p:spPr>
          <a:xfrm rot="5400000">
            <a:off x="3862865" y="6562675"/>
            <a:ext cx="914400" cy="914400"/>
          </a:xfrm>
          <a:prstGeom prst="rect">
            <a:avLst/>
          </a:prstGeom>
          <a:noFill/>
          <a:ln>
            <a:noFill/>
          </a:ln>
        </p:spPr>
      </p:pic>
      <p:sp>
        <p:nvSpPr>
          <p:cNvPr id="1037" name="Google Shape;1037;p11"/>
          <p:cNvSpPr/>
          <p:nvPr/>
        </p:nvSpPr>
        <p:spPr>
          <a:xfrm>
            <a:off x="4544816" y="1960018"/>
            <a:ext cx="7497700" cy="4638801"/>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38" name="Google Shape;1038;p11"/>
          <p:cNvSpPr/>
          <p:nvPr/>
        </p:nvSpPr>
        <p:spPr>
          <a:xfrm>
            <a:off x="4387832" y="178330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39" name="Google Shape;1039;p11"/>
          <p:cNvSpPr txBox="1"/>
          <p:nvPr/>
        </p:nvSpPr>
        <p:spPr>
          <a:xfrm>
            <a:off x="4395290" y="1751421"/>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040" name="Google Shape;1040;p11"/>
          <p:cNvSpPr txBox="1"/>
          <p:nvPr/>
        </p:nvSpPr>
        <p:spPr>
          <a:xfrm>
            <a:off x="4833479" y="2294643"/>
            <a:ext cx="511361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Open Sans"/>
                <a:ea typeface="Open Sans"/>
                <a:cs typeface="Open Sans"/>
                <a:sym typeface="Open Sans"/>
              </a:rPr>
              <a:t>What is Health Equity?</a:t>
            </a:r>
            <a:endParaRPr/>
          </a:p>
        </p:txBody>
      </p:sp>
      <p:pic>
        <p:nvPicPr>
          <p:cNvPr descr="A chart of people with text&#10;&#10;Description automatically generated" id="1041" name="Google Shape;1041;p11"/>
          <p:cNvPicPr preferRelativeResize="0"/>
          <p:nvPr/>
        </p:nvPicPr>
        <p:blipFill rotWithShape="1">
          <a:blip r:embed="rId8">
            <a:alphaModFix/>
          </a:blip>
          <a:srcRect b="0" l="0" r="0" t="0"/>
          <a:stretch/>
        </p:blipFill>
        <p:spPr>
          <a:xfrm>
            <a:off x="8078006" y="2934835"/>
            <a:ext cx="3672551" cy="2804402"/>
          </a:xfrm>
          <a:prstGeom prst="rect">
            <a:avLst/>
          </a:prstGeom>
          <a:noFill/>
          <a:ln>
            <a:noFill/>
          </a:ln>
        </p:spPr>
      </p:pic>
      <p:sp>
        <p:nvSpPr>
          <p:cNvPr id="1042" name="Google Shape;1042;p11"/>
          <p:cNvSpPr txBox="1"/>
          <p:nvPr/>
        </p:nvSpPr>
        <p:spPr>
          <a:xfrm>
            <a:off x="8076144" y="5875119"/>
            <a:ext cx="3679204"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800">
                <a:solidFill>
                  <a:srgbClr val="7F7F7F"/>
                </a:solidFill>
                <a:latin typeface="Open Sans"/>
                <a:ea typeface="Open Sans"/>
                <a:cs typeface="Open Sans"/>
                <a:sym typeface="Open Sans"/>
              </a:rPr>
              <a:t>Source: </a:t>
            </a:r>
            <a:r>
              <a:rPr lang="en-US" sz="800">
                <a:solidFill>
                  <a:srgbClr val="7F7F7F"/>
                </a:solidFill>
                <a:latin typeface="Open Sans"/>
                <a:ea typeface="Open Sans"/>
                <a:cs typeface="Open Sans"/>
                <a:sym typeface="Open Sans"/>
              </a:rPr>
              <a:t>Canadian Medical Association (2013). Health care in Canada: What makes us sick?: Canadian Medical Association Town Hall Report. </a:t>
            </a:r>
            <a:endParaRPr sz="800">
              <a:solidFill>
                <a:srgbClr val="7F7F7F"/>
              </a:solidFill>
              <a:latin typeface="Calibri"/>
              <a:ea typeface="Calibri"/>
              <a:cs typeface="Calibri"/>
              <a:sym typeface="Calibri"/>
            </a:endParaRPr>
          </a:p>
        </p:txBody>
      </p:sp>
      <p:sp>
        <p:nvSpPr>
          <p:cNvPr id="1043" name="Google Shape;1043;p11"/>
          <p:cNvSpPr txBox="1"/>
          <p:nvPr/>
        </p:nvSpPr>
        <p:spPr>
          <a:xfrm>
            <a:off x="4822476" y="2998117"/>
            <a:ext cx="3093425" cy="255454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en-US" sz="1600">
                <a:solidFill>
                  <a:srgbClr val="6A2788"/>
                </a:solidFill>
                <a:latin typeface="Open Sans"/>
                <a:ea typeface="Open Sans"/>
                <a:cs typeface="Open Sans"/>
                <a:sym typeface="Open Sans"/>
              </a:rPr>
              <a:t>Health equity</a:t>
            </a:r>
            <a:r>
              <a:rPr lang="en-US" sz="1600">
                <a:solidFill>
                  <a:schemeClr val="dk1"/>
                </a:solidFill>
                <a:latin typeface="Open Sans"/>
                <a:ea typeface="Open Sans"/>
                <a:cs typeface="Open Sans"/>
                <a:sym typeface="Open Sans"/>
              </a:rPr>
              <a:t> means that all people have fair access to, and can act on, opportunities to reach their full health potential and are not disadvantaged by social, economic and environmental conditions, including socially constructed factors such as race, gender, and sexuality.</a:t>
            </a:r>
            <a:endParaRPr/>
          </a:p>
        </p:txBody>
      </p:sp>
      <p:sp>
        <p:nvSpPr>
          <p:cNvPr id="1044" name="Google Shape;1044;p11"/>
          <p:cNvSpPr txBox="1"/>
          <p:nvPr/>
        </p:nvSpPr>
        <p:spPr>
          <a:xfrm>
            <a:off x="4814900" y="5875758"/>
            <a:ext cx="291617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800">
                <a:solidFill>
                  <a:srgbClr val="7F7F7F"/>
                </a:solidFill>
                <a:latin typeface="Open Sans"/>
                <a:ea typeface="Open Sans"/>
                <a:cs typeface="Open Sans"/>
                <a:sym typeface="Open Sans"/>
              </a:rPr>
              <a:t>Source: </a:t>
            </a:r>
            <a:r>
              <a:rPr lang="en-US" sz="800">
                <a:solidFill>
                  <a:srgbClr val="7F7F7F"/>
                </a:solidFill>
                <a:latin typeface="Open Sans"/>
                <a:ea typeface="Open Sans"/>
                <a:cs typeface="Open Sans"/>
                <a:sym typeface="Open Sans"/>
              </a:rPr>
              <a:t>National Collaborating Centre for Determinants of Health. (2023). Let’s Talk: Health equity (2nd ed.).</a:t>
            </a:r>
            <a:endParaRPr sz="800">
              <a:solidFill>
                <a:srgbClr val="7F7F7F"/>
              </a:solidFill>
              <a:latin typeface="Open Sans"/>
              <a:ea typeface="Open Sans"/>
              <a:cs typeface="Open Sans"/>
              <a:sym typeface="Ope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9" name="Shape 1049"/>
        <p:cNvGrpSpPr/>
        <p:nvPr/>
      </p:nvGrpSpPr>
      <p:grpSpPr>
        <a:xfrm>
          <a:off x="0" y="0"/>
          <a:ext cx="0" cy="0"/>
          <a:chOff x="0" y="0"/>
          <a:chExt cx="0" cy="0"/>
        </a:xfrm>
      </p:grpSpPr>
      <p:sp>
        <p:nvSpPr>
          <p:cNvPr id="1050" name="Google Shape;1050;p12"/>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51" name="Google Shape;1051;p12"/>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52" name="Google Shape;1052;p12"/>
          <p:cNvGrpSpPr/>
          <p:nvPr/>
        </p:nvGrpSpPr>
        <p:grpSpPr>
          <a:xfrm>
            <a:off x="240903" y="2098124"/>
            <a:ext cx="2505790" cy="1096491"/>
            <a:chOff x="257528" y="2401576"/>
            <a:chExt cx="2505790" cy="1096491"/>
          </a:xfrm>
        </p:grpSpPr>
        <p:sp>
          <p:nvSpPr>
            <p:cNvPr id="1053" name="Google Shape;1053;p12"/>
            <p:cNvSpPr/>
            <p:nvPr/>
          </p:nvSpPr>
          <p:spPr>
            <a:xfrm>
              <a:off x="257528" y="2401576"/>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054" name="Google Shape;1054;p12"/>
            <p:cNvSpPr txBox="1"/>
            <p:nvPr/>
          </p:nvSpPr>
          <p:spPr>
            <a:xfrm>
              <a:off x="427552" y="2598095"/>
              <a:ext cx="217947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Why do we need this dashboard?</a:t>
              </a:r>
              <a:endParaRPr/>
            </a:p>
          </p:txBody>
        </p:sp>
      </p:grpSp>
      <p:sp>
        <p:nvSpPr>
          <p:cNvPr id="1055" name="Google Shape;1055;p12"/>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056" name="Google Shape;1056;p12"/>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057" name="Google Shape;1057;p12"/>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058" name="Google Shape;1058;p12"/>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059" name="Google Shape;1059;p12"/>
          <p:cNvGrpSpPr/>
          <p:nvPr/>
        </p:nvGrpSpPr>
        <p:grpSpPr>
          <a:xfrm>
            <a:off x="238650" y="3416037"/>
            <a:ext cx="2505790" cy="1096491"/>
            <a:chOff x="257527" y="3745779"/>
            <a:chExt cx="2505790" cy="1096491"/>
          </a:xfrm>
        </p:grpSpPr>
        <p:sp>
          <p:nvSpPr>
            <p:cNvPr id="1060" name="Google Shape;1060;p12"/>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61" name="Google Shape;1061;p12"/>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062" name="Google Shape;1062;p12"/>
          <p:cNvGrpSpPr/>
          <p:nvPr/>
        </p:nvGrpSpPr>
        <p:grpSpPr>
          <a:xfrm>
            <a:off x="233195" y="4734792"/>
            <a:ext cx="2505790" cy="1096491"/>
            <a:chOff x="257527" y="5090521"/>
            <a:chExt cx="2505790" cy="1096491"/>
          </a:xfrm>
        </p:grpSpPr>
        <p:sp>
          <p:nvSpPr>
            <p:cNvPr id="1063" name="Google Shape;1063;p12"/>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64" name="Google Shape;1064;p12"/>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065" name="Google Shape;1065;p12"/>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066" name="Google Shape;1066;p12"/>
          <p:cNvGrpSpPr/>
          <p:nvPr/>
        </p:nvGrpSpPr>
        <p:grpSpPr>
          <a:xfrm>
            <a:off x="240903" y="6055449"/>
            <a:ext cx="2505790" cy="1096491"/>
            <a:chOff x="255275" y="6447309"/>
            <a:chExt cx="2505790" cy="1096491"/>
          </a:xfrm>
        </p:grpSpPr>
        <p:sp>
          <p:nvSpPr>
            <p:cNvPr id="1067" name="Google Shape;1067;p12"/>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68" name="Google Shape;1068;p12"/>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069" name="Google Shape;1069;p12"/>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070" name="Google Shape;1070;p12"/>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Why do we need this dashboard?</a:t>
            </a:r>
            <a:endParaRPr/>
          </a:p>
        </p:txBody>
      </p:sp>
      <p:sp>
        <p:nvSpPr>
          <p:cNvPr id="1071" name="Google Shape;1071;p12"/>
          <p:cNvSpPr/>
          <p:nvPr/>
        </p:nvSpPr>
        <p:spPr>
          <a:xfrm>
            <a:off x="4373116"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2" name="Google Shape;1072;p12"/>
          <p:cNvSpPr/>
          <p:nvPr/>
        </p:nvSpPr>
        <p:spPr>
          <a:xfrm>
            <a:off x="7174499"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3" name="Google Shape;1073;p12"/>
          <p:cNvSpPr/>
          <p:nvPr/>
        </p:nvSpPr>
        <p:spPr>
          <a:xfrm>
            <a:off x="9975883" y="4833048"/>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74" name="Google Shape;1074;p12"/>
          <p:cNvSpPr txBox="1"/>
          <p:nvPr/>
        </p:nvSpPr>
        <p:spPr>
          <a:xfrm>
            <a:off x="4416432" y="7076965"/>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What is Health Equity?</a:t>
            </a:r>
            <a:endParaRPr/>
          </a:p>
        </p:txBody>
      </p:sp>
      <p:sp>
        <p:nvSpPr>
          <p:cNvPr id="1075" name="Google Shape;1075;p12"/>
          <p:cNvSpPr txBox="1"/>
          <p:nvPr/>
        </p:nvSpPr>
        <p:spPr>
          <a:xfrm>
            <a:off x="7129758" y="7076965"/>
            <a:ext cx="2218877"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What is Fair AI? </a:t>
            </a:r>
            <a:endParaRPr/>
          </a:p>
        </p:txBody>
      </p:sp>
      <p:sp>
        <p:nvSpPr>
          <p:cNvPr id="1076" name="Google Shape;1076;p12"/>
          <p:cNvSpPr txBox="1"/>
          <p:nvPr/>
        </p:nvSpPr>
        <p:spPr>
          <a:xfrm>
            <a:off x="9975882" y="7049870"/>
            <a:ext cx="220330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How can this data be used?</a:t>
            </a:r>
            <a:endParaRPr/>
          </a:p>
        </p:txBody>
      </p:sp>
      <p:sp>
        <p:nvSpPr>
          <p:cNvPr id="1077" name="Google Shape;1077;p12"/>
          <p:cNvSpPr txBox="1"/>
          <p:nvPr/>
        </p:nvSpPr>
        <p:spPr>
          <a:xfrm>
            <a:off x="3814350" y="1994286"/>
            <a:ext cx="9136539"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BFBFBF"/>
                </a:solidFill>
                <a:latin typeface="Open Sans"/>
                <a:ea typeface="Open Sans"/>
                <a:cs typeface="Open Sans"/>
                <a:sym typeface="Open Sans"/>
              </a:rPr>
              <a:t>The Fairness Dashboard is intended to provide researchers, scientists and clinicians with a clear and accessible way to ... </a:t>
            </a:r>
            <a:endParaRPr/>
          </a:p>
          <a:p>
            <a:pPr indent="0" lvl="0" marL="0" marR="0" rtl="0" algn="l">
              <a:spcBef>
                <a:spcPts val="0"/>
              </a:spcBef>
              <a:spcAft>
                <a:spcPts val="0"/>
              </a:spcAft>
              <a:buNone/>
            </a:pPr>
            <a:r>
              <a:t/>
            </a:r>
            <a:endParaRPr sz="2000">
              <a:solidFill>
                <a:srgbClr val="BFBFBF"/>
              </a:solidFill>
              <a:latin typeface="Open Sans"/>
              <a:ea typeface="Open Sans"/>
              <a:cs typeface="Open Sans"/>
              <a:sym typeface="Open Sans"/>
            </a:endParaRPr>
          </a:p>
          <a:p>
            <a:pPr indent="0" lvl="0" marL="0" marR="0" rtl="0" algn="ctr">
              <a:spcBef>
                <a:spcPts val="0"/>
              </a:spcBef>
              <a:spcAft>
                <a:spcPts val="0"/>
              </a:spcAft>
              <a:buNone/>
            </a:pPr>
            <a:r>
              <a:rPr i="1" lang="en-US" sz="2000">
                <a:solidFill>
                  <a:srgbClr val="BFBFBF"/>
                </a:solidFill>
                <a:latin typeface="Open Sans"/>
                <a:ea typeface="Open Sans"/>
                <a:cs typeface="Open Sans"/>
                <a:sym typeface="Open Sans"/>
              </a:rPr>
              <a:t>[insert importance of the dashboard as 3 key bullet points]</a:t>
            </a:r>
            <a:endParaRPr/>
          </a:p>
          <a:p>
            <a:pPr indent="0" lvl="0" marL="0" marR="0" rtl="0" algn="ctr">
              <a:spcBef>
                <a:spcPts val="0"/>
              </a:spcBef>
              <a:spcAft>
                <a:spcPts val="0"/>
              </a:spcAft>
              <a:buNone/>
            </a:pPr>
            <a:r>
              <a:t/>
            </a:r>
            <a:endParaRPr i="1" sz="2000">
              <a:solidFill>
                <a:srgbClr val="BFBFBF"/>
              </a:solidFill>
              <a:latin typeface="Open Sans"/>
              <a:ea typeface="Open Sans"/>
              <a:cs typeface="Open Sans"/>
              <a:sym typeface="Open Sans"/>
            </a:endParaRPr>
          </a:p>
          <a:p>
            <a:pPr indent="0" lvl="0" marL="0" marR="0" rtl="0" algn="l">
              <a:spcBef>
                <a:spcPts val="0"/>
              </a:spcBef>
              <a:spcAft>
                <a:spcPts val="0"/>
              </a:spcAft>
              <a:buNone/>
            </a:pPr>
            <a:r>
              <a:rPr lang="en-US" sz="2000">
                <a:solidFill>
                  <a:srgbClr val="BFBFBF"/>
                </a:solidFill>
                <a:latin typeface="Open Sans"/>
                <a:ea typeface="Open Sans"/>
                <a:cs typeface="Open Sans"/>
                <a:sym typeface="Open Sans"/>
              </a:rPr>
              <a:t>Click one of the icons below to learn more about health equity, fair AI and potential ways you can use this data to inform or improve care. </a:t>
            </a:r>
            <a:endParaRPr/>
          </a:p>
        </p:txBody>
      </p:sp>
      <p:grpSp>
        <p:nvGrpSpPr>
          <p:cNvPr id="1078" name="Google Shape;1078;p12"/>
          <p:cNvGrpSpPr/>
          <p:nvPr/>
        </p:nvGrpSpPr>
        <p:grpSpPr>
          <a:xfrm>
            <a:off x="7390310" y="5230481"/>
            <a:ext cx="1771688" cy="1238075"/>
            <a:chOff x="0" y="0"/>
            <a:chExt cx="961390" cy="671830"/>
          </a:xfrm>
        </p:grpSpPr>
        <p:sp>
          <p:nvSpPr>
            <p:cNvPr id="1079" name="Google Shape;1079;p12"/>
            <p:cNvSpPr/>
            <p:nvPr/>
          </p:nvSpPr>
          <p:spPr>
            <a:xfrm>
              <a:off x="0" y="0"/>
              <a:ext cx="961390" cy="671830"/>
            </a:xfrm>
            <a:custGeom>
              <a:rect b="b" l="l" r="r" t="t"/>
              <a:pathLst>
                <a:path extrusionOk="0" h="671830" w="961390">
                  <a:moveTo>
                    <a:pt x="340235" y="642619"/>
                  </a:moveTo>
                  <a:lnTo>
                    <a:pt x="284607" y="642619"/>
                  </a:lnTo>
                  <a:lnTo>
                    <a:pt x="327898" y="666749"/>
                  </a:lnTo>
                  <a:lnTo>
                    <a:pt x="374078" y="671829"/>
                  </a:lnTo>
                  <a:lnTo>
                    <a:pt x="418050" y="661669"/>
                  </a:lnTo>
                  <a:lnTo>
                    <a:pt x="436385" y="647699"/>
                  </a:lnTo>
                  <a:lnTo>
                    <a:pt x="372614" y="647699"/>
                  </a:lnTo>
                  <a:lnTo>
                    <a:pt x="340235" y="642619"/>
                  </a:lnTo>
                  <a:close/>
                </a:path>
                <a:path extrusionOk="0" h="671830" w="961390">
                  <a:moveTo>
                    <a:pt x="260129" y="36829"/>
                  </a:moveTo>
                  <a:lnTo>
                    <a:pt x="209600" y="55879"/>
                  </a:lnTo>
                  <a:lnTo>
                    <a:pt x="178179" y="88899"/>
                  </a:lnTo>
                  <a:lnTo>
                    <a:pt x="171831" y="102869"/>
                  </a:lnTo>
                  <a:lnTo>
                    <a:pt x="163127" y="107949"/>
                  </a:lnTo>
                  <a:lnTo>
                    <a:pt x="144406" y="113029"/>
                  </a:lnTo>
                  <a:lnTo>
                    <a:pt x="124098" y="118109"/>
                  </a:lnTo>
                  <a:lnTo>
                    <a:pt x="110629" y="123189"/>
                  </a:lnTo>
                  <a:lnTo>
                    <a:pt x="85651" y="143509"/>
                  </a:lnTo>
                  <a:lnTo>
                    <a:pt x="67683" y="172719"/>
                  </a:lnTo>
                  <a:lnTo>
                    <a:pt x="58932" y="204469"/>
                  </a:lnTo>
                  <a:lnTo>
                    <a:pt x="61607" y="236219"/>
                  </a:lnTo>
                  <a:lnTo>
                    <a:pt x="57819" y="245109"/>
                  </a:lnTo>
                  <a:lnTo>
                    <a:pt x="46323" y="255269"/>
                  </a:lnTo>
                  <a:lnTo>
                    <a:pt x="33236" y="265429"/>
                  </a:lnTo>
                  <a:lnTo>
                    <a:pt x="24676" y="273049"/>
                  </a:lnTo>
                  <a:lnTo>
                    <a:pt x="15003" y="288289"/>
                  </a:lnTo>
                  <a:lnTo>
                    <a:pt x="7962" y="303529"/>
                  </a:lnTo>
                  <a:lnTo>
                    <a:pt x="3255" y="320039"/>
                  </a:lnTo>
                  <a:lnTo>
                    <a:pt x="584" y="337819"/>
                  </a:lnTo>
                  <a:lnTo>
                    <a:pt x="215" y="339089"/>
                  </a:lnTo>
                  <a:lnTo>
                    <a:pt x="0" y="340359"/>
                  </a:lnTo>
                  <a:lnTo>
                    <a:pt x="38" y="342899"/>
                  </a:lnTo>
                  <a:lnTo>
                    <a:pt x="228" y="345439"/>
                  </a:lnTo>
                  <a:lnTo>
                    <a:pt x="558" y="346709"/>
                  </a:lnTo>
                  <a:lnTo>
                    <a:pt x="2908" y="363219"/>
                  </a:lnTo>
                  <a:lnTo>
                    <a:pt x="7096" y="379729"/>
                  </a:lnTo>
                  <a:lnTo>
                    <a:pt x="13889" y="394969"/>
                  </a:lnTo>
                  <a:lnTo>
                    <a:pt x="24053" y="410209"/>
                  </a:lnTo>
                  <a:lnTo>
                    <a:pt x="32909" y="426719"/>
                  </a:lnTo>
                  <a:lnTo>
                    <a:pt x="32297" y="445769"/>
                  </a:lnTo>
                  <a:lnTo>
                    <a:pt x="28259" y="464819"/>
                  </a:lnTo>
                  <a:lnTo>
                    <a:pt x="26835" y="486409"/>
                  </a:lnTo>
                  <a:lnTo>
                    <a:pt x="35998" y="516889"/>
                  </a:lnTo>
                  <a:lnTo>
                    <a:pt x="55900" y="542289"/>
                  </a:lnTo>
                  <a:lnTo>
                    <a:pt x="83272" y="560069"/>
                  </a:lnTo>
                  <a:lnTo>
                    <a:pt x="114846" y="568959"/>
                  </a:lnTo>
                  <a:lnTo>
                    <a:pt x="123102" y="608329"/>
                  </a:lnTo>
                  <a:lnTo>
                    <a:pt x="144270" y="638809"/>
                  </a:lnTo>
                  <a:lnTo>
                    <a:pt x="174675" y="659129"/>
                  </a:lnTo>
                  <a:lnTo>
                    <a:pt x="210648" y="668019"/>
                  </a:lnTo>
                  <a:lnTo>
                    <a:pt x="248515" y="662939"/>
                  </a:lnTo>
                  <a:lnTo>
                    <a:pt x="284607" y="642619"/>
                  </a:lnTo>
                  <a:lnTo>
                    <a:pt x="340235" y="642619"/>
                  </a:lnTo>
                  <a:lnTo>
                    <a:pt x="332140" y="641349"/>
                  </a:lnTo>
                  <a:lnTo>
                    <a:pt x="199426" y="641349"/>
                  </a:lnTo>
                  <a:lnTo>
                    <a:pt x="168389" y="626109"/>
                  </a:lnTo>
                  <a:lnTo>
                    <a:pt x="147523" y="596899"/>
                  </a:lnTo>
                  <a:lnTo>
                    <a:pt x="142100" y="557529"/>
                  </a:lnTo>
                  <a:lnTo>
                    <a:pt x="142722" y="549909"/>
                  </a:lnTo>
                  <a:lnTo>
                    <a:pt x="135509" y="543559"/>
                  </a:lnTo>
                  <a:lnTo>
                    <a:pt x="128676" y="543559"/>
                  </a:lnTo>
                  <a:lnTo>
                    <a:pt x="87058" y="533399"/>
                  </a:lnTo>
                  <a:lnTo>
                    <a:pt x="61968" y="505459"/>
                  </a:lnTo>
                  <a:lnTo>
                    <a:pt x="54943" y="467359"/>
                  </a:lnTo>
                  <a:lnTo>
                    <a:pt x="67525" y="427989"/>
                  </a:lnTo>
                  <a:lnTo>
                    <a:pt x="68097" y="427989"/>
                  </a:lnTo>
                  <a:lnTo>
                    <a:pt x="68719" y="425449"/>
                  </a:lnTo>
                  <a:lnTo>
                    <a:pt x="127550" y="407669"/>
                  </a:lnTo>
                  <a:lnTo>
                    <a:pt x="59651" y="407669"/>
                  </a:lnTo>
                  <a:lnTo>
                    <a:pt x="46362" y="393699"/>
                  </a:lnTo>
                  <a:lnTo>
                    <a:pt x="36664" y="379729"/>
                  </a:lnTo>
                  <a:lnTo>
                    <a:pt x="30291" y="361949"/>
                  </a:lnTo>
                  <a:lnTo>
                    <a:pt x="26974" y="341629"/>
                  </a:lnTo>
                  <a:lnTo>
                    <a:pt x="32356" y="314959"/>
                  </a:lnTo>
                  <a:lnTo>
                    <a:pt x="44188" y="292099"/>
                  </a:lnTo>
                  <a:lnTo>
                    <a:pt x="62313" y="274319"/>
                  </a:lnTo>
                  <a:lnTo>
                    <a:pt x="86575" y="260349"/>
                  </a:lnTo>
                  <a:lnTo>
                    <a:pt x="91897" y="257809"/>
                  </a:lnTo>
                  <a:lnTo>
                    <a:pt x="94322" y="251459"/>
                  </a:lnTo>
                  <a:lnTo>
                    <a:pt x="92748" y="246379"/>
                  </a:lnTo>
                  <a:lnTo>
                    <a:pt x="89107" y="201929"/>
                  </a:lnTo>
                  <a:lnTo>
                    <a:pt x="104268" y="165099"/>
                  </a:lnTo>
                  <a:lnTo>
                    <a:pt x="135605" y="140969"/>
                  </a:lnTo>
                  <a:lnTo>
                    <a:pt x="180492" y="133349"/>
                  </a:lnTo>
                  <a:lnTo>
                    <a:pt x="186575" y="133349"/>
                  </a:lnTo>
                  <a:lnTo>
                    <a:pt x="191681" y="128269"/>
                  </a:lnTo>
                  <a:lnTo>
                    <a:pt x="193433" y="123189"/>
                  </a:lnTo>
                  <a:lnTo>
                    <a:pt x="211175" y="91439"/>
                  </a:lnTo>
                  <a:lnTo>
                    <a:pt x="238109" y="71119"/>
                  </a:lnTo>
                  <a:lnTo>
                    <a:pt x="271400" y="63499"/>
                  </a:lnTo>
                  <a:lnTo>
                    <a:pt x="334125" y="63499"/>
                  </a:lnTo>
                  <a:lnTo>
                    <a:pt x="352549" y="44449"/>
                  </a:lnTo>
                  <a:lnTo>
                    <a:pt x="313753" y="44449"/>
                  </a:lnTo>
                  <a:lnTo>
                    <a:pt x="287172" y="38099"/>
                  </a:lnTo>
                  <a:lnTo>
                    <a:pt x="260129" y="36829"/>
                  </a:lnTo>
                  <a:close/>
                </a:path>
                <a:path extrusionOk="0" h="671830" w="961390">
                  <a:moveTo>
                    <a:pt x="430045" y="431799"/>
                  </a:moveTo>
                  <a:lnTo>
                    <a:pt x="395808" y="431799"/>
                  </a:lnTo>
                  <a:lnTo>
                    <a:pt x="460502" y="476249"/>
                  </a:lnTo>
                  <a:lnTo>
                    <a:pt x="460502" y="563879"/>
                  </a:lnTo>
                  <a:lnTo>
                    <a:pt x="459054" y="565149"/>
                  </a:lnTo>
                  <a:lnTo>
                    <a:pt x="458000" y="566419"/>
                  </a:lnTo>
                  <a:lnTo>
                    <a:pt x="457631" y="568959"/>
                  </a:lnTo>
                  <a:lnTo>
                    <a:pt x="440464" y="609599"/>
                  </a:lnTo>
                  <a:lnTo>
                    <a:pt x="410423" y="636269"/>
                  </a:lnTo>
                  <a:lnTo>
                    <a:pt x="372614" y="647699"/>
                  </a:lnTo>
                  <a:lnTo>
                    <a:pt x="436385" y="647699"/>
                  </a:lnTo>
                  <a:lnTo>
                    <a:pt x="454720" y="633729"/>
                  </a:lnTo>
                  <a:lnTo>
                    <a:pt x="478993" y="593089"/>
                  </a:lnTo>
                  <a:lnTo>
                    <a:pt x="560431" y="593089"/>
                  </a:lnTo>
                  <a:lnTo>
                    <a:pt x="576654" y="584199"/>
                  </a:lnTo>
                  <a:lnTo>
                    <a:pt x="592970" y="577849"/>
                  </a:lnTo>
                  <a:lnTo>
                    <a:pt x="685429" y="577849"/>
                  </a:lnTo>
                  <a:lnTo>
                    <a:pt x="690151" y="576579"/>
                  </a:lnTo>
                  <a:lnTo>
                    <a:pt x="528664" y="576579"/>
                  </a:lnTo>
                  <a:lnTo>
                    <a:pt x="504713" y="574039"/>
                  </a:lnTo>
                  <a:lnTo>
                    <a:pt x="480758" y="562609"/>
                  </a:lnTo>
                  <a:lnTo>
                    <a:pt x="480758" y="466089"/>
                  </a:lnTo>
                  <a:lnTo>
                    <a:pt x="430045" y="431799"/>
                  </a:lnTo>
                  <a:close/>
                </a:path>
                <a:path extrusionOk="0" h="671830" w="961390">
                  <a:moveTo>
                    <a:pt x="229824" y="292099"/>
                  </a:moveTo>
                  <a:lnTo>
                    <a:pt x="203187" y="292099"/>
                  </a:lnTo>
                  <a:lnTo>
                    <a:pt x="270941" y="368299"/>
                  </a:lnTo>
                  <a:lnTo>
                    <a:pt x="270941" y="619759"/>
                  </a:lnTo>
                  <a:lnTo>
                    <a:pt x="235367" y="640079"/>
                  </a:lnTo>
                  <a:lnTo>
                    <a:pt x="199426" y="641349"/>
                  </a:lnTo>
                  <a:lnTo>
                    <a:pt x="332140" y="641349"/>
                  </a:lnTo>
                  <a:lnTo>
                    <a:pt x="294106" y="615949"/>
                  </a:lnTo>
                  <a:lnTo>
                    <a:pt x="293281" y="614679"/>
                  </a:lnTo>
                  <a:lnTo>
                    <a:pt x="292214" y="614679"/>
                  </a:lnTo>
                  <a:lnTo>
                    <a:pt x="291198" y="613409"/>
                  </a:lnTo>
                  <a:lnTo>
                    <a:pt x="291198" y="360679"/>
                  </a:lnTo>
                  <a:lnTo>
                    <a:pt x="229824" y="292099"/>
                  </a:lnTo>
                  <a:close/>
                </a:path>
                <a:path extrusionOk="0" h="671830" w="961390">
                  <a:moveTo>
                    <a:pt x="560431" y="593089"/>
                  </a:moveTo>
                  <a:lnTo>
                    <a:pt x="478993" y="593089"/>
                  </a:lnTo>
                  <a:lnTo>
                    <a:pt x="493799" y="599439"/>
                  </a:lnTo>
                  <a:lnTo>
                    <a:pt x="509470" y="603249"/>
                  </a:lnTo>
                  <a:lnTo>
                    <a:pt x="525545" y="604519"/>
                  </a:lnTo>
                  <a:lnTo>
                    <a:pt x="541566" y="601979"/>
                  </a:lnTo>
                  <a:lnTo>
                    <a:pt x="560431" y="593089"/>
                  </a:lnTo>
                  <a:close/>
                </a:path>
                <a:path extrusionOk="0" h="671830" w="961390">
                  <a:moveTo>
                    <a:pt x="685429" y="577849"/>
                  </a:moveTo>
                  <a:lnTo>
                    <a:pt x="592970" y="577849"/>
                  </a:lnTo>
                  <a:lnTo>
                    <a:pt x="612114" y="580389"/>
                  </a:lnTo>
                  <a:lnTo>
                    <a:pt x="657094" y="585469"/>
                  </a:lnTo>
                  <a:lnTo>
                    <a:pt x="685429" y="577849"/>
                  </a:lnTo>
                  <a:close/>
                </a:path>
                <a:path extrusionOk="0" h="671830" w="961390">
                  <a:moveTo>
                    <a:pt x="582561" y="234949"/>
                  </a:moveTo>
                  <a:lnTo>
                    <a:pt x="570577" y="237489"/>
                  </a:lnTo>
                  <a:lnTo>
                    <a:pt x="560792" y="243839"/>
                  </a:lnTo>
                  <a:lnTo>
                    <a:pt x="554195" y="252729"/>
                  </a:lnTo>
                  <a:lnTo>
                    <a:pt x="551776" y="264159"/>
                  </a:lnTo>
                  <a:lnTo>
                    <a:pt x="553317" y="273049"/>
                  </a:lnTo>
                  <a:lnTo>
                    <a:pt x="557606" y="281939"/>
                  </a:lnTo>
                  <a:lnTo>
                    <a:pt x="564142" y="288289"/>
                  </a:lnTo>
                  <a:lnTo>
                    <a:pt x="572427" y="292099"/>
                  </a:lnTo>
                  <a:lnTo>
                    <a:pt x="572427" y="552449"/>
                  </a:lnTo>
                  <a:lnTo>
                    <a:pt x="551579" y="568959"/>
                  </a:lnTo>
                  <a:lnTo>
                    <a:pt x="528664" y="576579"/>
                  </a:lnTo>
                  <a:lnTo>
                    <a:pt x="690151" y="576579"/>
                  </a:lnTo>
                  <a:lnTo>
                    <a:pt x="699596" y="574039"/>
                  </a:lnTo>
                  <a:lnTo>
                    <a:pt x="724667" y="557529"/>
                  </a:lnTo>
                  <a:lnTo>
                    <a:pt x="638303" y="557529"/>
                  </a:lnTo>
                  <a:lnTo>
                    <a:pt x="594017" y="544829"/>
                  </a:lnTo>
                  <a:lnTo>
                    <a:pt x="592696" y="544829"/>
                  </a:lnTo>
                  <a:lnTo>
                    <a:pt x="592696" y="292099"/>
                  </a:lnTo>
                  <a:lnTo>
                    <a:pt x="600980" y="288289"/>
                  </a:lnTo>
                  <a:lnTo>
                    <a:pt x="607517" y="281939"/>
                  </a:lnTo>
                  <a:lnTo>
                    <a:pt x="611805" y="273049"/>
                  </a:lnTo>
                  <a:lnTo>
                    <a:pt x="613346" y="264159"/>
                  </a:lnTo>
                  <a:lnTo>
                    <a:pt x="610927" y="252729"/>
                  </a:lnTo>
                  <a:lnTo>
                    <a:pt x="604331" y="243839"/>
                  </a:lnTo>
                  <a:lnTo>
                    <a:pt x="594545" y="237489"/>
                  </a:lnTo>
                  <a:lnTo>
                    <a:pt x="582561" y="234949"/>
                  </a:lnTo>
                  <a:close/>
                </a:path>
                <a:path extrusionOk="0" h="671830" w="961390">
                  <a:moveTo>
                    <a:pt x="680415" y="167639"/>
                  </a:moveTo>
                  <a:lnTo>
                    <a:pt x="668430" y="170179"/>
                  </a:lnTo>
                  <a:lnTo>
                    <a:pt x="658645" y="176529"/>
                  </a:lnTo>
                  <a:lnTo>
                    <a:pt x="652049" y="186689"/>
                  </a:lnTo>
                  <a:lnTo>
                    <a:pt x="649630" y="198119"/>
                  </a:lnTo>
                  <a:lnTo>
                    <a:pt x="651281" y="207009"/>
                  </a:lnTo>
                  <a:lnTo>
                    <a:pt x="655864" y="215899"/>
                  </a:lnTo>
                  <a:lnTo>
                    <a:pt x="662826" y="222249"/>
                  </a:lnTo>
                  <a:lnTo>
                    <a:pt x="671614" y="226059"/>
                  </a:lnTo>
                  <a:lnTo>
                    <a:pt x="671614" y="426719"/>
                  </a:lnTo>
                  <a:lnTo>
                    <a:pt x="743115" y="497839"/>
                  </a:lnTo>
                  <a:lnTo>
                    <a:pt x="716023" y="532129"/>
                  </a:lnTo>
                  <a:lnTo>
                    <a:pt x="680029" y="552449"/>
                  </a:lnTo>
                  <a:lnTo>
                    <a:pt x="638303" y="557529"/>
                  </a:lnTo>
                  <a:lnTo>
                    <a:pt x="724667" y="557529"/>
                  </a:lnTo>
                  <a:lnTo>
                    <a:pt x="736239" y="549909"/>
                  </a:lnTo>
                  <a:lnTo>
                    <a:pt x="763638" y="515619"/>
                  </a:lnTo>
                  <a:lnTo>
                    <a:pt x="880602" y="515619"/>
                  </a:lnTo>
                  <a:lnTo>
                    <a:pt x="884505" y="514349"/>
                  </a:lnTo>
                  <a:lnTo>
                    <a:pt x="907404" y="499109"/>
                  </a:lnTo>
                  <a:lnTo>
                    <a:pt x="801565" y="499109"/>
                  </a:lnTo>
                  <a:lnTo>
                    <a:pt x="764362" y="487679"/>
                  </a:lnTo>
                  <a:lnTo>
                    <a:pt x="762939" y="486409"/>
                  </a:lnTo>
                  <a:lnTo>
                    <a:pt x="761301" y="486409"/>
                  </a:lnTo>
                  <a:lnTo>
                    <a:pt x="759612" y="485139"/>
                  </a:lnTo>
                  <a:lnTo>
                    <a:pt x="691870" y="417829"/>
                  </a:lnTo>
                  <a:lnTo>
                    <a:pt x="691870" y="224789"/>
                  </a:lnTo>
                  <a:lnTo>
                    <a:pt x="699662" y="220979"/>
                  </a:lnTo>
                  <a:lnTo>
                    <a:pt x="705772" y="214629"/>
                  </a:lnTo>
                  <a:lnTo>
                    <a:pt x="709760" y="207009"/>
                  </a:lnTo>
                  <a:lnTo>
                    <a:pt x="711187" y="198119"/>
                  </a:lnTo>
                  <a:lnTo>
                    <a:pt x="708768" y="186689"/>
                  </a:lnTo>
                  <a:lnTo>
                    <a:pt x="702173" y="176529"/>
                  </a:lnTo>
                  <a:lnTo>
                    <a:pt x="692392" y="170179"/>
                  </a:lnTo>
                  <a:lnTo>
                    <a:pt x="680415" y="167639"/>
                  </a:lnTo>
                  <a:close/>
                </a:path>
                <a:path extrusionOk="0" h="671830" w="961390">
                  <a:moveTo>
                    <a:pt x="880602" y="515619"/>
                  </a:moveTo>
                  <a:lnTo>
                    <a:pt x="763638" y="515619"/>
                  </a:lnTo>
                  <a:lnTo>
                    <a:pt x="804817" y="527049"/>
                  </a:lnTo>
                  <a:lnTo>
                    <a:pt x="845481" y="527049"/>
                  </a:lnTo>
                  <a:lnTo>
                    <a:pt x="880602" y="515619"/>
                  </a:lnTo>
                  <a:close/>
                </a:path>
                <a:path extrusionOk="0" h="671830" w="961390">
                  <a:moveTo>
                    <a:pt x="941946" y="331469"/>
                  </a:moveTo>
                  <a:lnTo>
                    <a:pt x="910729" y="331469"/>
                  </a:lnTo>
                  <a:lnTo>
                    <a:pt x="920200" y="346709"/>
                  </a:lnTo>
                  <a:lnTo>
                    <a:pt x="927176" y="361949"/>
                  </a:lnTo>
                  <a:lnTo>
                    <a:pt x="931818" y="378459"/>
                  </a:lnTo>
                  <a:lnTo>
                    <a:pt x="934288" y="396239"/>
                  </a:lnTo>
                  <a:lnTo>
                    <a:pt x="928808" y="436879"/>
                  </a:lnTo>
                  <a:lnTo>
                    <a:pt x="908608" y="467359"/>
                  </a:lnTo>
                  <a:lnTo>
                    <a:pt x="877876" y="488949"/>
                  </a:lnTo>
                  <a:lnTo>
                    <a:pt x="840799" y="499109"/>
                  </a:lnTo>
                  <a:lnTo>
                    <a:pt x="907404" y="499109"/>
                  </a:lnTo>
                  <a:lnTo>
                    <a:pt x="946850" y="455929"/>
                  </a:lnTo>
                  <a:lnTo>
                    <a:pt x="959802" y="414019"/>
                  </a:lnTo>
                  <a:lnTo>
                    <a:pt x="961365" y="396239"/>
                  </a:lnTo>
                  <a:lnTo>
                    <a:pt x="961344" y="393699"/>
                  </a:lnTo>
                  <a:lnTo>
                    <a:pt x="960870" y="384809"/>
                  </a:lnTo>
                  <a:lnTo>
                    <a:pt x="959345" y="375919"/>
                  </a:lnTo>
                  <a:lnTo>
                    <a:pt x="953730" y="360679"/>
                  </a:lnTo>
                  <a:lnTo>
                    <a:pt x="945165" y="340359"/>
                  </a:lnTo>
                  <a:lnTo>
                    <a:pt x="941946" y="331469"/>
                  </a:lnTo>
                  <a:close/>
                </a:path>
                <a:path extrusionOk="0" h="671830" w="961390">
                  <a:moveTo>
                    <a:pt x="380898" y="377189"/>
                  </a:moveTo>
                  <a:lnTo>
                    <a:pt x="368914" y="378459"/>
                  </a:lnTo>
                  <a:lnTo>
                    <a:pt x="359129" y="384809"/>
                  </a:lnTo>
                  <a:lnTo>
                    <a:pt x="352532" y="394969"/>
                  </a:lnTo>
                  <a:lnTo>
                    <a:pt x="350113" y="406399"/>
                  </a:lnTo>
                  <a:lnTo>
                    <a:pt x="352532" y="417829"/>
                  </a:lnTo>
                  <a:lnTo>
                    <a:pt x="359129" y="426719"/>
                  </a:lnTo>
                  <a:lnTo>
                    <a:pt x="368914" y="433069"/>
                  </a:lnTo>
                  <a:lnTo>
                    <a:pt x="380898" y="435609"/>
                  </a:lnTo>
                  <a:lnTo>
                    <a:pt x="386334" y="435609"/>
                  </a:lnTo>
                  <a:lnTo>
                    <a:pt x="391363" y="434339"/>
                  </a:lnTo>
                  <a:lnTo>
                    <a:pt x="395808" y="431799"/>
                  </a:lnTo>
                  <a:lnTo>
                    <a:pt x="430045" y="431799"/>
                  </a:lnTo>
                  <a:lnTo>
                    <a:pt x="409384" y="417829"/>
                  </a:lnTo>
                  <a:lnTo>
                    <a:pt x="410845" y="414019"/>
                  </a:lnTo>
                  <a:lnTo>
                    <a:pt x="411670" y="410209"/>
                  </a:lnTo>
                  <a:lnTo>
                    <a:pt x="411670" y="406399"/>
                  </a:lnTo>
                  <a:lnTo>
                    <a:pt x="409253" y="394969"/>
                  </a:lnTo>
                  <a:lnTo>
                    <a:pt x="402661" y="384809"/>
                  </a:lnTo>
                  <a:lnTo>
                    <a:pt x="392880" y="378459"/>
                  </a:lnTo>
                  <a:lnTo>
                    <a:pt x="380898" y="377189"/>
                  </a:lnTo>
                  <a:close/>
                </a:path>
                <a:path extrusionOk="0" h="671830" w="961390">
                  <a:moveTo>
                    <a:pt x="835393" y="377189"/>
                  </a:moveTo>
                  <a:lnTo>
                    <a:pt x="827951" y="377189"/>
                  </a:lnTo>
                  <a:lnTo>
                    <a:pt x="815966" y="378459"/>
                  </a:lnTo>
                  <a:lnTo>
                    <a:pt x="806181" y="384809"/>
                  </a:lnTo>
                  <a:lnTo>
                    <a:pt x="799585" y="394969"/>
                  </a:lnTo>
                  <a:lnTo>
                    <a:pt x="797166" y="406399"/>
                  </a:lnTo>
                  <a:lnTo>
                    <a:pt x="799585" y="417829"/>
                  </a:lnTo>
                  <a:lnTo>
                    <a:pt x="806181" y="426719"/>
                  </a:lnTo>
                  <a:lnTo>
                    <a:pt x="815966" y="433069"/>
                  </a:lnTo>
                  <a:lnTo>
                    <a:pt x="827951" y="435609"/>
                  </a:lnTo>
                  <a:lnTo>
                    <a:pt x="839935" y="433069"/>
                  </a:lnTo>
                  <a:lnTo>
                    <a:pt x="849720" y="426719"/>
                  </a:lnTo>
                  <a:lnTo>
                    <a:pt x="856317" y="417829"/>
                  </a:lnTo>
                  <a:lnTo>
                    <a:pt x="858735" y="406399"/>
                  </a:lnTo>
                  <a:lnTo>
                    <a:pt x="858735" y="401319"/>
                  </a:lnTo>
                  <a:lnTo>
                    <a:pt x="857059" y="396239"/>
                  </a:lnTo>
                  <a:lnTo>
                    <a:pt x="854303" y="391159"/>
                  </a:lnTo>
                  <a:lnTo>
                    <a:pt x="866309" y="378459"/>
                  </a:lnTo>
                  <a:lnTo>
                    <a:pt x="838758" y="378459"/>
                  </a:lnTo>
                  <a:lnTo>
                    <a:pt x="835393" y="377189"/>
                  </a:lnTo>
                  <a:close/>
                </a:path>
                <a:path extrusionOk="0" h="671830" w="961390">
                  <a:moveTo>
                    <a:pt x="186047" y="403859"/>
                  </a:moveTo>
                  <a:lnTo>
                    <a:pt x="140157" y="403859"/>
                  </a:lnTo>
                  <a:lnTo>
                    <a:pt x="144850" y="407669"/>
                  </a:lnTo>
                  <a:lnTo>
                    <a:pt x="150375" y="411479"/>
                  </a:lnTo>
                  <a:lnTo>
                    <a:pt x="156589" y="412749"/>
                  </a:lnTo>
                  <a:lnTo>
                    <a:pt x="163347" y="414019"/>
                  </a:lnTo>
                  <a:lnTo>
                    <a:pt x="175324" y="411479"/>
                  </a:lnTo>
                  <a:lnTo>
                    <a:pt x="185105" y="405129"/>
                  </a:lnTo>
                  <a:lnTo>
                    <a:pt x="186047" y="403859"/>
                  </a:lnTo>
                  <a:close/>
                </a:path>
                <a:path extrusionOk="0" h="671830" w="961390">
                  <a:moveTo>
                    <a:pt x="163347" y="354329"/>
                  </a:moveTo>
                  <a:lnTo>
                    <a:pt x="151363" y="356869"/>
                  </a:lnTo>
                  <a:lnTo>
                    <a:pt x="141578" y="363219"/>
                  </a:lnTo>
                  <a:lnTo>
                    <a:pt x="134981" y="372109"/>
                  </a:lnTo>
                  <a:lnTo>
                    <a:pt x="132562" y="383539"/>
                  </a:lnTo>
                  <a:lnTo>
                    <a:pt x="132562" y="384809"/>
                  </a:lnTo>
                  <a:lnTo>
                    <a:pt x="59651" y="407669"/>
                  </a:lnTo>
                  <a:lnTo>
                    <a:pt x="127550" y="407669"/>
                  </a:lnTo>
                  <a:lnTo>
                    <a:pt x="140157" y="403859"/>
                  </a:lnTo>
                  <a:lnTo>
                    <a:pt x="186047" y="403859"/>
                  </a:lnTo>
                  <a:lnTo>
                    <a:pt x="191700" y="396239"/>
                  </a:lnTo>
                  <a:lnTo>
                    <a:pt x="194119" y="383539"/>
                  </a:lnTo>
                  <a:lnTo>
                    <a:pt x="191700" y="372109"/>
                  </a:lnTo>
                  <a:lnTo>
                    <a:pt x="185105" y="363219"/>
                  </a:lnTo>
                  <a:lnTo>
                    <a:pt x="175324" y="356869"/>
                  </a:lnTo>
                  <a:lnTo>
                    <a:pt x="163347" y="354329"/>
                  </a:lnTo>
                  <a:close/>
                </a:path>
                <a:path extrusionOk="0" h="671830" w="961390">
                  <a:moveTo>
                    <a:pt x="855761" y="119379"/>
                  </a:moveTo>
                  <a:lnTo>
                    <a:pt x="770394" y="119379"/>
                  </a:lnTo>
                  <a:lnTo>
                    <a:pt x="810424" y="123189"/>
                  </a:lnTo>
                  <a:lnTo>
                    <a:pt x="840643" y="142239"/>
                  </a:lnTo>
                  <a:lnTo>
                    <a:pt x="858771" y="172719"/>
                  </a:lnTo>
                  <a:lnTo>
                    <a:pt x="862533" y="212089"/>
                  </a:lnTo>
                  <a:lnTo>
                    <a:pt x="862126" y="215899"/>
                  </a:lnTo>
                  <a:lnTo>
                    <a:pt x="865339" y="220979"/>
                  </a:lnTo>
                  <a:lnTo>
                    <a:pt x="869188" y="223519"/>
                  </a:lnTo>
                  <a:lnTo>
                    <a:pt x="879813" y="228599"/>
                  </a:lnTo>
                  <a:lnTo>
                    <a:pt x="889266" y="234949"/>
                  </a:lnTo>
                  <a:lnTo>
                    <a:pt x="897548" y="242569"/>
                  </a:lnTo>
                  <a:lnTo>
                    <a:pt x="904659" y="252729"/>
                  </a:lnTo>
                  <a:lnTo>
                    <a:pt x="912994" y="269239"/>
                  </a:lnTo>
                  <a:lnTo>
                    <a:pt x="913790" y="281939"/>
                  </a:lnTo>
                  <a:lnTo>
                    <a:pt x="910481" y="293369"/>
                  </a:lnTo>
                  <a:lnTo>
                    <a:pt x="906500" y="306069"/>
                  </a:lnTo>
                  <a:lnTo>
                    <a:pt x="838758" y="378459"/>
                  </a:lnTo>
                  <a:lnTo>
                    <a:pt x="866309" y="378459"/>
                  </a:lnTo>
                  <a:lnTo>
                    <a:pt x="910729" y="331469"/>
                  </a:lnTo>
                  <a:lnTo>
                    <a:pt x="941946" y="331469"/>
                  </a:lnTo>
                  <a:lnTo>
                    <a:pt x="938267" y="321309"/>
                  </a:lnTo>
                  <a:lnTo>
                    <a:pt x="937653" y="306069"/>
                  </a:lnTo>
                  <a:lnTo>
                    <a:pt x="941203" y="285749"/>
                  </a:lnTo>
                  <a:lnTo>
                    <a:pt x="938285" y="265429"/>
                  </a:lnTo>
                  <a:lnTo>
                    <a:pt x="920115" y="228599"/>
                  </a:lnTo>
                  <a:lnTo>
                    <a:pt x="894943" y="207009"/>
                  </a:lnTo>
                  <a:lnTo>
                    <a:pt x="891272" y="199389"/>
                  </a:lnTo>
                  <a:lnTo>
                    <a:pt x="889171" y="187959"/>
                  </a:lnTo>
                  <a:lnTo>
                    <a:pt x="887889" y="175259"/>
                  </a:lnTo>
                  <a:lnTo>
                    <a:pt x="886675" y="165099"/>
                  </a:lnTo>
                  <a:lnTo>
                    <a:pt x="870437" y="132079"/>
                  </a:lnTo>
                  <a:lnTo>
                    <a:pt x="855761" y="119379"/>
                  </a:lnTo>
                  <a:close/>
                </a:path>
                <a:path extrusionOk="0" h="671830" w="961390">
                  <a:moveTo>
                    <a:pt x="334125" y="63499"/>
                  </a:moveTo>
                  <a:lnTo>
                    <a:pt x="271400" y="63499"/>
                  </a:lnTo>
                  <a:lnTo>
                    <a:pt x="308216" y="71119"/>
                  </a:lnTo>
                  <a:lnTo>
                    <a:pt x="308216" y="215899"/>
                  </a:lnTo>
                  <a:lnTo>
                    <a:pt x="431139" y="326389"/>
                  </a:lnTo>
                  <a:lnTo>
                    <a:pt x="430047" y="328929"/>
                  </a:lnTo>
                  <a:lnTo>
                    <a:pt x="429323" y="332739"/>
                  </a:lnTo>
                  <a:lnTo>
                    <a:pt x="429323" y="336549"/>
                  </a:lnTo>
                  <a:lnTo>
                    <a:pt x="431742" y="347979"/>
                  </a:lnTo>
                  <a:lnTo>
                    <a:pt x="438338" y="356869"/>
                  </a:lnTo>
                  <a:lnTo>
                    <a:pt x="448124" y="363219"/>
                  </a:lnTo>
                  <a:lnTo>
                    <a:pt x="460108" y="365759"/>
                  </a:lnTo>
                  <a:lnTo>
                    <a:pt x="472092" y="363219"/>
                  </a:lnTo>
                  <a:lnTo>
                    <a:pt x="481877" y="356869"/>
                  </a:lnTo>
                  <a:lnTo>
                    <a:pt x="488474" y="347979"/>
                  </a:lnTo>
                  <a:lnTo>
                    <a:pt x="490893" y="336549"/>
                  </a:lnTo>
                  <a:lnTo>
                    <a:pt x="488474" y="325119"/>
                  </a:lnTo>
                  <a:lnTo>
                    <a:pt x="481877" y="314959"/>
                  </a:lnTo>
                  <a:lnTo>
                    <a:pt x="476006" y="311149"/>
                  </a:lnTo>
                  <a:lnTo>
                    <a:pt x="443763" y="311149"/>
                  </a:lnTo>
                  <a:lnTo>
                    <a:pt x="328472" y="208279"/>
                  </a:lnTo>
                  <a:lnTo>
                    <a:pt x="328472" y="69849"/>
                  </a:lnTo>
                  <a:lnTo>
                    <a:pt x="329145" y="68579"/>
                  </a:lnTo>
                  <a:lnTo>
                    <a:pt x="329895" y="68579"/>
                  </a:lnTo>
                  <a:lnTo>
                    <a:pt x="330441" y="67309"/>
                  </a:lnTo>
                  <a:lnTo>
                    <a:pt x="334125" y="63499"/>
                  </a:lnTo>
                  <a:close/>
                </a:path>
                <a:path extrusionOk="0" h="671830" w="961390">
                  <a:moveTo>
                    <a:pt x="741454" y="54609"/>
                  </a:moveTo>
                  <a:lnTo>
                    <a:pt x="667198" y="54609"/>
                  </a:lnTo>
                  <a:lnTo>
                    <a:pt x="701416" y="59689"/>
                  </a:lnTo>
                  <a:lnTo>
                    <a:pt x="729731" y="78739"/>
                  </a:lnTo>
                  <a:lnTo>
                    <a:pt x="748131" y="110489"/>
                  </a:lnTo>
                  <a:lnTo>
                    <a:pt x="748576" y="111759"/>
                  </a:lnTo>
                  <a:lnTo>
                    <a:pt x="750125" y="114299"/>
                  </a:lnTo>
                  <a:lnTo>
                    <a:pt x="750125" y="266699"/>
                  </a:lnTo>
                  <a:lnTo>
                    <a:pt x="741841" y="271779"/>
                  </a:lnTo>
                  <a:lnTo>
                    <a:pt x="735304" y="278129"/>
                  </a:lnTo>
                  <a:lnTo>
                    <a:pt x="731015" y="285749"/>
                  </a:lnTo>
                  <a:lnTo>
                    <a:pt x="729475" y="294639"/>
                  </a:lnTo>
                  <a:lnTo>
                    <a:pt x="731894" y="307339"/>
                  </a:lnTo>
                  <a:lnTo>
                    <a:pt x="738490" y="316229"/>
                  </a:lnTo>
                  <a:lnTo>
                    <a:pt x="748275" y="322579"/>
                  </a:lnTo>
                  <a:lnTo>
                    <a:pt x="760260" y="325119"/>
                  </a:lnTo>
                  <a:lnTo>
                    <a:pt x="772244" y="322579"/>
                  </a:lnTo>
                  <a:lnTo>
                    <a:pt x="782029" y="316229"/>
                  </a:lnTo>
                  <a:lnTo>
                    <a:pt x="788626" y="307339"/>
                  </a:lnTo>
                  <a:lnTo>
                    <a:pt x="791044" y="294639"/>
                  </a:lnTo>
                  <a:lnTo>
                    <a:pt x="789504" y="285749"/>
                  </a:lnTo>
                  <a:lnTo>
                    <a:pt x="785215" y="278129"/>
                  </a:lnTo>
                  <a:lnTo>
                    <a:pt x="778679" y="271779"/>
                  </a:lnTo>
                  <a:lnTo>
                    <a:pt x="770394" y="266699"/>
                  </a:lnTo>
                  <a:lnTo>
                    <a:pt x="770394" y="119379"/>
                  </a:lnTo>
                  <a:lnTo>
                    <a:pt x="855761" y="119379"/>
                  </a:lnTo>
                  <a:lnTo>
                    <a:pt x="842552" y="107949"/>
                  </a:lnTo>
                  <a:lnTo>
                    <a:pt x="807576" y="95249"/>
                  </a:lnTo>
                  <a:lnTo>
                    <a:pt x="770064" y="92709"/>
                  </a:lnTo>
                  <a:lnTo>
                    <a:pt x="745370" y="57149"/>
                  </a:lnTo>
                  <a:lnTo>
                    <a:pt x="741454" y="54609"/>
                  </a:lnTo>
                  <a:close/>
                </a:path>
                <a:path extrusionOk="0" h="671830" w="961390">
                  <a:moveTo>
                    <a:pt x="460108" y="306069"/>
                  </a:moveTo>
                  <a:lnTo>
                    <a:pt x="454075" y="306069"/>
                  </a:lnTo>
                  <a:lnTo>
                    <a:pt x="448500" y="308609"/>
                  </a:lnTo>
                  <a:lnTo>
                    <a:pt x="443763" y="311149"/>
                  </a:lnTo>
                  <a:lnTo>
                    <a:pt x="476006" y="311149"/>
                  </a:lnTo>
                  <a:lnTo>
                    <a:pt x="472092" y="308609"/>
                  </a:lnTo>
                  <a:lnTo>
                    <a:pt x="460108" y="306069"/>
                  </a:lnTo>
                  <a:close/>
                </a:path>
                <a:path extrusionOk="0" h="671830" w="961390">
                  <a:moveTo>
                    <a:pt x="194119" y="234949"/>
                  </a:moveTo>
                  <a:lnTo>
                    <a:pt x="182142" y="237489"/>
                  </a:lnTo>
                  <a:lnTo>
                    <a:pt x="172361" y="243839"/>
                  </a:lnTo>
                  <a:lnTo>
                    <a:pt x="165765" y="252729"/>
                  </a:lnTo>
                  <a:lnTo>
                    <a:pt x="163347" y="264159"/>
                  </a:lnTo>
                  <a:lnTo>
                    <a:pt x="165765" y="275589"/>
                  </a:lnTo>
                  <a:lnTo>
                    <a:pt x="172361" y="285749"/>
                  </a:lnTo>
                  <a:lnTo>
                    <a:pt x="182142" y="292099"/>
                  </a:lnTo>
                  <a:lnTo>
                    <a:pt x="194119" y="294639"/>
                  </a:lnTo>
                  <a:lnTo>
                    <a:pt x="197307" y="294639"/>
                  </a:lnTo>
                  <a:lnTo>
                    <a:pt x="200291" y="293369"/>
                  </a:lnTo>
                  <a:lnTo>
                    <a:pt x="203187" y="292099"/>
                  </a:lnTo>
                  <a:lnTo>
                    <a:pt x="229824" y="292099"/>
                  </a:lnTo>
                  <a:lnTo>
                    <a:pt x="219595" y="280669"/>
                  </a:lnTo>
                  <a:lnTo>
                    <a:pt x="222948" y="276859"/>
                  </a:lnTo>
                  <a:lnTo>
                    <a:pt x="224904" y="270509"/>
                  </a:lnTo>
                  <a:lnTo>
                    <a:pt x="224904" y="264159"/>
                  </a:lnTo>
                  <a:lnTo>
                    <a:pt x="222485" y="252729"/>
                  </a:lnTo>
                  <a:lnTo>
                    <a:pt x="215888" y="243839"/>
                  </a:lnTo>
                  <a:lnTo>
                    <a:pt x="206103" y="237489"/>
                  </a:lnTo>
                  <a:lnTo>
                    <a:pt x="194119" y="234949"/>
                  </a:lnTo>
                  <a:close/>
                </a:path>
                <a:path extrusionOk="0" h="671830" w="961390">
                  <a:moveTo>
                    <a:pt x="554655" y="26669"/>
                  </a:moveTo>
                  <a:lnTo>
                    <a:pt x="391006" y="26669"/>
                  </a:lnTo>
                  <a:lnTo>
                    <a:pt x="426890" y="30479"/>
                  </a:lnTo>
                  <a:lnTo>
                    <a:pt x="460933" y="50799"/>
                  </a:lnTo>
                  <a:lnTo>
                    <a:pt x="463638" y="53339"/>
                  </a:lnTo>
                  <a:lnTo>
                    <a:pt x="467144" y="54609"/>
                  </a:lnTo>
                  <a:lnTo>
                    <a:pt x="470623" y="54609"/>
                  </a:lnTo>
                  <a:lnTo>
                    <a:pt x="470623" y="139699"/>
                  </a:lnTo>
                  <a:lnTo>
                    <a:pt x="462339" y="144779"/>
                  </a:lnTo>
                  <a:lnTo>
                    <a:pt x="455803" y="151129"/>
                  </a:lnTo>
                  <a:lnTo>
                    <a:pt x="451514" y="158749"/>
                  </a:lnTo>
                  <a:lnTo>
                    <a:pt x="449973" y="167639"/>
                  </a:lnTo>
                  <a:lnTo>
                    <a:pt x="452392" y="179069"/>
                  </a:lnTo>
                  <a:lnTo>
                    <a:pt x="458989" y="189229"/>
                  </a:lnTo>
                  <a:lnTo>
                    <a:pt x="468774" y="195579"/>
                  </a:lnTo>
                  <a:lnTo>
                    <a:pt x="480758" y="198119"/>
                  </a:lnTo>
                  <a:lnTo>
                    <a:pt x="492742" y="195579"/>
                  </a:lnTo>
                  <a:lnTo>
                    <a:pt x="502527" y="189229"/>
                  </a:lnTo>
                  <a:lnTo>
                    <a:pt x="509124" y="179069"/>
                  </a:lnTo>
                  <a:lnTo>
                    <a:pt x="511543" y="167639"/>
                  </a:lnTo>
                  <a:lnTo>
                    <a:pt x="510002" y="158749"/>
                  </a:lnTo>
                  <a:lnTo>
                    <a:pt x="505714" y="151129"/>
                  </a:lnTo>
                  <a:lnTo>
                    <a:pt x="499177" y="144779"/>
                  </a:lnTo>
                  <a:lnTo>
                    <a:pt x="490893" y="139699"/>
                  </a:lnTo>
                  <a:lnTo>
                    <a:pt x="490893" y="41909"/>
                  </a:lnTo>
                  <a:lnTo>
                    <a:pt x="522329" y="27939"/>
                  </a:lnTo>
                  <a:lnTo>
                    <a:pt x="554655" y="26669"/>
                  </a:lnTo>
                  <a:close/>
                </a:path>
                <a:path extrusionOk="0" h="671830" w="961390">
                  <a:moveTo>
                    <a:pt x="608351" y="26669"/>
                  </a:moveTo>
                  <a:lnTo>
                    <a:pt x="554655" y="26669"/>
                  </a:lnTo>
                  <a:lnTo>
                    <a:pt x="584878" y="38099"/>
                  </a:lnTo>
                  <a:lnTo>
                    <a:pt x="610006" y="64769"/>
                  </a:lnTo>
                  <a:lnTo>
                    <a:pt x="610831" y="64769"/>
                  </a:lnTo>
                  <a:lnTo>
                    <a:pt x="610831" y="95249"/>
                  </a:lnTo>
                  <a:lnTo>
                    <a:pt x="602542" y="100329"/>
                  </a:lnTo>
                  <a:lnTo>
                    <a:pt x="596006" y="106679"/>
                  </a:lnTo>
                  <a:lnTo>
                    <a:pt x="591720" y="114299"/>
                  </a:lnTo>
                  <a:lnTo>
                    <a:pt x="590181" y="123189"/>
                  </a:lnTo>
                  <a:lnTo>
                    <a:pt x="592600" y="134619"/>
                  </a:lnTo>
                  <a:lnTo>
                    <a:pt x="599195" y="144779"/>
                  </a:lnTo>
                  <a:lnTo>
                    <a:pt x="608976" y="151129"/>
                  </a:lnTo>
                  <a:lnTo>
                    <a:pt x="620953" y="153669"/>
                  </a:lnTo>
                  <a:lnTo>
                    <a:pt x="632938" y="151129"/>
                  </a:lnTo>
                  <a:lnTo>
                    <a:pt x="642723" y="144779"/>
                  </a:lnTo>
                  <a:lnTo>
                    <a:pt x="649319" y="134619"/>
                  </a:lnTo>
                  <a:lnTo>
                    <a:pt x="651738" y="123189"/>
                  </a:lnTo>
                  <a:lnTo>
                    <a:pt x="650199" y="114299"/>
                  </a:lnTo>
                  <a:lnTo>
                    <a:pt x="645914" y="106679"/>
                  </a:lnTo>
                  <a:lnTo>
                    <a:pt x="639378" y="100329"/>
                  </a:lnTo>
                  <a:lnTo>
                    <a:pt x="631088" y="95249"/>
                  </a:lnTo>
                  <a:lnTo>
                    <a:pt x="631088" y="67309"/>
                  </a:lnTo>
                  <a:lnTo>
                    <a:pt x="667198" y="54609"/>
                  </a:lnTo>
                  <a:lnTo>
                    <a:pt x="741454" y="54609"/>
                  </a:lnTo>
                  <a:lnTo>
                    <a:pt x="719917" y="40639"/>
                  </a:lnTo>
                  <a:lnTo>
                    <a:pt x="625360" y="40639"/>
                  </a:lnTo>
                  <a:lnTo>
                    <a:pt x="608351" y="26669"/>
                  </a:lnTo>
                  <a:close/>
                </a:path>
                <a:path extrusionOk="0" h="671830" w="961390">
                  <a:moveTo>
                    <a:pt x="387402" y="1269"/>
                  </a:moveTo>
                  <a:lnTo>
                    <a:pt x="347311" y="15239"/>
                  </a:lnTo>
                  <a:lnTo>
                    <a:pt x="313753" y="44449"/>
                  </a:lnTo>
                  <a:lnTo>
                    <a:pt x="352549" y="44449"/>
                  </a:lnTo>
                  <a:lnTo>
                    <a:pt x="357461" y="39369"/>
                  </a:lnTo>
                  <a:lnTo>
                    <a:pt x="391006" y="26669"/>
                  </a:lnTo>
                  <a:lnTo>
                    <a:pt x="608351" y="26669"/>
                  </a:lnTo>
                  <a:lnTo>
                    <a:pt x="606805" y="25399"/>
                  </a:lnTo>
                  <a:lnTo>
                    <a:pt x="470357" y="25399"/>
                  </a:lnTo>
                  <a:lnTo>
                    <a:pt x="429819" y="3809"/>
                  </a:lnTo>
                  <a:lnTo>
                    <a:pt x="387402" y="1269"/>
                  </a:lnTo>
                  <a:close/>
                </a:path>
                <a:path extrusionOk="0" h="671830" w="961390">
                  <a:moveTo>
                    <a:pt x="668678" y="29209"/>
                  </a:moveTo>
                  <a:lnTo>
                    <a:pt x="625360" y="40639"/>
                  </a:lnTo>
                  <a:lnTo>
                    <a:pt x="719917" y="40639"/>
                  </a:lnTo>
                  <a:lnTo>
                    <a:pt x="710128" y="34289"/>
                  </a:lnTo>
                  <a:lnTo>
                    <a:pt x="668678" y="29209"/>
                  </a:lnTo>
                  <a:close/>
                </a:path>
                <a:path extrusionOk="0" h="671830" w="961390">
                  <a:moveTo>
                    <a:pt x="551568" y="0"/>
                  </a:moveTo>
                  <a:lnTo>
                    <a:pt x="509940" y="3809"/>
                  </a:lnTo>
                  <a:lnTo>
                    <a:pt x="470357" y="25399"/>
                  </a:lnTo>
                  <a:lnTo>
                    <a:pt x="606805" y="25399"/>
                  </a:lnTo>
                  <a:lnTo>
                    <a:pt x="591341" y="12699"/>
                  </a:lnTo>
                  <a:lnTo>
                    <a:pt x="551568" y="0"/>
                  </a:lnTo>
                  <a:close/>
                </a:path>
              </a:pathLst>
            </a:custGeom>
            <a:solidFill>
              <a:srgbClr val="722A8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1080" name="Google Shape;1080;p12"/>
            <p:cNvPicPr preferRelativeResize="0"/>
            <p:nvPr/>
          </p:nvPicPr>
          <p:blipFill rotWithShape="1">
            <a:blip r:embed="rId5">
              <a:alphaModFix/>
            </a:blip>
            <a:srcRect b="0" l="0" r="0" t="0"/>
            <a:stretch/>
          </p:blipFill>
          <p:spPr>
            <a:xfrm>
              <a:off x="157438" y="224577"/>
              <a:ext cx="77571" cy="77406"/>
            </a:xfrm>
            <a:prstGeom prst="rect">
              <a:avLst/>
            </a:prstGeom>
            <a:noFill/>
            <a:ln>
              <a:noFill/>
            </a:ln>
          </p:spPr>
        </p:pic>
        <p:pic>
          <p:nvPicPr>
            <p:cNvPr id="1081" name="Google Shape;1081;p12"/>
            <p:cNvPicPr preferRelativeResize="0"/>
            <p:nvPr/>
          </p:nvPicPr>
          <p:blipFill rotWithShape="1">
            <a:blip r:embed="rId5">
              <a:alphaModFix/>
            </a:blip>
            <a:srcRect b="0" l="0" r="0" t="0"/>
            <a:stretch/>
          </p:blipFill>
          <p:spPr>
            <a:xfrm>
              <a:off x="547974" y="220996"/>
              <a:ext cx="77571" cy="77406"/>
            </a:xfrm>
            <a:prstGeom prst="rect">
              <a:avLst/>
            </a:prstGeom>
            <a:noFill/>
            <a:ln>
              <a:noFill/>
            </a:ln>
          </p:spPr>
        </p:pic>
      </p:grpSp>
      <p:grpSp>
        <p:nvGrpSpPr>
          <p:cNvPr id="1082" name="Google Shape;1082;p12"/>
          <p:cNvGrpSpPr/>
          <p:nvPr/>
        </p:nvGrpSpPr>
        <p:grpSpPr>
          <a:xfrm>
            <a:off x="10171826" y="5028037"/>
            <a:ext cx="1770042" cy="1517899"/>
            <a:chOff x="-4" y="0"/>
            <a:chExt cx="785495" cy="673601"/>
          </a:xfrm>
        </p:grpSpPr>
        <p:sp>
          <p:nvSpPr>
            <p:cNvPr id="1083" name="Google Shape;1083;p12"/>
            <p:cNvSpPr/>
            <p:nvPr/>
          </p:nvSpPr>
          <p:spPr>
            <a:xfrm>
              <a:off x="121974" y="204694"/>
              <a:ext cx="545465" cy="295275"/>
            </a:xfrm>
            <a:custGeom>
              <a:rect b="b" l="l" r="r" t="t"/>
              <a:pathLst>
                <a:path extrusionOk="0" h="295275" w="545465">
                  <a:moveTo>
                    <a:pt x="544969" y="0"/>
                  </a:moveTo>
                  <a:lnTo>
                    <a:pt x="369747" y="0"/>
                  </a:lnTo>
                  <a:lnTo>
                    <a:pt x="352172" y="16048"/>
                  </a:lnTo>
                  <a:lnTo>
                    <a:pt x="331431" y="28262"/>
                  </a:lnTo>
                  <a:lnTo>
                    <a:pt x="308129" y="36034"/>
                  </a:lnTo>
                  <a:lnTo>
                    <a:pt x="282867" y="38760"/>
                  </a:lnTo>
                  <a:lnTo>
                    <a:pt x="257597" y="36034"/>
                  </a:lnTo>
                  <a:lnTo>
                    <a:pt x="234291" y="28262"/>
                  </a:lnTo>
                  <a:lnTo>
                    <a:pt x="213549" y="16048"/>
                  </a:lnTo>
                  <a:lnTo>
                    <a:pt x="195973" y="0"/>
                  </a:lnTo>
                  <a:lnTo>
                    <a:pt x="0" y="0"/>
                  </a:lnTo>
                  <a:lnTo>
                    <a:pt x="0" y="294868"/>
                  </a:lnTo>
                  <a:lnTo>
                    <a:pt x="544969" y="294868"/>
                  </a:lnTo>
                  <a:lnTo>
                    <a:pt x="54496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84" name="Google Shape;1084;p12"/>
            <p:cNvSpPr/>
            <p:nvPr/>
          </p:nvSpPr>
          <p:spPr>
            <a:xfrm>
              <a:off x="-4" y="127501"/>
              <a:ext cx="785495" cy="546100"/>
            </a:xfrm>
            <a:custGeom>
              <a:rect b="b" l="l" r="r" t="t"/>
              <a:pathLst>
                <a:path extrusionOk="0" h="546100" w="785495">
                  <a:moveTo>
                    <a:pt x="785431" y="422173"/>
                  </a:moveTo>
                  <a:lnTo>
                    <a:pt x="780923" y="417664"/>
                  </a:lnTo>
                  <a:lnTo>
                    <a:pt x="764794" y="417664"/>
                  </a:lnTo>
                  <a:lnTo>
                    <a:pt x="764794" y="437807"/>
                  </a:lnTo>
                  <a:lnTo>
                    <a:pt x="754570" y="472249"/>
                  </a:lnTo>
                  <a:lnTo>
                    <a:pt x="733221" y="500075"/>
                  </a:lnTo>
                  <a:lnTo>
                    <a:pt x="703364" y="518680"/>
                  </a:lnTo>
                  <a:lnTo>
                    <a:pt x="667588" y="525449"/>
                  </a:lnTo>
                  <a:lnTo>
                    <a:pt x="117830" y="525449"/>
                  </a:lnTo>
                  <a:lnTo>
                    <a:pt x="82067" y="518680"/>
                  </a:lnTo>
                  <a:lnTo>
                    <a:pt x="52197" y="500075"/>
                  </a:lnTo>
                  <a:lnTo>
                    <a:pt x="30861" y="472249"/>
                  </a:lnTo>
                  <a:lnTo>
                    <a:pt x="20637" y="437807"/>
                  </a:lnTo>
                  <a:lnTo>
                    <a:pt x="41186" y="437807"/>
                  </a:lnTo>
                  <a:lnTo>
                    <a:pt x="738682" y="437807"/>
                  </a:lnTo>
                  <a:lnTo>
                    <a:pt x="744245" y="437807"/>
                  </a:lnTo>
                  <a:lnTo>
                    <a:pt x="764794" y="437807"/>
                  </a:lnTo>
                  <a:lnTo>
                    <a:pt x="764794" y="417664"/>
                  </a:lnTo>
                  <a:lnTo>
                    <a:pt x="748741" y="417664"/>
                  </a:lnTo>
                  <a:lnTo>
                    <a:pt x="748741" y="40271"/>
                  </a:lnTo>
                  <a:lnTo>
                    <a:pt x="745566" y="24625"/>
                  </a:lnTo>
                  <a:lnTo>
                    <a:pt x="736930" y="11811"/>
                  </a:lnTo>
                  <a:lnTo>
                    <a:pt x="724128" y="3175"/>
                  </a:lnTo>
                  <a:lnTo>
                    <a:pt x="708482" y="0"/>
                  </a:lnTo>
                  <a:lnTo>
                    <a:pt x="554139" y="0"/>
                  </a:lnTo>
                  <a:lnTo>
                    <a:pt x="549630" y="4508"/>
                  </a:lnTo>
                  <a:lnTo>
                    <a:pt x="549630" y="15621"/>
                  </a:lnTo>
                  <a:lnTo>
                    <a:pt x="554139" y="20129"/>
                  </a:lnTo>
                  <a:lnTo>
                    <a:pt x="708482" y="20129"/>
                  </a:lnTo>
                  <a:lnTo>
                    <a:pt x="716318" y="21717"/>
                  </a:lnTo>
                  <a:lnTo>
                    <a:pt x="722718" y="26035"/>
                  </a:lnTo>
                  <a:lnTo>
                    <a:pt x="727036" y="32448"/>
                  </a:lnTo>
                  <a:lnTo>
                    <a:pt x="728624" y="40271"/>
                  </a:lnTo>
                  <a:lnTo>
                    <a:pt x="728624" y="417664"/>
                  </a:lnTo>
                  <a:lnTo>
                    <a:pt x="56819" y="417664"/>
                  </a:lnTo>
                  <a:lnTo>
                    <a:pt x="56819" y="40271"/>
                  </a:lnTo>
                  <a:lnTo>
                    <a:pt x="58394" y="32448"/>
                  </a:lnTo>
                  <a:lnTo>
                    <a:pt x="62712" y="26035"/>
                  </a:lnTo>
                  <a:lnTo>
                    <a:pt x="69113" y="21717"/>
                  </a:lnTo>
                  <a:lnTo>
                    <a:pt x="76949" y="20129"/>
                  </a:lnTo>
                  <a:lnTo>
                    <a:pt x="252044" y="20129"/>
                  </a:lnTo>
                  <a:lnTo>
                    <a:pt x="256552" y="15621"/>
                  </a:lnTo>
                  <a:lnTo>
                    <a:pt x="256552" y="4508"/>
                  </a:lnTo>
                  <a:lnTo>
                    <a:pt x="252044" y="0"/>
                  </a:lnTo>
                  <a:lnTo>
                    <a:pt x="76949" y="0"/>
                  </a:lnTo>
                  <a:lnTo>
                    <a:pt x="61290" y="3175"/>
                  </a:lnTo>
                  <a:lnTo>
                    <a:pt x="48488" y="11811"/>
                  </a:lnTo>
                  <a:lnTo>
                    <a:pt x="39852" y="24625"/>
                  </a:lnTo>
                  <a:lnTo>
                    <a:pt x="36690" y="40271"/>
                  </a:lnTo>
                  <a:lnTo>
                    <a:pt x="36690" y="417664"/>
                  </a:lnTo>
                  <a:lnTo>
                    <a:pt x="4495" y="417664"/>
                  </a:lnTo>
                  <a:lnTo>
                    <a:pt x="0" y="422173"/>
                  </a:lnTo>
                  <a:lnTo>
                    <a:pt x="0" y="427748"/>
                  </a:lnTo>
                  <a:lnTo>
                    <a:pt x="9271" y="473583"/>
                  </a:lnTo>
                  <a:lnTo>
                    <a:pt x="34544" y="511035"/>
                  </a:lnTo>
                  <a:lnTo>
                    <a:pt x="72009" y="536321"/>
                  </a:lnTo>
                  <a:lnTo>
                    <a:pt x="117830" y="545592"/>
                  </a:lnTo>
                  <a:lnTo>
                    <a:pt x="667588" y="545592"/>
                  </a:lnTo>
                  <a:lnTo>
                    <a:pt x="713409" y="536321"/>
                  </a:lnTo>
                  <a:lnTo>
                    <a:pt x="729513" y="525449"/>
                  </a:lnTo>
                  <a:lnTo>
                    <a:pt x="750874" y="511035"/>
                  </a:lnTo>
                  <a:lnTo>
                    <a:pt x="776147" y="473583"/>
                  </a:lnTo>
                  <a:lnTo>
                    <a:pt x="783399" y="437807"/>
                  </a:lnTo>
                  <a:lnTo>
                    <a:pt x="785431" y="427748"/>
                  </a:lnTo>
                  <a:lnTo>
                    <a:pt x="785431" y="42217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85" name="Google Shape;1085;p12"/>
            <p:cNvSpPr/>
            <p:nvPr/>
          </p:nvSpPr>
          <p:spPr>
            <a:xfrm>
              <a:off x="243641" y="554010"/>
              <a:ext cx="298450" cy="74295"/>
            </a:xfrm>
            <a:custGeom>
              <a:rect b="b" l="l" r="r" t="t"/>
              <a:pathLst>
                <a:path extrusionOk="0" h="74295" w="298450">
                  <a:moveTo>
                    <a:pt x="293649" y="0"/>
                  </a:moveTo>
                  <a:lnTo>
                    <a:pt x="4495" y="0"/>
                  </a:lnTo>
                  <a:lnTo>
                    <a:pt x="0" y="4508"/>
                  </a:lnTo>
                  <a:lnTo>
                    <a:pt x="0" y="28079"/>
                  </a:lnTo>
                  <a:lnTo>
                    <a:pt x="3612" y="45946"/>
                  </a:lnTo>
                  <a:lnTo>
                    <a:pt x="13460" y="60548"/>
                  </a:lnTo>
                  <a:lnTo>
                    <a:pt x="28058" y="70401"/>
                  </a:lnTo>
                  <a:lnTo>
                    <a:pt x="45923" y="74015"/>
                  </a:lnTo>
                  <a:lnTo>
                    <a:pt x="252234" y="74015"/>
                  </a:lnTo>
                  <a:lnTo>
                    <a:pt x="270093" y="70401"/>
                  </a:lnTo>
                  <a:lnTo>
                    <a:pt x="284692" y="60548"/>
                  </a:lnTo>
                  <a:lnTo>
                    <a:pt x="294543" y="45946"/>
                  </a:lnTo>
                  <a:lnTo>
                    <a:pt x="298157" y="28079"/>
                  </a:lnTo>
                  <a:lnTo>
                    <a:pt x="20129" y="28079"/>
                  </a:lnTo>
                  <a:lnTo>
                    <a:pt x="20129" y="20129"/>
                  </a:lnTo>
                  <a:lnTo>
                    <a:pt x="298157" y="20129"/>
                  </a:lnTo>
                  <a:lnTo>
                    <a:pt x="298157" y="4508"/>
                  </a:lnTo>
                  <a:lnTo>
                    <a:pt x="293649" y="0"/>
                  </a:lnTo>
                  <a:close/>
                </a:path>
              </a:pathLst>
            </a:custGeom>
            <a:solidFill>
              <a:srgbClr val="C4B0D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86" name="Google Shape;1086;p12"/>
            <p:cNvSpPr/>
            <p:nvPr/>
          </p:nvSpPr>
          <p:spPr>
            <a:xfrm>
              <a:off x="273161" y="0"/>
              <a:ext cx="263525" cy="255270"/>
            </a:xfrm>
            <a:custGeom>
              <a:rect b="b" l="l" r="r" t="t"/>
              <a:pathLst>
                <a:path extrusionOk="0" h="255270" w="263525">
                  <a:moveTo>
                    <a:pt x="131673" y="0"/>
                  </a:moveTo>
                  <a:lnTo>
                    <a:pt x="80468" y="10035"/>
                  </a:lnTo>
                  <a:lnTo>
                    <a:pt x="38609" y="37387"/>
                  </a:lnTo>
                  <a:lnTo>
                    <a:pt x="10363" y="77918"/>
                  </a:lnTo>
                  <a:lnTo>
                    <a:pt x="0" y="127495"/>
                  </a:lnTo>
                  <a:lnTo>
                    <a:pt x="10363" y="177079"/>
                  </a:lnTo>
                  <a:lnTo>
                    <a:pt x="38609" y="217614"/>
                  </a:lnTo>
                  <a:lnTo>
                    <a:pt x="80468" y="244967"/>
                  </a:lnTo>
                  <a:lnTo>
                    <a:pt x="131673" y="255003"/>
                  </a:lnTo>
                  <a:lnTo>
                    <a:pt x="182878" y="244967"/>
                  </a:lnTo>
                  <a:lnTo>
                    <a:pt x="192668" y="238569"/>
                  </a:lnTo>
                  <a:lnTo>
                    <a:pt x="131673" y="238569"/>
                  </a:lnTo>
                  <a:lnTo>
                    <a:pt x="87070" y="229827"/>
                  </a:lnTo>
                  <a:lnTo>
                    <a:pt x="50609" y="206001"/>
                  </a:lnTo>
                  <a:lnTo>
                    <a:pt x="26006" y="170691"/>
                  </a:lnTo>
                  <a:lnTo>
                    <a:pt x="16979" y="127495"/>
                  </a:lnTo>
                  <a:lnTo>
                    <a:pt x="26006" y="84306"/>
                  </a:lnTo>
                  <a:lnTo>
                    <a:pt x="50609" y="48999"/>
                  </a:lnTo>
                  <a:lnTo>
                    <a:pt x="87070" y="25175"/>
                  </a:lnTo>
                  <a:lnTo>
                    <a:pt x="131673" y="16433"/>
                  </a:lnTo>
                  <a:lnTo>
                    <a:pt x="192669" y="16433"/>
                  </a:lnTo>
                  <a:lnTo>
                    <a:pt x="182878" y="10035"/>
                  </a:lnTo>
                  <a:lnTo>
                    <a:pt x="131673" y="0"/>
                  </a:lnTo>
                  <a:close/>
                </a:path>
                <a:path extrusionOk="0" h="255270" w="263525">
                  <a:moveTo>
                    <a:pt x="192669" y="16433"/>
                  </a:moveTo>
                  <a:lnTo>
                    <a:pt x="131673" y="16433"/>
                  </a:lnTo>
                  <a:lnTo>
                    <a:pt x="176278" y="25175"/>
                  </a:lnTo>
                  <a:lnTo>
                    <a:pt x="212744" y="48999"/>
                  </a:lnTo>
                  <a:lnTo>
                    <a:pt x="237351" y="84306"/>
                  </a:lnTo>
                  <a:lnTo>
                    <a:pt x="246379" y="127495"/>
                  </a:lnTo>
                  <a:lnTo>
                    <a:pt x="237351" y="170691"/>
                  </a:lnTo>
                  <a:lnTo>
                    <a:pt x="212744" y="206001"/>
                  </a:lnTo>
                  <a:lnTo>
                    <a:pt x="176278" y="229827"/>
                  </a:lnTo>
                  <a:lnTo>
                    <a:pt x="131673" y="238569"/>
                  </a:lnTo>
                  <a:lnTo>
                    <a:pt x="192668" y="238569"/>
                  </a:lnTo>
                  <a:lnTo>
                    <a:pt x="224737" y="217614"/>
                  </a:lnTo>
                  <a:lnTo>
                    <a:pt x="252983" y="177079"/>
                  </a:lnTo>
                  <a:lnTo>
                    <a:pt x="263347" y="127495"/>
                  </a:lnTo>
                  <a:lnTo>
                    <a:pt x="252983" y="77918"/>
                  </a:lnTo>
                  <a:lnTo>
                    <a:pt x="224737" y="37387"/>
                  </a:lnTo>
                  <a:lnTo>
                    <a:pt x="192669" y="16433"/>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pic>
          <p:nvPicPr>
            <p:cNvPr id="1087" name="Google Shape;1087;p12"/>
            <p:cNvPicPr preferRelativeResize="0"/>
            <p:nvPr/>
          </p:nvPicPr>
          <p:blipFill rotWithShape="1">
            <a:blip r:embed="rId6">
              <a:alphaModFix/>
            </a:blip>
            <a:srcRect b="0" l="0" r="0" t="0"/>
            <a:stretch/>
          </p:blipFill>
          <p:spPr>
            <a:xfrm>
              <a:off x="300835" y="26437"/>
              <a:ext cx="208000" cy="202133"/>
            </a:xfrm>
            <a:prstGeom prst="rect">
              <a:avLst/>
            </a:prstGeom>
            <a:noFill/>
            <a:ln>
              <a:noFill/>
            </a:ln>
          </p:spPr>
        </p:pic>
        <p:sp>
          <p:nvSpPr>
            <p:cNvPr id="1088" name="Google Shape;1088;p12"/>
            <p:cNvSpPr/>
            <p:nvPr/>
          </p:nvSpPr>
          <p:spPr>
            <a:xfrm>
              <a:off x="304006" y="295606"/>
              <a:ext cx="317500" cy="132080"/>
            </a:xfrm>
            <a:custGeom>
              <a:rect b="b" l="l" r="r" t="t"/>
              <a:pathLst>
                <a:path extrusionOk="0" h="132080" w="317500">
                  <a:moveTo>
                    <a:pt x="156387" y="0"/>
                  </a:moveTo>
                  <a:lnTo>
                    <a:pt x="153085" y="1828"/>
                  </a:lnTo>
                  <a:lnTo>
                    <a:pt x="106121" y="87693"/>
                  </a:lnTo>
                  <a:lnTo>
                    <a:pt x="76187" y="24980"/>
                  </a:lnTo>
                  <a:lnTo>
                    <a:pt x="73126" y="22961"/>
                  </a:lnTo>
                  <a:lnTo>
                    <a:pt x="66116" y="22555"/>
                  </a:lnTo>
                  <a:lnTo>
                    <a:pt x="62979" y="24269"/>
                  </a:lnTo>
                  <a:lnTo>
                    <a:pt x="32219" y="73558"/>
                  </a:lnTo>
                  <a:lnTo>
                    <a:pt x="4178" y="73558"/>
                  </a:lnTo>
                  <a:lnTo>
                    <a:pt x="0" y="77622"/>
                  </a:lnTo>
                  <a:lnTo>
                    <a:pt x="0" y="87655"/>
                  </a:lnTo>
                  <a:lnTo>
                    <a:pt x="4178" y="91706"/>
                  </a:lnTo>
                  <a:lnTo>
                    <a:pt x="40716" y="91706"/>
                  </a:lnTo>
                  <a:lnTo>
                    <a:pt x="43751" y="90055"/>
                  </a:lnTo>
                  <a:lnTo>
                    <a:pt x="68071" y="51079"/>
                  </a:lnTo>
                  <a:lnTo>
                    <a:pt x="98590" y="114985"/>
                  </a:lnTo>
                  <a:lnTo>
                    <a:pt x="101752" y="117030"/>
                  </a:lnTo>
                  <a:lnTo>
                    <a:pt x="109118" y="117233"/>
                  </a:lnTo>
                  <a:lnTo>
                    <a:pt x="112115" y="115341"/>
                  </a:lnTo>
                  <a:lnTo>
                    <a:pt x="158876" y="29844"/>
                  </a:lnTo>
                  <a:lnTo>
                    <a:pt x="204279" y="129222"/>
                  </a:lnTo>
                  <a:lnTo>
                    <a:pt x="207429" y="131305"/>
                  </a:lnTo>
                  <a:lnTo>
                    <a:pt x="211366" y="131457"/>
                  </a:lnTo>
                  <a:lnTo>
                    <a:pt x="214744" y="131457"/>
                  </a:lnTo>
                  <a:lnTo>
                    <a:pt x="217881" y="129679"/>
                  </a:lnTo>
                  <a:lnTo>
                    <a:pt x="245351" y="81432"/>
                  </a:lnTo>
                  <a:lnTo>
                    <a:pt x="312775" y="81432"/>
                  </a:lnTo>
                  <a:lnTo>
                    <a:pt x="316966" y="77381"/>
                  </a:lnTo>
                  <a:lnTo>
                    <a:pt x="316966" y="67348"/>
                  </a:lnTo>
                  <a:lnTo>
                    <a:pt x="312775" y="63284"/>
                  </a:lnTo>
                  <a:lnTo>
                    <a:pt x="236461" y="63284"/>
                  </a:lnTo>
                  <a:lnTo>
                    <a:pt x="233337" y="65074"/>
                  </a:lnTo>
                  <a:lnTo>
                    <a:pt x="212293" y="102044"/>
                  </a:lnTo>
                  <a:lnTo>
                    <a:pt x="166725" y="2285"/>
                  </a:lnTo>
                  <a:lnTo>
                    <a:pt x="163550" y="203"/>
                  </a:lnTo>
                  <a:lnTo>
                    <a:pt x="156387" y="0"/>
                  </a:lnTo>
                  <a:close/>
                </a:path>
              </a:pathLst>
            </a:custGeom>
            <a:solidFill>
              <a:srgbClr val="6E298D"/>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89" name="Google Shape;1089;p12"/>
            <p:cNvSpPr/>
            <p:nvPr/>
          </p:nvSpPr>
          <p:spPr>
            <a:xfrm>
              <a:off x="191123" y="329510"/>
              <a:ext cx="74295" cy="35560"/>
            </a:xfrm>
            <a:custGeom>
              <a:rect b="b" l="l" r="r" t="t"/>
              <a:pathLst>
                <a:path extrusionOk="0" h="35560" w="74295">
                  <a:moveTo>
                    <a:pt x="0" y="35305"/>
                  </a:moveTo>
                  <a:lnTo>
                    <a:pt x="2923" y="21575"/>
                  </a:lnTo>
                  <a:lnTo>
                    <a:pt x="10891" y="10352"/>
                  </a:lnTo>
                  <a:lnTo>
                    <a:pt x="22701" y="2778"/>
                  </a:lnTo>
                  <a:lnTo>
                    <a:pt x="37147" y="0"/>
                  </a:lnTo>
                  <a:lnTo>
                    <a:pt x="51593" y="2778"/>
                  </a:lnTo>
                  <a:lnTo>
                    <a:pt x="63403" y="10352"/>
                  </a:lnTo>
                  <a:lnTo>
                    <a:pt x="71371" y="21575"/>
                  </a:lnTo>
                  <a:lnTo>
                    <a:pt x="74295" y="35305"/>
                  </a:lnTo>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sp>
          <p:nvSpPr>
            <p:cNvPr id="1090" name="Google Shape;1090;p12"/>
            <p:cNvSpPr/>
            <p:nvPr/>
          </p:nvSpPr>
          <p:spPr>
            <a:xfrm>
              <a:off x="213857" y="262956"/>
              <a:ext cx="29209" cy="27940"/>
            </a:xfrm>
            <a:custGeom>
              <a:rect b="b" l="l" r="r" t="t"/>
              <a:pathLst>
                <a:path extrusionOk="0" h="27940" w="29209">
                  <a:moveTo>
                    <a:pt x="14414" y="0"/>
                  </a:moveTo>
                  <a:lnTo>
                    <a:pt x="6464" y="0"/>
                  </a:lnTo>
                  <a:lnTo>
                    <a:pt x="0" y="6197"/>
                  </a:lnTo>
                  <a:lnTo>
                    <a:pt x="0" y="13817"/>
                  </a:lnTo>
                  <a:lnTo>
                    <a:pt x="0" y="21437"/>
                  </a:lnTo>
                  <a:lnTo>
                    <a:pt x="6464" y="27635"/>
                  </a:lnTo>
                  <a:lnTo>
                    <a:pt x="14414" y="27635"/>
                  </a:lnTo>
                  <a:lnTo>
                    <a:pt x="22364" y="27635"/>
                  </a:lnTo>
                  <a:lnTo>
                    <a:pt x="28828" y="21437"/>
                  </a:lnTo>
                  <a:lnTo>
                    <a:pt x="28828" y="13817"/>
                  </a:lnTo>
                  <a:lnTo>
                    <a:pt x="28828" y="6197"/>
                  </a:lnTo>
                  <a:lnTo>
                    <a:pt x="22364" y="0"/>
                  </a:lnTo>
                  <a:lnTo>
                    <a:pt x="14414" y="0"/>
                  </a:lnTo>
                  <a:close/>
                </a:path>
              </a:pathLst>
            </a:custGeom>
            <a:noFill/>
            <a:ln cap="flat" cmpd="sng" w="16675">
              <a:solidFill>
                <a:srgbClr val="6E298D"/>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901">
                <a:solidFill>
                  <a:schemeClr val="dk1"/>
                </a:solidFill>
                <a:latin typeface="Calibri"/>
                <a:ea typeface="Calibri"/>
                <a:cs typeface="Calibri"/>
                <a:sym typeface="Calibri"/>
              </a:endParaRPr>
            </a:p>
          </p:txBody>
        </p:sp>
      </p:grpSp>
      <p:pic>
        <p:nvPicPr>
          <p:cNvPr descr="Cursor with solid fill" id="1091" name="Google Shape;1091;p12"/>
          <p:cNvPicPr preferRelativeResize="0"/>
          <p:nvPr/>
        </p:nvPicPr>
        <p:blipFill rotWithShape="1">
          <a:blip r:embed="rId7">
            <a:alphaModFix/>
          </a:blip>
          <a:srcRect b="0" l="0" r="0" t="0"/>
          <a:stretch/>
        </p:blipFill>
        <p:spPr>
          <a:xfrm rot="5400000">
            <a:off x="9515814" y="6631790"/>
            <a:ext cx="914400" cy="914400"/>
          </a:xfrm>
          <a:prstGeom prst="rect">
            <a:avLst/>
          </a:prstGeom>
          <a:noFill/>
          <a:ln>
            <a:noFill/>
          </a:ln>
        </p:spPr>
      </p:pic>
      <p:sp>
        <p:nvSpPr>
          <p:cNvPr id="1092" name="Google Shape;1092;p12"/>
          <p:cNvSpPr/>
          <p:nvPr/>
        </p:nvSpPr>
        <p:spPr>
          <a:xfrm>
            <a:off x="4683102" y="1925435"/>
            <a:ext cx="7238194" cy="4656093"/>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3" name="Google Shape;1093;p12"/>
          <p:cNvSpPr/>
          <p:nvPr/>
        </p:nvSpPr>
        <p:spPr>
          <a:xfrm>
            <a:off x="4543418" y="178330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094" name="Google Shape;1094;p12"/>
          <p:cNvSpPr txBox="1"/>
          <p:nvPr/>
        </p:nvSpPr>
        <p:spPr>
          <a:xfrm>
            <a:off x="4550876" y="1751421"/>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095" name="Google Shape;1095;p12"/>
          <p:cNvSpPr txBox="1"/>
          <p:nvPr/>
        </p:nvSpPr>
        <p:spPr>
          <a:xfrm>
            <a:off x="5058214" y="2294643"/>
            <a:ext cx="5113612"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Open Sans"/>
                <a:ea typeface="Open Sans"/>
                <a:cs typeface="Open Sans"/>
                <a:sym typeface="Open Sans"/>
              </a:rPr>
              <a:t>How can this data be used?</a:t>
            </a:r>
            <a:endParaRPr sz="1901">
              <a:solidFill>
                <a:schemeClr val="dk1"/>
              </a:solidFill>
              <a:latin typeface="Calibri"/>
              <a:ea typeface="Calibri"/>
              <a:cs typeface="Calibri"/>
              <a:sym typeface="Calibri"/>
            </a:endParaRPr>
          </a:p>
        </p:txBody>
      </p:sp>
      <p:sp>
        <p:nvSpPr>
          <p:cNvPr id="1096" name="Google Shape;1096;p12"/>
          <p:cNvSpPr txBox="1"/>
          <p:nvPr/>
        </p:nvSpPr>
        <p:spPr>
          <a:xfrm>
            <a:off x="5062656" y="2995110"/>
            <a:ext cx="6406407"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595959"/>
                </a:solidFill>
                <a:latin typeface="Open Sans"/>
                <a:ea typeface="Open Sans"/>
                <a:cs typeface="Open Sans"/>
                <a:sym typeface="Open Sans"/>
              </a:rPr>
              <a:t>The data presented in this dashboard can be used in numerous ways to inform research, clinical care, and clinical outcomes. View the examples below to explore how this data might be used. </a:t>
            </a:r>
            <a:endParaRPr sz="1800">
              <a:solidFill>
                <a:srgbClr val="595959"/>
              </a:solidFill>
              <a:latin typeface="Calibri"/>
              <a:ea typeface="Calibri"/>
              <a:cs typeface="Calibri"/>
              <a:sym typeface="Calibri"/>
            </a:endParaRPr>
          </a:p>
        </p:txBody>
      </p:sp>
      <p:sp>
        <p:nvSpPr>
          <p:cNvPr id="1097" name="Google Shape;1097;p12"/>
          <p:cNvSpPr txBox="1"/>
          <p:nvPr/>
        </p:nvSpPr>
        <p:spPr>
          <a:xfrm>
            <a:off x="5176491" y="4463142"/>
            <a:ext cx="6164035" cy="1554272"/>
          </a:xfrm>
          <a:prstGeom prst="rect">
            <a:avLst/>
          </a:prstGeom>
          <a:noFill/>
          <a:ln cap="flat" cmpd="sng" w="9525">
            <a:solidFill>
              <a:srgbClr val="9A7DAC"/>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900">
                <a:solidFill>
                  <a:schemeClr val="dk1"/>
                </a:solidFill>
                <a:latin typeface="Calibri"/>
                <a:ea typeface="Calibri"/>
                <a:cs typeface="Calibri"/>
                <a:sym typeface="Calibri"/>
              </a:rPr>
              <a:t>Use Case 1</a:t>
            </a:r>
            <a:r>
              <a:rPr lang="en-US" sz="1900">
                <a:solidFill>
                  <a:schemeClr val="dk1"/>
                </a:solidFill>
                <a:latin typeface="Calibri"/>
                <a:ea typeface="Calibri"/>
                <a:cs typeface="Calibri"/>
                <a:sym typeface="Calibri"/>
              </a:rPr>
              <a:t>: Identifying the need for translation services</a:t>
            </a:r>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p:txBody>
      </p:sp>
      <p:sp>
        <p:nvSpPr>
          <p:cNvPr id="1098" name="Google Shape;1098;p12"/>
          <p:cNvSpPr/>
          <p:nvPr/>
        </p:nvSpPr>
        <p:spPr>
          <a:xfrm>
            <a:off x="5446583" y="5030176"/>
            <a:ext cx="5582451" cy="629225"/>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300">
                <a:solidFill>
                  <a:srgbClr val="3F3F3F"/>
                </a:solidFill>
                <a:latin typeface="Arial"/>
                <a:ea typeface="Arial"/>
                <a:cs typeface="Arial"/>
                <a:sym typeface="Arial"/>
              </a:rPr>
              <a:t>How should we present these use cases? As a video? Infographic? Workflow diagram? As text/a list?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3" name="Shape 1103"/>
        <p:cNvGrpSpPr/>
        <p:nvPr/>
      </p:nvGrpSpPr>
      <p:grpSpPr>
        <a:xfrm>
          <a:off x="0" y="0"/>
          <a:ext cx="0" cy="0"/>
          <a:chOff x="0" y="0"/>
          <a:chExt cx="0" cy="0"/>
        </a:xfrm>
      </p:grpSpPr>
      <p:sp>
        <p:nvSpPr>
          <p:cNvPr id="1104" name="Google Shape;1104;p13"/>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05" name="Google Shape;1105;p13"/>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06" name="Google Shape;1106;p13"/>
          <p:cNvGrpSpPr/>
          <p:nvPr/>
        </p:nvGrpSpPr>
        <p:grpSpPr>
          <a:xfrm>
            <a:off x="240903" y="2098124"/>
            <a:ext cx="2505790" cy="1096491"/>
            <a:chOff x="257528" y="2401576"/>
            <a:chExt cx="2505790" cy="1096491"/>
          </a:xfrm>
        </p:grpSpPr>
        <p:sp>
          <p:nvSpPr>
            <p:cNvPr id="1107" name="Google Shape;1107;p13"/>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08" name="Google Shape;1108;p13"/>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109" name="Google Shape;1109;p13"/>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110" name="Google Shape;1110;p13"/>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111" name="Google Shape;1111;p13"/>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112" name="Google Shape;1112;p13"/>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113" name="Google Shape;1113;p13"/>
          <p:cNvGrpSpPr/>
          <p:nvPr/>
        </p:nvGrpSpPr>
        <p:grpSpPr>
          <a:xfrm>
            <a:off x="238650" y="3416037"/>
            <a:ext cx="2505790" cy="1096491"/>
            <a:chOff x="257527" y="3745779"/>
            <a:chExt cx="2505790" cy="1096491"/>
          </a:xfrm>
        </p:grpSpPr>
        <p:sp>
          <p:nvSpPr>
            <p:cNvPr id="1114" name="Google Shape;1114;p13"/>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115" name="Google Shape;1115;p13"/>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1116" name="Google Shape;1116;p13"/>
          <p:cNvGrpSpPr/>
          <p:nvPr/>
        </p:nvGrpSpPr>
        <p:grpSpPr>
          <a:xfrm>
            <a:off x="233195" y="4734792"/>
            <a:ext cx="2505790" cy="1096491"/>
            <a:chOff x="257527" y="5090521"/>
            <a:chExt cx="2505790" cy="1096491"/>
          </a:xfrm>
        </p:grpSpPr>
        <p:sp>
          <p:nvSpPr>
            <p:cNvPr id="1117" name="Google Shape;1117;p13"/>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18" name="Google Shape;1118;p13"/>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119" name="Google Shape;1119;p13"/>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20" name="Google Shape;1120;p13"/>
          <p:cNvGrpSpPr/>
          <p:nvPr/>
        </p:nvGrpSpPr>
        <p:grpSpPr>
          <a:xfrm>
            <a:off x="240903" y="6055449"/>
            <a:ext cx="2505790" cy="1096491"/>
            <a:chOff x="255275" y="6447309"/>
            <a:chExt cx="2505790" cy="1096491"/>
          </a:xfrm>
        </p:grpSpPr>
        <p:sp>
          <p:nvSpPr>
            <p:cNvPr id="1121" name="Google Shape;1121;p13"/>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22" name="Google Shape;1122;p13"/>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123" name="Google Shape;1123;p13"/>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124" name="Google Shape;1124;p13"/>
          <p:cNvSpPr/>
          <p:nvPr/>
        </p:nvSpPr>
        <p:spPr>
          <a:xfrm>
            <a:off x="3818964" y="1581105"/>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25" name="Google Shape;1125;p13"/>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1126" name="Google Shape;1126;p13"/>
          <p:cNvSpPr/>
          <p:nvPr/>
        </p:nvSpPr>
        <p:spPr>
          <a:xfrm>
            <a:off x="3962400" y="173370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27" name="Google Shape;1127;p13"/>
          <p:cNvSpPr/>
          <p:nvPr/>
        </p:nvSpPr>
        <p:spPr>
          <a:xfrm>
            <a:off x="3962400" y="262067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28" name="Google Shape;1128;p13"/>
          <p:cNvSpPr/>
          <p:nvPr/>
        </p:nvSpPr>
        <p:spPr>
          <a:xfrm>
            <a:off x="3962400" y="353609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29" name="Google Shape;1129;p13"/>
          <p:cNvSpPr/>
          <p:nvPr/>
        </p:nvSpPr>
        <p:spPr>
          <a:xfrm>
            <a:off x="3962399" y="445151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0" name="Google Shape;1130;p13"/>
          <p:cNvSpPr/>
          <p:nvPr/>
        </p:nvSpPr>
        <p:spPr>
          <a:xfrm>
            <a:off x="12363338" y="183648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1" name="Google Shape;1131;p13"/>
          <p:cNvSpPr/>
          <p:nvPr/>
        </p:nvSpPr>
        <p:spPr>
          <a:xfrm>
            <a:off x="12363338" y="2720033"/>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2" name="Google Shape;1132;p13"/>
          <p:cNvSpPr/>
          <p:nvPr/>
        </p:nvSpPr>
        <p:spPr>
          <a:xfrm>
            <a:off x="12363338" y="363887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3" name="Google Shape;1133;p13"/>
          <p:cNvSpPr/>
          <p:nvPr/>
        </p:nvSpPr>
        <p:spPr>
          <a:xfrm>
            <a:off x="12363337" y="45542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4" name="Google Shape;1134;p13"/>
          <p:cNvSpPr txBox="1"/>
          <p:nvPr/>
        </p:nvSpPr>
        <p:spPr>
          <a:xfrm>
            <a:off x="4182319" y="191391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1135" name="Google Shape;1135;p13"/>
          <p:cNvSpPr txBox="1"/>
          <p:nvPr/>
        </p:nvSpPr>
        <p:spPr>
          <a:xfrm>
            <a:off x="4182319" y="2797471"/>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1136" name="Google Shape;1136;p13"/>
          <p:cNvSpPr txBox="1"/>
          <p:nvPr/>
        </p:nvSpPr>
        <p:spPr>
          <a:xfrm>
            <a:off x="4182319" y="3716313"/>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1137" name="Google Shape;1137;p13"/>
          <p:cNvSpPr txBox="1"/>
          <p:nvPr/>
        </p:nvSpPr>
        <p:spPr>
          <a:xfrm>
            <a:off x="4182318" y="4631733"/>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1138" name="Google Shape;1138;p13"/>
          <p:cNvSpPr/>
          <p:nvPr/>
        </p:nvSpPr>
        <p:spPr>
          <a:xfrm>
            <a:off x="12430458" y="19021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39" name="Google Shape;1139;p13"/>
          <p:cNvSpPr/>
          <p:nvPr/>
        </p:nvSpPr>
        <p:spPr>
          <a:xfrm>
            <a:off x="12430458" y="278069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0" name="Google Shape;1140;p13"/>
          <p:cNvSpPr/>
          <p:nvPr/>
        </p:nvSpPr>
        <p:spPr>
          <a:xfrm>
            <a:off x="12430458" y="369567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1" name="Google Shape;1141;p13"/>
          <p:cNvSpPr/>
          <p:nvPr/>
        </p:nvSpPr>
        <p:spPr>
          <a:xfrm>
            <a:off x="12430457" y="4621415"/>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6" name="Shape 1146"/>
        <p:cNvGrpSpPr/>
        <p:nvPr/>
      </p:nvGrpSpPr>
      <p:grpSpPr>
        <a:xfrm>
          <a:off x="0" y="0"/>
          <a:ext cx="0" cy="0"/>
          <a:chOff x="0" y="0"/>
          <a:chExt cx="0" cy="0"/>
        </a:xfrm>
      </p:grpSpPr>
      <p:sp>
        <p:nvSpPr>
          <p:cNvPr id="1147" name="Google Shape;1147;p14"/>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48" name="Google Shape;1148;p14"/>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49" name="Google Shape;1149;p14"/>
          <p:cNvGrpSpPr/>
          <p:nvPr/>
        </p:nvGrpSpPr>
        <p:grpSpPr>
          <a:xfrm>
            <a:off x="240903" y="2098124"/>
            <a:ext cx="2505790" cy="1096491"/>
            <a:chOff x="257528" y="2401576"/>
            <a:chExt cx="2505790" cy="1096491"/>
          </a:xfrm>
        </p:grpSpPr>
        <p:sp>
          <p:nvSpPr>
            <p:cNvPr id="1150" name="Google Shape;1150;p14"/>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51" name="Google Shape;1151;p14"/>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152" name="Google Shape;1152;p14"/>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153" name="Google Shape;1153;p14"/>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154" name="Google Shape;1154;p14"/>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155" name="Google Shape;1155;p14"/>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156" name="Google Shape;1156;p14"/>
          <p:cNvGrpSpPr/>
          <p:nvPr/>
        </p:nvGrpSpPr>
        <p:grpSpPr>
          <a:xfrm>
            <a:off x="238650" y="3416037"/>
            <a:ext cx="2505790" cy="1096491"/>
            <a:chOff x="257527" y="3745779"/>
            <a:chExt cx="2505790" cy="1096491"/>
          </a:xfrm>
        </p:grpSpPr>
        <p:sp>
          <p:nvSpPr>
            <p:cNvPr id="1157" name="Google Shape;1157;p14"/>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158" name="Google Shape;1158;p14"/>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1159" name="Google Shape;1159;p14"/>
          <p:cNvGrpSpPr/>
          <p:nvPr/>
        </p:nvGrpSpPr>
        <p:grpSpPr>
          <a:xfrm>
            <a:off x="233195" y="4734792"/>
            <a:ext cx="2505790" cy="1096491"/>
            <a:chOff x="257527" y="5090521"/>
            <a:chExt cx="2505790" cy="1096491"/>
          </a:xfrm>
        </p:grpSpPr>
        <p:sp>
          <p:nvSpPr>
            <p:cNvPr id="1160" name="Google Shape;1160;p14"/>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61" name="Google Shape;1161;p14"/>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162" name="Google Shape;1162;p14"/>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63" name="Google Shape;1163;p14"/>
          <p:cNvGrpSpPr/>
          <p:nvPr/>
        </p:nvGrpSpPr>
        <p:grpSpPr>
          <a:xfrm>
            <a:off x="240903" y="6055449"/>
            <a:ext cx="2505790" cy="1096491"/>
            <a:chOff x="255275" y="6447309"/>
            <a:chExt cx="2505790" cy="1096491"/>
          </a:xfrm>
        </p:grpSpPr>
        <p:sp>
          <p:nvSpPr>
            <p:cNvPr id="1164" name="Google Shape;1164;p14"/>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65" name="Google Shape;1165;p14"/>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166" name="Google Shape;1166;p14"/>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167" name="Google Shape;1167;p14"/>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68" name="Google Shape;1168;p14"/>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1169" name="Google Shape;1169;p14"/>
          <p:cNvSpPr/>
          <p:nvPr/>
        </p:nvSpPr>
        <p:spPr>
          <a:xfrm>
            <a:off x="3962400" y="1747148"/>
            <a:ext cx="9099176" cy="771121"/>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0" name="Google Shape;1170;p14"/>
          <p:cNvSpPr/>
          <p:nvPr/>
        </p:nvSpPr>
        <p:spPr>
          <a:xfrm>
            <a:off x="12363338" y="1849927"/>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1" name="Google Shape;1171;p14"/>
          <p:cNvSpPr txBox="1"/>
          <p:nvPr/>
        </p:nvSpPr>
        <p:spPr>
          <a:xfrm>
            <a:off x="4182319" y="1927365"/>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1172" name="Google Shape;1172;p14"/>
          <p:cNvSpPr txBox="1"/>
          <p:nvPr/>
        </p:nvSpPr>
        <p:spPr>
          <a:xfrm>
            <a:off x="4195885" y="2747383"/>
            <a:ext cx="8909009" cy="206210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The data presented in this dashboard is derived from two primary sources. </a:t>
            </a:r>
            <a:endParaRPr/>
          </a:p>
          <a:p>
            <a:pPr indent="0" lvl="0" marL="0" marR="0" rtl="0" algn="l">
              <a:spcBef>
                <a:spcPts val="0"/>
              </a:spcBef>
              <a:spcAft>
                <a:spcPts val="0"/>
              </a:spcAft>
              <a:buNone/>
            </a:pPr>
            <a:r>
              <a:t/>
            </a:r>
            <a:endParaRPr sz="16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1600">
                <a:solidFill>
                  <a:schemeClr val="dk1"/>
                </a:solidFill>
                <a:latin typeface="Open Sans"/>
                <a:ea typeface="Open Sans"/>
                <a:cs typeface="Open Sans"/>
                <a:sym typeface="Open Sans"/>
              </a:rPr>
              <a:t>The first source is the Centre for Addiction and Mental Health’s (CAMH) electronic health record, I-CARE. Specifically, patient data was gathered from the CAMH health equity or demographic registration forms and clinical self-assessments (i.e., GAD-7, PHQ-9, etc.).</a:t>
            </a:r>
            <a:endParaRPr/>
          </a:p>
          <a:p>
            <a:pPr indent="0" lvl="0" marL="0" marR="0" rtl="0" algn="l">
              <a:spcBef>
                <a:spcPts val="0"/>
              </a:spcBef>
              <a:spcAft>
                <a:spcPts val="0"/>
              </a:spcAft>
              <a:buNone/>
            </a:pPr>
            <a:r>
              <a:t/>
            </a:r>
            <a:endParaRPr sz="16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1600">
                <a:solidFill>
                  <a:schemeClr val="dk1"/>
                </a:solidFill>
                <a:latin typeface="Open Sans"/>
                <a:ea typeface="Open Sans"/>
                <a:cs typeface="Open Sans"/>
                <a:sym typeface="Open Sans"/>
              </a:rPr>
              <a:t>The second source is the Statistics Canada 2021 Canadian Census data. Data was captured for individuals residing the Greater Toronto Area, the CAMH patient catchment area. </a:t>
            </a:r>
            <a:endParaRPr/>
          </a:p>
        </p:txBody>
      </p:sp>
      <p:sp>
        <p:nvSpPr>
          <p:cNvPr id="1173" name="Google Shape;1173;p14"/>
          <p:cNvSpPr/>
          <p:nvPr/>
        </p:nvSpPr>
        <p:spPr>
          <a:xfrm>
            <a:off x="12407748" y="1957313"/>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4" name="Google Shape;1174;p14"/>
          <p:cNvSpPr/>
          <p:nvPr/>
        </p:nvSpPr>
        <p:spPr>
          <a:xfrm>
            <a:off x="3962400" y="503748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5" name="Google Shape;1175;p14"/>
          <p:cNvSpPr/>
          <p:nvPr/>
        </p:nvSpPr>
        <p:spPr>
          <a:xfrm>
            <a:off x="3962400" y="595290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6" name="Google Shape;1176;p14"/>
          <p:cNvSpPr/>
          <p:nvPr/>
        </p:nvSpPr>
        <p:spPr>
          <a:xfrm>
            <a:off x="3962399" y="686832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7" name="Google Shape;1177;p14"/>
          <p:cNvSpPr/>
          <p:nvPr/>
        </p:nvSpPr>
        <p:spPr>
          <a:xfrm>
            <a:off x="12363338" y="5136842"/>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8" name="Google Shape;1178;p14"/>
          <p:cNvSpPr/>
          <p:nvPr/>
        </p:nvSpPr>
        <p:spPr>
          <a:xfrm>
            <a:off x="12363338" y="6055684"/>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79" name="Google Shape;1179;p14"/>
          <p:cNvSpPr/>
          <p:nvPr/>
        </p:nvSpPr>
        <p:spPr>
          <a:xfrm>
            <a:off x="12363337" y="6971104"/>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80" name="Google Shape;1180;p14"/>
          <p:cNvSpPr txBox="1"/>
          <p:nvPr/>
        </p:nvSpPr>
        <p:spPr>
          <a:xfrm>
            <a:off x="4182319" y="5214280"/>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1181" name="Google Shape;1181;p14"/>
          <p:cNvSpPr txBox="1"/>
          <p:nvPr/>
        </p:nvSpPr>
        <p:spPr>
          <a:xfrm>
            <a:off x="4182319" y="613312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1182" name="Google Shape;1182;p14"/>
          <p:cNvSpPr txBox="1"/>
          <p:nvPr/>
        </p:nvSpPr>
        <p:spPr>
          <a:xfrm>
            <a:off x="4182318" y="704854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1183" name="Google Shape;1183;p14"/>
          <p:cNvSpPr/>
          <p:nvPr/>
        </p:nvSpPr>
        <p:spPr>
          <a:xfrm>
            <a:off x="12430458" y="5197502"/>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84" name="Google Shape;1184;p14"/>
          <p:cNvSpPr/>
          <p:nvPr/>
        </p:nvSpPr>
        <p:spPr>
          <a:xfrm>
            <a:off x="12430458" y="6112487"/>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85" name="Google Shape;1185;p14"/>
          <p:cNvSpPr/>
          <p:nvPr/>
        </p:nvSpPr>
        <p:spPr>
          <a:xfrm>
            <a:off x="12430457" y="7038224"/>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0" name="Shape 1190"/>
        <p:cNvGrpSpPr/>
        <p:nvPr/>
      </p:nvGrpSpPr>
      <p:grpSpPr>
        <a:xfrm>
          <a:off x="0" y="0"/>
          <a:ext cx="0" cy="0"/>
          <a:chOff x="0" y="0"/>
          <a:chExt cx="0" cy="0"/>
        </a:xfrm>
      </p:grpSpPr>
      <p:sp>
        <p:nvSpPr>
          <p:cNvPr id="1191" name="Google Shape;1191;p15"/>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92" name="Google Shape;1192;p15"/>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193" name="Google Shape;1193;p15"/>
          <p:cNvGrpSpPr/>
          <p:nvPr/>
        </p:nvGrpSpPr>
        <p:grpSpPr>
          <a:xfrm>
            <a:off x="240903" y="2098124"/>
            <a:ext cx="2505790" cy="1096491"/>
            <a:chOff x="257528" y="2401576"/>
            <a:chExt cx="2505790" cy="1096491"/>
          </a:xfrm>
        </p:grpSpPr>
        <p:sp>
          <p:nvSpPr>
            <p:cNvPr id="1194" name="Google Shape;1194;p15"/>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195" name="Google Shape;1195;p15"/>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196" name="Google Shape;1196;p15"/>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197" name="Google Shape;1197;p15"/>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198" name="Google Shape;1198;p15"/>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199" name="Google Shape;1199;p15"/>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200" name="Google Shape;1200;p15"/>
          <p:cNvGrpSpPr/>
          <p:nvPr/>
        </p:nvGrpSpPr>
        <p:grpSpPr>
          <a:xfrm>
            <a:off x="238650" y="3416037"/>
            <a:ext cx="2505790" cy="1096491"/>
            <a:chOff x="257527" y="3745779"/>
            <a:chExt cx="2505790" cy="1096491"/>
          </a:xfrm>
        </p:grpSpPr>
        <p:sp>
          <p:nvSpPr>
            <p:cNvPr id="1201" name="Google Shape;1201;p15"/>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202" name="Google Shape;1202;p15"/>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1203" name="Google Shape;1203;p15"/>
          <p:cNvGrpSpPr/>
          <p:nvPr/>
        </p:nvGrpSpPr>
        <p:grpSpPr>
          <a:xfrm>
            <a:off x="233195" y="4734792"/>
            <a:ext cx="2505790" cy="1096491"/>
            <a:chOff x="257527" y="5090521"/>
            <a:chExt cx="2505790" cy="1096491"/>
          </a:xfrm>
        </p:grpSpPr>
        <p:sp>
          <p:nvSpPr>
            <p:cNvPr id="1204" name="Google Shape;1204;p15"/>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05" name="Google Shape;1205;p15"/>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206" name="Google Shape;1206;p15"/>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207" name="Google Shape;1207;p15"/>
          <p:cNvGrpSpPr/>
          <p:nvPr/>
        </p:nvGrpSpPr>
        <p:grpSpPr>
          <a:xfrm>
            <a:off x="240903" y="6055449"/>
            <a:ext cx="2505790" cy="1096491"/>
            <a:chOff x="255275" y="6447309"/>
            <a:chExt cx="2505790" cy="1096491"/>
          </a:xfrm>
        </p:grpSpPr>
        <p:sp>
          <p:nvSpPr>
            <p:cNvPr id="1208" name="Google Shape;1208;p15"/>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09" name="Google Shape;1209;p15"/>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210" name="Google Shape;1210;p15"/>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211" name="Google Shape;1211;p15"/>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12" name="Google Shape;1212;p15"/>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1213" name="Google Shape;1213;p15"/>
          <p:cNvSpPr/>
          <p:nvPr/>
        </p:nvSpPr>
        <p:spPr>
          <a:xfrm>
            <a:off x="3962400" y="1747148"/>
            <a:ext cx="9099176" cy="771121"/>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14" name="Google Shape;1214;p15"/>
          <p:cNvSpPr/>
          <p:nvPr/>
        </p:nvSpPr>
        <p:spPr>
          <a:xfrm>
            <a:off x="12363338" y="1849927"/>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15" name="Google Shape;1215;p15"/>
          <p:cNvSpPr txBox="1"/>
          <p:nvPr/>
        </p:nvSpPr>
        <p:spPr>
          <a:xfrm>
            <a:off x="4182319" y="1927365"/>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1216" name="Google Shape;1216;p15"/>
          <p:cNvSpPr txBox="1"/>
          <p:nvPr/>
        </p:nvSpPr>
        <p:spPr>
          <a:xfrm>
            <a:off x="4115197" y="3555028"/>
            <a:ext cx="8736005" cy="221599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Within I-CARE, data from patients aged 18 or older were gathered from three categories of services at CAMH:</a:t>
            </a:r>
            <a:endParaRPr/>
          </a:p>
          <a:p>
            <a:pPr indent="0" lvl="0" marL="0" marR="0" rtl="0" algn="l">
              <a:spcBef>
                <a:spcPts val="0"/>
              </a:spcBef>
              <a:spcAft>
                <a:spcPts val="0"/>
              </a:spcAft>
              <a:buNone/>
            </a:pPr>
            <a:r>
              <a:t/>
            </a:r>
            <a:endParaRPr sz="1000">
              <a:solidFill>
                <a:schemeClr val="dk1"/>
              </a:solidFill>
              <a:latin typeface="Open Sans"/>
              <a:ea typeface="Open Sans"/>
              <a:cs typeface="Open Sans"/>
              <a:sym typeface="Open Sans"/>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Open Sans"/>
                <a:ea typeface="Open Sans"/>
                <a:cs typeface="Open Sans"/>
                <a:sym typeface="Open Sans"/>
              </a:rPr>
              <a:t>People diagnosed with major depressive disorder (MDD) or another unipolar depressive order from 2016 to present (n=21,000).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Open Sans"/>
                <a:ea typeface="Open Sans"/>
                <a:cs typeface="Open Sans"/>
                <a:sym typeface="Open Sans"/>
              </a:rPr>
              <a:t>People diagnosed with schizophrenia spectrum disorder (SSD) from 2016 to present (n=10,000). </a:t>
            </a:r>
            <a:endParaRPr/>
          </a:p>
          <a:p>
            <a:pPr indent="-285750" lvl="0" marL="285750" marR="0" rtl="0" algn="l">
              <a:spcBef>
                <a:spcPts val="0"/>
              </a:spcBef>
              <a:spcAft>
                <a:spcPts val="0"/>
              </a:spcAft>
              <a:buClr>
                <a:schemeClr val="dk1"/>
              </a:buClr>
              <a:buSzPts val="1600"/>
              <a:buFont typeface="Arial"/>
              <a:buChar char="•"/>
            </a:pPr>
            <a:r>
              <a:rPr lang="en-US" sz="1600">
                <a:solidFill>
                  <a:schemeClr val="dk1"/>
                </a:solidFill>
                <a:latin typeface="Open Sans"/>
                <a:ea typeface="Open Sans"/>
                <a:cs typeface="Open Sans"/>
                <a:sym typeface="Open Sans"/>
              </a:rPr>
              <a:t>People admitted to acute care units via CAMH’s emergency department, excluding forensic units, since 2016 (n=12,000).</a:t>
            </a:r>
            <a:endParaRPr/>
          </a:p>
        </p:txBody>
      </p:sp>
      <p:sp>
        <p:nvSpPr>
          <p:cNvPr id="1217" name="Google Shape;1217;p15"/>
          <p:cNvSpPr/>
          <p:nvPr/>
        </p:nvSpPr>
        <p:spPr>
          <a:xfrm>
            <a:off x="12407749" y="1894338"/>
            <a:ext cx="466164" cy="46616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18" name="Google Shape;1218;p15"/>
          <p:cNvSpPr/>
          <p:nvPr/>
        </p:nvSpPr>
        <p:spPr>
          <a:xfrm>
            <a:off x="3962399" y="2617863"/>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19" name="Google Shape;1219;p15"/>
          <p:cNvSpPr/>
          <p:nvPr/>
        </p:nvSpPr>
        <p:spPr>
          <a:xfrm>
            <a:off x="3962399" y="598775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0" name="Google Shape;1220;p15"/>
          <p:cNvSpPr/>
          <p:nvPr/>
        </p:nvSpPr>
        <p:spPr>
          <a:xfrm>
            <a:off x="12363337" y="271722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1" name="Google Shape;1221;p15"/>
          <p:cNvSpPr/>
          <p:nvPr/>
        </p:nvSpPr>
        <p:spPr>
          <a:xfrm>
            <a:off x="12363337" y="609053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2" name="Google Shape;1222;p15"/>
          <p:cNvSpPr txBox="1"/>
          <p:nvPr/>
        </p:nvSpPr>
        <p:spPr>
          <a:xfrm>
            <a:off x="4182318" y="279465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1223" name="Google Shape;1223;p15"/>
          <p:cNvSpPr txBox="1"/>
          <p:nvPr/>
        </p:nvSpPr>
        <p:spPr>
          <a:xfrm>
            <a:off x="4182318" y="6167973"/>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1224" name="Google Shape;1224;p15"/>
          <p:cNvSpPr/>
          <p:nvPr/>
        </p:nvSpPr>
        <p:spPr>
          <a:xfrm>
            <a:off x="12430457" y="614733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5" name="Google Shape;1225;p15"/>
          <p:cNvSpPr/>
          <p:nvPr/>
        </p:nvSpPr>
        <p:spPr>
          <a:xfrm>
            <a:off x="12363338" y="1849927"/>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6" name="Google Shape;1226;p15"/>
          <p:cNvSpPr/>
          <p:nvPr/>
        </p:nvSpPr>
        <p:spPr>
          <a:xfrm>
            <a:off x="12430458" y="1915550"/>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7" name="Google Shape;1227;p15"/>
          <p:cNvSpPr/>
          <p:nvPr/>
        </p:nvSpPr>
        <p:spPr>
          <a:xfrm>
            <a:off x="12404523" y="2841361"/>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8" name="Google Shape;1228;p15"/>
          <p:cNvSpPr/>
          <p:nvPr/>
        </p:nvSpPr>
        <p:spPr>
          <a:xfrm>
            <a:off x="3962399" y="686832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29" name="Google Shape;1229;p15"/>
          <p:cNvSpPr/>
          <p:nvPr/>
        </p:nvSpPr>
        <p:spPr>
          <a:xfrm>
            <a:off x="12363337" y="6971104"/>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30" name="Google Shape;1230;p15"/>
          <p:cNvSpPr txBox="1"/>
          <p:nvPr/>
        </p:nvSpPr>
        <p:spPr>
          <a:xfrm>
            <a:off x="4182318" y="704854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1231" name="Google Shape;1231;p15"/>
          <p:cNvSpPr/>
          <p:nvPr/>
        </p:nvSpPr>
        <p:spPr>
          <a:xfrm>
            <a:off x="12430457" y="7038224"/>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6" name="Shape 1236"/>
        <p:cNvGrpSpPr/>
        <p:nvPr/>
      </p:nvGrpSpPr>
      <p:grpSpPr>
        <a:xfrm>
          <a:off x="0" y="0"/>
          <a:ext cx="0" cy="0"/>
          <a:chOff x="0" y="0"/>
          <a:chExt cx="0" cy="0"/>
        </a:xfrm>
      </p:grpSpPr>
      <p:sp>
        <p:nvSpPr>
          <p:cNvPr id="1237" name="Google Shape;1237;p16"/>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38" name="Google Shape;1238;p16"/>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239" name="Google Shape;1239;p16"/>
          <p:cNvGrpSpPr/>
          <p:nvPr/>
        </p:nvGrpSpPr>
        <p:grpSpPr>
          <a:xfrm>
            <a:off x="240903" y="2098124"/>
            <a:ext cx="2505790" cy="1096491"/>
            <a:chOff x="257528" y="2401576"/>
            <a:chExt cx="2505790" cy="1096491"/>
          </a:xfrm>
        </p:grpSpPr>
        <p:sp>
          <p:nvSpPr>
            <p:cNvPr id="1240" name="Google Shape;1240;p16"/>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41" name="Google Shape;1241;p16"/>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242" name="Google Shape;1242;p16"/>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243" name="Google Shape;1243;p16"/>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244" name="Google Shape;1244;p16"/>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245" name="Google Shape;1245;p16"/>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246" name="Google Shape;1246;p16"/>
          <p:cNvGrpSpPr/>
          <p:nvPr/>
        </p:nvGrpSpPr>
        <p:grpSpPr>
          <a:xfrm>
            <a:off x="238650" y="3416037"/>
            <a:ext cx="2505790" cy="1096491"/>
            <a:chOff x="257527" y="3745779"/>
            <a:chExt cx="2505790" cy="1096491"/>
          </a:xfrm>
        </p:grpSpPr>
        <p:sp>
          <p:nvSpPr>
            <p:cNvPr id="1247" name="Google Shape;1247;p16"/>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248" name="Google Shape;1248;p16"/>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1249" name="Google Shape;1249;p16"/>
          <p:cNvGrpSpPr/>
          <p:nvPr/>
        </p:nvGrpSpPr>
        <p:grpSpPr>
          <a:xfrm>
            <a:off x="233195" y="4734792"/>
            <a:ext cx="2505790" cy="1096491"/>
            <a:chOff x="257527" y="5090521"/>
            <a:chExt cx="2505790" cy="1096491"/>
          </a:xfrm>
        </p:grpSpPr>
        <p:sp>
          <p:nvSpPr>
            <p:cNvPr id="1250" name="Google Shape;1250;p16"/>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51" name="Google Shape;1251;p16"/>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252" name="Google Shape;1252;p16"/>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253" name="Google Shape;1253;p16"/>
          <p:cNvGrpSpPr/>
          <p:nvPr/>
        </p:nvGrpSpPr>
        <p:grpSpPr>
          <a:xfrm>
            <a:off x="240903" y="6055449"/>
            <a:ext cx="2505790" cy="1096491"/>
            <a:chOff x="255275" y="6447309"/>
            <a:chExt cx="2505790" cy="1096491"/>
          </a:xfrm>
        </p:grpSpPr>
        <p:sp>
          <p:nvSpPr>
            <p:cNvPr id="1254" name="Google Shape;1254;p16"/>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55" name="Google Shape;1255;p16"/>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256" name="Google Shape;1256;p16"/>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257" name="Google Shape;1257;p16"/>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58" name="Google Shape;1258;p16"/>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1259" name="Google Shape;1259;p16"/>
          <p:cNvSpPr txBox="1"/>
          <p:nvPr/>
        </p:nvSpPr>
        <p:spPr>
          <a:xfrm>
            <a:off x="4143984" y="4541577"/>
            <a:ext cx="8736005"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[Insert Demographic Variables] </a:t>
            </a:r>
            <a:endParaRPr/>
          </a:p>
        </p:txBody>
      </p:sp>
      <p:sp>
        <p:nvSpPr>
          <p:cNvPr id="1260" name="Google Shape;1260;p16"/>
          <p:cNvSpPr/>
          <p:nvPr/>
        </p:nvSpPr>
        <p:spPr>
          <a:xfrm>
            <a:off x="3962400" y="173370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1" name="Google Shape;1261;p16"/>
          <p:cNvSpPr/>
          <p:nvPr/>
        </p:nvSpPr>
        <p:spPr>
          <a:xfrm>
            <a:off x="3962400" y="264912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2" name="Google Shape;1262;p16"/>
          <p:cNvSpPr/>
          <p:nvPr/>
        </p:nvSpPr>
        <p:spPr>
          <a:xfrm>
            <a:off x="3962400" y="356454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3" name="Google Shape;1263;p16"/>
          <p:cNvSpPr/>
          <p:nvPr/>
        </p:nvSpPr>
        <p:spPr>
          <a:xfrm>
            <a:off x="3962400" y="6824689"/>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4" name="Google Shape;1264;p16"/>
          <p:cNvSpPr/>
          <p:nvPr/>
        </p:nvSpPr>
        <p:spPr>
          <a:xfrm>
            <a:off x="12363338" y="183648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5" name="Google Shape;1265;p16"/>
          <p:cNvSpPr/>
          <p:nvPr/>
        </p:nvSpPr>
        <p:spPr>
          <a:xfrm>
            <a:off x="12363338" y="2748478"/>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6" name="Google Shape;1266;p16"/>
          <p:cNvSpPr/>
          <p:nvPr/>
        </p:nvSpPr>
        <p:spPr>
          <a:xfrm>
            <a:off x="12363338" y="366732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7" name="Google Shape;1267;p16"/>
          <p:cNvSpPr/>
          <p:nvPr/>
        </p:nvSpPr>
        <p:spPr>
          <a:xfrm>
            <a:off x="12363338" y="6927468"/>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68" name="Google Shape;1268;p16"/>
          <p:cNvSpPr txBox="1"/>
          <p:nvPr/>
        </p:nvSpPr>
        <p:spPr>
          <a:xfrm>
            <a:off x="4182319" y="191391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1269" name="Google Shape;1269;p16"/>
          <p:cNvSpPr txBox="1"/>
          <p:nvPr/>
        </p:nvSpPr>
        <p:spPr>
          <a:xfrm>
            <a:off x="4182319" y="2825916"/>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1270" name="Google Shape;1270;p16"/>
          <p:cNvSpPr txBox="1"/>
          <p:nvPr/>
        </p:nvSpPr>
        <p:spPr>
          <a:xfrm>
            <a:off x="4182319" y="374475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1271" name="Google Shape;1271;p16"/>
          <p:cNvSpPr txBox="1"/>
          <p:nvPr/>
        </p:nvSpPr>
        <p:spPr>
          <a:xfrm>
            <a:off x="4182319" y="7004906"/>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1272" name="Google Shape;1272;p16"/>
          <p:cNvSpPr/>
          <p:nvPr/>
        </p:nvSpPr>
        <p:spPr>
          <a:xfrm>
            <a:off x="12430458" y="19021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73" name="Google Shape;1273;p16"/>
          <p:cNvSpPr/>
          <p:nvPr/>
        </p:nvSpPr>
        <p:spPr>
          <a:xfrm>
            <a:off x="12430458" y="280913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74" name="Google Shape;1274;p16"/>
          <p:cNvSpPr/>
          <p:nvPr/>
        </p:nvSpPr>
        <p:spPr>
          <a:xfrm>
            <a:off x="12430458" y="699458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75" name="Google Shape;1275;p16"/>
          <p:cNvSpPr/>
          <p:nvPr/>
        </p:nvSpPr>
        <p:spPr>
          <a:xfrm>
            <a:off x="12404523" y="3780059"/>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76" name="Google Shape;1276;p16"/>
          <p:cNvSpPr/>
          <p:nvPr/>
        </p:nvSpPr>
        <p:spPr>
          <a:xfrm>
            <a:off x="9283633" y="4724412"/>
            <a:ext cx="3540685" cy="1546910"/>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Arial"/>
                <a:ea typeface="Arial"/>
                <a:cs typeface="Arial"/>
                <a:sym typeface="Arial"/>
              </a:rPr>
              <a:t>An indicator library will be presented here. This library will include information about the demographic variables, what they mean and information about data quality (missingness, etc.)</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1" name="Shape 1281"/>
        <p:cNvGrpSpPr/>
        <p:nvPr/>
      </p:nvGrpSpPr>
      <p:grpSpPr>
        <a:xfrm>
          <a:off x="0" y="0"/>
          <a:ext cx="0" cy="0"/>
          <a:chOff x="0" y="0"/>
          <a:chExt cx="0" cy="0"/>
        </a:xfrm>
      </p:grpSpPr>
      <p:sp>
        <p:nvSpPr>
          <p:cNvPr id="1282" name="Google Shape;1282;p17"/>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83" name="Google Shape;1283;p17"/>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284" name="Google Shape;1284;p17"/>
          <p:cNvGrpSpPr/>
          <p:nvPr/>
        </p:nvGrpSpPr>
        <p:grpSpPr>
          <a:xfrm>
            <a:off x="240903" y="2098124"/>
            <a:ext cx="2505790" cy="1096491"/>
            <a:chOff x="257528" y="2401576"/>
            <a:chExt cx="2505790" cy="1096491"/>
          </a:xfrm>
        </p:grpSpPr>
        <p:sp>
          <p:nvSpPr>
            <p:cNvPr id="1285" name="Google Shape;1285;p17"/>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86" name="Google Shape;1286;p17"/>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287" name="Google Shape;1287;p17"/>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288" name="Google Shape;1288;p17"/>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289" name="Google Shape;1289;p17"/>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290" name="Google Shape;1290;p17"/>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291" name="Google Shape;1291;p17"/>
          <p:cNvGrpSpPr/>
          <p:nvPr/>
        </p:nvGrpSpPr>
        <p:grpSpPr>
          <a:xfrm>
            <a:off x="238650" y="3416037"/>
            <a:ext cx="2505790" cy="1096491"/>
            <a:chOff x="257527" y="3745779"/>
            <a:chExt cx="2505790" cy="1096491"/>
          </a:xfrm>
        </p:grpSpPr>
        <p:sp>
          <p:nvSpPr>
            <p:cNvPr id="1292" name="Google Shape;1292;p17"/>
            <p:cNvSpPr/>
            <p:nvPr/>
          </p:nvSpPr>
          <p:spPr>
            <a:xfrm>
              <a:off x="257527" y="374577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293" name="Google Shape;1293;p17"/>
            <p:cNvSpPr txBox="1"/>
            <p:nvPr/>
          </p:nvSpPr>
          <p:spPr>
            <a:xfrm>
              <a:off x="427552" y="3941562"/>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Where does the data come from?</a:t>
              </a:r>
              <a:endParaRPr/>
            </a:p>
          </p:txBody>
        </p:sp>
      </p:grpSp>
      <p:grpSp>
        <p:nvGrpSpPr>
          <p:cNvPr id="1294" name="Google Shape;1294;p17"/>
          <p:cNvGrpSpPr/>
          <p:nvPr/>
        </p:nvGrpSpPr>
        <p:grpSpPr>
          <a:xfrm>
            <a:off x="233195" y="4734792"/>
            <a:ext cx="2505790" cy="1096491"/>
            <a:chOff x="257527" y="5090521"/>
            <a:chExt cx="2505790" cy="1096491"/>
          </a:xfrm>
        </p:grpSpPr>
        <p:sp>
          <p:nvSpPr>
            <p:cNvPr id="1295" name="Google Shape;1295;p17"/>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296" name="Google Shape;1296;p17"/>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297" name="Google Shape;1297;p17"/>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298" name="Google Shape;1298;p17"/>
          <p:cNvGrpSpPr/>
          <p:nvPr/>
        </p:nvGrpSpPr>
        <p:grpSpPr>
          <a:xfrm>
            <a:off x="240903" y="6055449"/>
            <a:ext cx="2505790" cy="1096491"/>
            <a:chOff x="255275" y="6447309"/>
            <a:chExt cx="2505790" cy="1096491"/>
          </a:xfrm>
        </p:grpSpPr>
        <p:sp>
          <p:nvSpPr>
            <p:cNvPr id="1299" name="Google Shape;1299;p17"/>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0" name="Google Shape;1300;p17"/>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301" name="Google Shape;1301;p17"/>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302" name="Google Shape;1302;p17"/>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3" name="Google Shape;1303;p17"/>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Where does the data come from?</a:t>
            </a:r>
            <a:endParaRPr/>
          </a:p>
        </p:txBody>
      </p:sp>
      <p:sp>
        <p:nvSpPr>
          <p:cNvPr id="1304" name="Google Shape;1304;p17"/>
          <p:cNvSpPr txBox="1"/>
          <p:nvPr/>
        </p:nvSpPr>
        <p:spPr>
          <a:xfrm>
            <a:off x="3962400" y="5455602"/>
            <a:ext cx="873600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[Insert Outcome Measures] </a:t>
            </a:r>
            <a:endParaRPr/>
          </a:p>
          <a:p>
            <a:pPr indent="0" lvl="0" marL="0" marR="0" rtl="0" algn="l">
              <a:spcBef>
                <a:spcPts val="0"/>
              </a:spcBef>
              <a:spcAft>
                <a:spcPts val="0"/>
              </a:spcAft>
              <a:buNone/>
            </a:pPr>
            <a:r>
              <a:t/>
            </a:r>
            <a:endParaRPr sz="1600">
              <a:solidFill>
                <a:schemeClr val="dk1"/>
              </a:solidFill>
              <a:latin typeface="Open Sans"/>
              <a:ea typeface="Open Sans"/>
              <a:cs typeface="Open Sans"/>
              <a:sym typeface="Open Sans"/>
            </a:endParaRPr>
          </a:p>
        </p:txBody>
      </p:sp>
      <p:sp>
        <p:nvSpPr>
          <p:cNvPr id="1305" name="Google Shape;1305;p17"/>
          <p:cNvSpPr/>
          <p:nvPr/>
        </p:nvSpPr>
        <p:spPr>
          <a:xfrm>
            <a:off x="3962400" y="173370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6" name="Google Shape;1306;p17"/>
          <p:cNvSpPr/>
          <p:nvPr/>
        </p:nvSpPr>
        <p:spPr>
          <a:xfrm>
            <a:off x="3962400" y="264912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7" name="Google Shape;1307;p17"/>
          <p:cNvSpPr/>
          <p:nvPr/>
        </p:nvSpPr>
        <p:spPr>
          <a:xfrm>
            <a:off x="3962400" y="3564541"/>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8" name="Google Shape;1308;p17"/>
          <p:cNvSpPr/>
          <p:nvPr/>
        </p:nvSpPr>
        <p:spPr>
          <a:xfrm>
            <a:off x="3962400" y="4477104"/>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09" name="Google Shape;1309;p17"/>
          <p:cNvSpPr/>
          <p:nvPr/>
        </p:nvSpPr>
        <p:spPr>
          <a:xfrm>
            <a:off x="12363338" y="183648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0" name="Google Shape;1310;p17"/>
          <p:cNvSpPr/>
          <p:nvPr/>
        </p:nvSpPr>
        <p:spPr>
          <a:xfrm>
            <a:off x="12363338" y="2748478"/>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1" name="Google Shape;1311;p17"/>
          <p:cNvSpPr/>
          <p:nvPr/>
        </p:nvSpPr>
        <p:spPr>
          <a:xfrm>
            <a:off x="12363338" y="3667320"/>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2" name="Google Shape;1312;p17"/>
          <p:cNvSpPr/>
          <p:nvPr/>
        </p:nvSpPr>
        <p:spPr>
          <a:xfrm>
            <a:off x="12363338" y="4579883"/>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3" name="Google Shape;1313;p17"/>
          <p:cNvSpPr txBox="1"/>
          <p:nvPr/>
        </p:nvSpPr>
        <p:spPr>
          <a:xfrm>
            <a:off x="4182319" y="191391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Primary Data Sources</a:t>
            </a:r>
            <a:endParaRPr/>
          </a:p>
        </p:txBody>
      </p:sp>
      <p:sp>
        <p:nvSpPr>
          <p:cNvPr id="1314" name="Google Shape;1314;p17"/>
          <p:cNvSpPr txBox="1"/>
          <p:nvPr/>
        </p:nvSpPr>
        <p:spPr>
          <a:xfrm>
            <a:off x="4182319" y="2825916"/>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Patient Population of Focus</a:t>
            </a:r>
            <a:endParaRPr/>
          </a:p>
        </p:txBody>
      </p:sp>
      <p:sp>
        <p:nvSpPr>
          <p:cNvPr id="1315" name="Google Shape;1315;p17"/>
          <p:cNvSpPr txBox="1"/>
          <p:nvPr/>
        </p:nvSpPr>
        <p:spPr>
          <a:xfrm>
            <a:off x="4182319" y="374475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Demographic Variables</a:t>
            </a:r>
            <a:endParaRPr/>
          </a:p>
        </p:txBody>
      </p:sp>
      <p:sp>
        <p:nvSpPr>
          <p:cNvPr id="1316" name="Google Shape;1316;p17"/>
          <p:cNvSpPr txBox="1"/>
          <p:nvPr/>
        </p:nvSpPr>
        <p:spPr>
          <a:xfrm>
            <a:off x="4182319" y="4657321"/>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Clinical Outcome Measures</a:t>
            </a:r>
            <a:endParaRPr/>
          </a:p>
        </p:txBody>
      </p:sp>
      <p:sp>
        <p:nvSpPr>
          <p:cNvPr id="1317" name="Google Shape;1317;p17"/>
          <p:cNvSpPr/>
          <p:nvPr/>
        </p:nvSpPr>
        <p:spPr>
          <a:xfrm>
            <a:off x="12430458" y="19021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8" name="Google Shape;1318;p17"/>
          <p:cNvSpPr/>
          <p:nvPr/>
        </p:nvSpPr>
        <p:spPr>
          <a:xfrm>
            <a:off x="12430458" y="280913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19" name="Google Shape;1319;p17"/>
          <p:cNvSpPr/>
          <p:nvPr/>
        </p:nvSpPr>
        <p:spPr>
          <a:xfrm>
            <a:off x="12430458" y="372412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20" name="Google Shape;1320;p17"/>
          <p:cNvSpPr/>
          <p:nvPr/>
        </p:nvSpPr>
        <p:spPr>
          <a:xfrm>
            <a:off x="12404523" y="4704535"/>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21" name="Google Shape;1321;p17"/>
          <p:cNvSpPr/>
          <p:nvPr/>
        </p:nvSpPr>
        <p:spPr>
          <a:xfrm>
            <a:off x="9154891" y="5578822"/>
            <a:ext cx="3534820" cy="181662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300">
                <a:solidFill>
                  <a:srgbClr val="3F3F3F"/>
                </a:solidFill>
                <a:latin typeface="Arial"/>
                <a:ea typeface="Arial"/>
                <a:cs typeface="Arial"/>
                <a:sym typeface="Arial"/>
              </a:rPr>
              <a:t>An indicator library will be presented here. This library will include information about the clinical outcome measures (i.e., PHQ-9), what they mean, how scores are captured, how the assessments are conducted, and information about data quality (missingness, etc.)</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6" name="Shape 1326"/>
        <p:cNvGrpSpPr/>
        <p:nvPr/>
      </p:nvGrpSpPr>
      <p:grpSpPr>
        <a:xfrm>
          <a:off x="0" y="0"/>
          <a:ext cx="0" cy="0"/>
          <a:chOff x="0" y="0"/>
          <a:chExt cx="0" cy="0"/>
        </a:xfrm>
      </p:grpSpPr>
      <p:sp>
        <p:nvSpPr>
          <p:cNvPr id="1327" name="Google Shape;1327;p18"/>
          <p:cNvSpPr/>
          <p:nvPr/>
        </p:nvSpPr>
        <p:spPr>
          <a:xfrm>
            <a:off x="11449311"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EVALUATE</a:t>
            </a:r>
            <a:endParaRPr b="1" sz="1900">
              <a:solidFill>
                <a:schemeClr val="lt1"/>
              </a:solidFill>
              <a:latin typeface="Helvetica Neue"/>
              <a:ea typeface="Helvetica Neue"/>
              <a:cs typeface="Helvetica Neue"/>
              <a:sym typeface="Helvetica Neue"/>
            </a:endParaRPr>
          </a:p>
        </p:txBody>
      </p:sp>
      <p:sp>
        <p:nvSpPr>
          <p:cNvPr id="1328" name="Google Shape;1328;p18"/>
          <p:cNvSpPr/>
          <p:nvPr/>
        </p:nvSpPr>
        <p:spPr>
          <a:xfrm>
            <a:off x="9543371" y="2767152"/>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IMPLEMENT</a:t>
            </a:r>
            <a:endParaRPr b="1" sz="1900">
              <a:solidFill>
                <a:schemeClr val="lt1"/>
              </a:solidFill>
              <a:latin typeface="Helvetica Neue"/>
              <a:ea typeface="Helvetica Neue"/>
              <a:cs typeface="Helvetica Neue"/>
              <a:sym typeface="Helvetica Neue"/>
            </a:endParaRPr>
          </a:p>
        </p:txBody>
      </p:sp>
      <p:sp>
        <p:nvSpPr>
          <p:cNvPr id="1329" name="Google Shape;1329;p18"/>
          <p:cNvSpPr/>
          <p:nvPr/>
        </p:nvSpPr>
        <p:spPr>
          <a:xfrm>
            <a:off x="7637431"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DEVELOP</a:t>
            </a:r>
            <a:endParaRPr/>
          </a:p>
        </p:txBody>
      </p:sp>
      <p:sp>
        <p:nvSpPr>
          <p:cNvPr id="1330" name="Google Shape;1330;p18"/>
          <p:cNvSpPr/>
          <p:nvPr/>
        </p:nvSpPr>
        <p:spPr>
          <a:xfrm>
            <a:off x="5731490" y="2767151"/>
            <a:ext cx="1771050" cy="651818"/>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chemeClr val="lt1"/>
                </a:solidFill>
                <a:latin typeface="Helvetica Neue"/>
                <a:ea typeface="Helvetica Neue"/>
                <a:cs typeface="Helvetica Neue"/>
                <a:sym typeface="Helvetica Neue"/>
              </a:rPr>
              <a:t>DESIGN</a:t>
            </a:r>
            <a:endParaRPr/>
          </a:p>
        </p:txBody>
      </p:sp>
      <p:sp>
        <p:nvSpPr>
          <p:cNvPr id="1331" name="Google Shape;1331;p18"/>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32" name="Google Shape;1332;p18"/>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333" name="Google Shape;1333;p18"/>
          <p:cNvGrpSpPr/>
          <p:nvPr/>
        </p:nvGrpSpPr>
        <p:grpSpPr>
          <a:xfrm>
            <a:off x="240903" y="2098124"/>
            <a:ext cx="2505790" cy="1096491"/>
            <a:chOff x="257528" y="2401576"/>
            <a:chExt cx="2505790" cy="1096491"/>
          </a:xfrm>
        </p:grpSpPr>
        <p:sp>
          <p:nvSpPr>
            <p:cNvPr id="1334" name="Google Shape;1334;p18"/>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35" name="Google Shape;1335;p18"/>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336" name="Google Shape;1336;p18"/>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337" name="Google Shape;1337;p18"/>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338" name="Google Shape;1338;p18"/>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339" name="Google Shape;1339;p18"/>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340" name="Google Shape;1340;p18"/>
          <p:cNvGrpSpPr/>
          <p:nvPr/>
        </p:nvGrpSpPr>
        <p:grpSpPr>
          <a:xfrm>
            <a:off x="238650" y="3416037"/>
            <a:ext cx="2505790" cy="1096491"/>
            <a:chOff x="257527" y="3745779"/>
            <a:chExt cx="2505790" cy="1096491"/>
          </a:xfrm>
        </p:grpSpPr>
        <p:sp>
          <p:nvSpPr>
            <p:cNvPr id="1341" name="Google Shape;1341;p18"/>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42" name="Google Shape;1342;p18"/>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343" name="Google Shape;1343;p18"/>
          <p:cNvGrpSpPr/>
          <p:nvPr/>
        </p:nvGrpSpPr>
        <p:grpSpPr>
          <a:xfrm>
            <a:off x="233195" y="4734792"/>
            <a:ext cx="2505790" cy="1096491"/>
            <a:chOff x="257527" y="5090521"/>
            <a:chExt cx="2505790" cy="1096491"/>
          </a:xfrm>
        </p:grpSpPr>
        <p:sp>
          <p:nvSpPr>
            <p:cNvPr id="1344" name="Google Shape;1344;p18"/>
            <p:cNvSpPr/>
            <p:nvPr/>
          </p:nvSpPr>
          <p:spPr>
            <a:xfrm>
              <a:off x="257527" y="5090521"/>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345" name="Google Shape;1345;p18"/>
            <p:cNvSpPr txBox="1"/>
            <p:nvPr/>
          </p:nvSpPr>
          <p:spPr>
            <a:xfrm>
              <a:off x="427552" y="5290847"/>
              <a:ext cx="224151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Fair use data framework</a:t>
              </a:r>
              <a:endParaRPr/>
            </a:p>
          </p:txBody>
        </p:sp>
      </p:grpSp>
      <p:sp>
        <p:nvSpPr>
          <p:cNvPr id="1346" name="Google Shape;1346;p18"/>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347" name="Google Shape;1347;p18"/>
          <p:cNvGrpSpPr/>
          <p:nvPr/>
        </p:nvGrpSpPr>
        <p:grpSpPr>
          <a:xfrm>
            <a:off x="240903" y="6055449"/>
            <a:ext cx="2505790" cy="1096491"/>
            <a:chOff x="255275" y="6447309"/>
            <a:chExt cx="2505790" cy="1096491"/>
          </a:xfrm>
        </p:grpSpPr>
        <p:sp>
          <p:nvSpPr>
            <p:cNvPr id="1348" name="Google Shape;1348;p18"/>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49" name="Google Shape;1349;p18"/>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350" name="Google Shape;1350;p18"/>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351" name="Google Shape;1351;p18"/>
          <p:cNvSpPr txBox="1"/>
          <p:nvPr/>
        </p:nvSpPr>
        <p:spPr>
          <a:xfrm>
            <a:off x="3905037" y="690150"/>
            <a:ext cx="5067547"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 Use Data Framework</a:t>
            </a:r>
            <a:endParaRPr sz="1901">
              <a:solidFill>
                <a:schemeClr val="dk1"/>
              </a:solidFill>
              <a:latin typeface="Open Sans"/>
              <a:ea typeface="Open Sans"/>
              <a:cs typeface="Open Sans"/>
              <a:sym typeface="Open Sans"/>
            </a:endParaRPr>
          </a:p>
        </p:txBody>
      </p:sp>
      <p:sp>
        <p:nvSpPr>
          <p:cNvPr id="1352" name="Google Shape;1352;p18"/>
          <p:cNvSpPr txBox="1"/>
          <p:nvPr/>
        </p:nvSpPr>
        <p:spPr>
          <a:xfrm>
            <a:off x="3887497" y="1371034"/>
            <a:ext cx="9272705"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Our goal is to promote health equity by ensuring the effective, accountable, and ethical use of these data presented in the Fairness Dashboard. The questions below are guidelines* to help users conduct equitable analyses, target audiences effectively, and ultimately improve mental health outcomes by considering all relevant sociodemographic factors and their intersections.</a:t>
            </a:r>
            <a:r>
              <a:rPr lang="en-US" sz="1600">
                <a:solidFill>
                  <a:srgbClr val="3A3838"/>
                </a:solidFill>
                <a:latin typeface="Open Sans"/>
                <a:ea typeface="Open Sans"/>
                <a:cs typeface="Open Sans"/>
                <a:sym typeface="Open Sans"/>
              </a:rPr>
              <a:t> </a:t>
            </a:r>
            <a:endParaRPr/>
          </a:p>
        </p:txBody>
      </p:sp>
      <p:sp>
        <p:nvSpPr>
          <p:cNvPr id="1353" name="Google Shape;1353;p18"/>
          <p:cNvSpPr/>
          <p:nvPr/>
        </p:nvSpPr>
        <p:spPr>
          <a:xfrm>
            <a:off x="3818955" y="3292064"/>
            <a:ext cx="9410658" cy="470433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54" name="Google Shape;1354;p18"/>
          <p:cNvSpPr/>
          <p:nvPr/>
        </p:nvSpPr>
        <p:spPr>
          <a:xfrm>
            <a:off x="3824853" y="2767152"/>
            <a:ext cx="1771050" cy="651818"/>
          </a:xfrm>
          <a:prstGeom prst="flowChartDocument">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595959"/>
                </a:solidFill>
                <a:latin typeface="Helvetica Neue"/>
                <a:ea typeface="Helvetica Neue"/>
                <a:cs typeface="Helvetica Neue"/>
                <a:sym typeface="Helvetica Neue"/>
              </a:rPr>
              <a:t>ANALYZE</a:t>
            </a:r>
            <a:endParaRPr sz="1900">
              <a:solidFill>
                <a:srgbClr val="595959"/>
              </a:solidFill>
              <a:latin typeface="Helvetica Neue"/>
              <a:ea typeface="Helvetica Neue"/>
              <a:cs typeface="Helvetica Neue"/>
              <a:sym typeface="Helvetica Neue"/>
            </a:endParaRPr>
          </a:p>
        </p:txBody>
      </p:sp>
      <p:sp>
        <p:nvSpPr>
          <p:cNvPr id="1355" name="Google Shape;1355;p18"/>
          <p:cNvSpPr/>
          <p:nvPr/>
        </p:nvSpPr>
        <p:spPr>
          <a:xfrm>
            <a:off x="3947831" y="5325231"/>
            <a:ext cx="2521353" cy="639519"/>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Identifying Data Gaps</a:t>
            </a:r>
            <a:endParaRPr/>
          </a:p>
        </p:txBody>
      </p:sp>
      <p:sp>
        <p:nvSpPr>
          <p:cNvPr id="1356" name="Google Shape;1356;p18"/>
          <p:cNvSpPr/>
          <p:nvPr/>
        </p:nvSpPr>
        <p:spPr>
          <a:xfrm>
            <a:off x="6604269" y="5042208"/>
            <a:ext cx="6469277" cy="1401920"/>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Where are there gaps in these data? Who might be underrepresented or missing from the dataset?</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additional types of data would help provide a complete picture of the mental health outcomes in this dataset?</a:t>
            </a:r>
            <a:endParaRPr/>
          </a:p>
        </p:txBody>
      </p:sp>
      <p:sp>
        <p:nvSpPr>
          <p:cNvPr id="1357" name="Google Shape;1357;p18"/>
          <p:cNvSpPr/>
          <p:nvPr/>
        </p:nvSpPr>
        <p:spPr>
          <a:xfrm>
            <a:off x="3899320" y="3726440"/>
            <a:ext cx="2607491" cy="897983"/>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Intersectionality &amp; Social Determinants of Health</a:t>
            </a:r>
            <a:endParaRPr/>
          </a:p>
        </p:txBody>
      </p:sp>
      <p:sp>
        <p:nvSpPr>
          <p:cNvPr id="1358" name="Google Shape;1358;p18"/>
          <p:cNvSpPr/>
          <p:nvPr/>
        </p:nvSpPr>
        <p:spPr>
          <a:xfrm>
            <a:off x="6617812" y="3529693"/>
            <a:ext cx="6444667" cy="1414228"/>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How do the social determinants in this dataset influence mental health outcomes?</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are the mental health impacts of holding multiple marginalized identities? </a:t>
            </a:r>
            <a:endParaRPr sz="1901">
              <a:solidFill>
                <a:schemeClr val="lt1"/>
              </a:solidFill>
              <a:latin typeface="Calibri"/>
              <a:ea typeface="Calibri"/>
              <a:cs typeface="Calibri"/>
              <a:sym typeface="Calibri"/>
            </a:endParaRPr>
          </a:p>
        </p:txBody>
      </p:sp>
      <p:sp>
        <p:nvSpPr>
          <p:cNvPr id="1359" name="Google Shape;1359;p18"/>
          <p:cNvSpPr/>
          <p:nvPr/>
        </p:nvSpPr>
        <p:spPr>
          <a:xfrm>
            <a:off x="3899393" y="6727255"/>
            <a:ext cx="2521353" cy="639519"/>
          </a:xfrm>
          <a:prstGeom prst="roundRect">
            <a:avLst>
              <a:gd fmla="val 16667" name="adj"/>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rgbClr val="3F3F3F"/>
                </a:solidFill>
                <a:latin typeface="Open Sans"/>
                <a:ea typeface="Open Sans"/>
                <a:cs typeface="Open Sans"/>
                <a:sym typeface="Open Sans"/>
              </a:rPr>
              <a:t>Results</a:t>
            </a:r>
            <a:endParaRPr/>
          </a:p>
        </p:txBody>
      </p:sp>
      <p:sp>
        <p:nvSpPr>
          <p:cNvPr id="1360" name="Google Shape;1360;p18"/>
          <p:cNvSpPr/>
          <p:nvPr/>
        </p:nvSpPr>
        <p:spPr>
          <a:xfrm>
            <a:off x="6617833" y="6530340"/>
            <a:ext cx="6444667" cy="1377304"/>
          </a:xfrm>
          <a:prstGeom prst="roundRect">
            <a:avLst>
              <a:gd fmla="val 16667" name="adj"/>
            </a:avLst>
          </a:prstGeom>
          <a:solidFill>
            <a:srgbClr val="F2F2F2"/>
          </a:solidFill>
          <a:ln cap="flat" cmpd="sng" w="12700">
            <a:solidFill>
              <a:srgbClr val="BFBFBF"/>
            </a:solidFill>
            <a:prstDash val="solid"/>
            <a:miter lim="800000"/>
            <a:headEnd len="sm" w="sm" type="none"/>
            <a:tailEnd len="sm" w="sm" type="none"/>
          </a:ln>
        </p:spPr>
        <p:txBody>
          <a:bodyPr anchorCtr="0" anchor="ctr" bIns="45700" lIns="91425" spcFirstLastPara="1" rIns="91425" wrap="square" tIns="45700">
            <a:noAutofit/>
          </a:bodyPr>
          <a:lstStyle/>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do the results of your analysis mean for your community, clients, or target population?</a:t>
            </a:r>
            <a:endParaRPr/>
          </a:p>
          <a:p>
            <a:pPr indent="-342900" lvl="0" marL="342900" marR="0" rtl="0" algn="l">
              <a:spcBef>
                <a:spcPts val="0"/>
              </a:spcBef>
              <a:spcAft>
                <a:spcPts val="0"/>
              </a:spcAft>
              <a:buClr>
                <a:srgbClr val="3F3F3F"/>
              </a:buClr>
              <a:buSzPts val="1650"/>
              <a:buFont typeface="Arial"/>
              <a:buChar char="•"/>
            </a:pPr>
            <a:r>
              <a:rPr lang="en-US" sz="1650">
                <a:solidFill>
                  <a:srgbClr val="3F3F3F"/>
                </a:solidFill>
                <a:latin typeface="Open Sans"/>
                <a:ea typeface="Open Sans"/>
                <a:cs typeface="Open Sans"/>
                <a:sym typeface="Open Sans"/>
              </a:rPr>
              <a:t>What can be done with these results to promote actionable change in mental health disparities?</a:t>
            </a:r>
            <a:endParaRPr/>
          </a:p>
        </p:txBody>
      </p:sp>
      <p:sp>
        <p:nvSpPr>
          <p:cNvPr id="1361" name="Google Shape;1361;p18"/>
          <p:cNvSpPr txBox="1"/>
          <p:nvPr/>
        </p:nvSpPr>
        <p:spPr>
          <a:xfrm>
            <a:off x="3739875" y="7940796"/>
            <a:ext cx="10483393"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595959"/>
                </a:solidFill>
                <a:latin typeface="Open Sans"/>
                <a:ea typeface="Open Sans"/>
                <a:cs typeface="Open Sans"/>
                <a:sym typeface="Open Sans"/>
              </a:rPr>
              <a:t>*Adapted from the ADDIE model of instructional design</a:t>
            </a:r>
            <a:br>
              <a:rPr lang="en-US" sz="800">
                <a:solidFill>
                  <a:srgbClr val="595959"/>
                </a:solidFill>
                <a:latin typeface="Open Sans"/>
                <a:ea typeface="Open Sans"/>
                <a:cs typeface="Open Sans"/>
                <a:sym typeface="Open Sans"/>
              </a:rPr>
            </a:br>
            <a:r>
              <a:rPr lang="en-US" sz="800">
                <a:solidFill>
                  <a:srgbClr val="595959"/>
                </a:solidFill>
                <a:latin typeface="Open Sans"/>
                <a:ea typeface="Open Sans"/>
                <a:cs typeface="Open Sans"/>
                <a:sym typeface="Open Sans"/>
              </a:rPr>
              <a:t>Agic, B., Fruitman, H., Maharaj, A., Taylor, J., Ashraf, A., Henderson, J., Ronda, N., McKenzie, K., Soklaridis, S., &amp; Sockalingam, S. 2023). Advancing Curriculum Development and Design in Health Professions Education: A Health Equity and Inclusion Framework for Education Programs. The Journal of Continuing Education in the Health Professions, 43(4S), S4-S8</a:t>
            </a:r>
            <a:br>
              <a:rPr lang="en-US" sz="1900">
                <a:solidFill>
                  <a:srgbClr val="595959"/>
                </a:solidFill>
                <a:latin typeface="Calibri"/>
                <a:ea typeface="Calibri"/>
                <a:cs typeface="Calibri"/>
                <a:sym typeface="Calibri"/>
              </a:rPr>
            </a:br>
            <a:endParaRPr sz="800">
              <a:solidFill>
                <a:srgbClr val="595959"/>
              </a:solidFill>
              <a:latin typeface="Open Sans"/>
              <a:ea typeface="Open Sans"/>
              <a:cs typeface="Open Sans"/>
              <a:sym typeface="Open Sans"/>
            </a:endParaRPr>
          </a:p>
        </p:txBody>
      </p:sp>
      <p:sp>
        <p:nvSpPr>
          <p:cNvPr id="1362" name="Google Shape;1362;p18"/>
          <p:cNvSpPr/>
          <p:nvPr/>
        </p:nvSpPr>
        <p:spPr>
          <a:xfrm>
            <a:off x="9841515" y="166944"/>
            <a:ext cx="4182564" cy="1082396"/>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Below is an example of questions for users to consider in the </a:t>
            </a:r>
            <a:r>
              <a:rPr b="1" lang="en-US" sz="1500">
                <a:solidFill>
                  <a:srgbClr val="3F3F3F"/>
                </a:solidFill>
                <a:latin typeface="Arial"/>
                <a:ea typeface="Arial"/>
                <a:cs typeface="Arial"/>
                <a:sym typeface="Arial"/>
              </a:rPr>
              <a:t>analyze</a:t>
            </a:r>
            <a:r>
              <a:rPr lang="en-US" sz="1500">
                <a:solidFill>
                  <a:srgbClr val="3F3F3F"/>
                </a:solidFill>
                <a:latin typeface="Arial"/>
                <a:ea typeface="Arial"/>
                <a:cs typeface="Arial"/>
                <a:sym typeface="Arial"/>
              </a:rPr>
              <a:t> stage of the research process.</a:t>
            </a:r>
            <a:r>
              <a:rPr b="1" lang="en-US" sz="1500">
                <a:solidFill>
                  <a:srgbClr val="3F3F3F"/>
                </a:solidFill>
                <a:latin typeface="Arial"/>
                <a:ea typeface="Arial"/>
                <a:cs typeface="Arial"/>
                <a:sym typeface="Arial"/>
              </a:rPr>
              <a:t> Do you have suggestions for questions in other stages? </a:t>
            </a:r>
            <a:endParaRPr sz="1901">
              <a:solidFill>
                <a:srgbClr val="3F3F3F"/>
              </a:solidFill>
              <a:latin typeface="Calibri"/>
              <a:ea typeface="Calibri"/>
              <a:cs typeface="Calibri"/>
              <a:sym typeface="Calibri"/>
            </a:endParaRPr>
          </a:p>
        </p:txBody>
      </p:sp>
      <p:pic>
        <p:nvPicPr>
          <p:cNvPr descr="Back outline" id="1363" name="Google Shape;1363;p18"/>
          <p:cNvPicPr preferRelativeResize="0"/>
          <p:nvPr/>
        </p:nvPicPr>
        <p:blipFill rotWithShape="1">
          <a:blip r:embed="rId5">
            <a:alphaModFix/>
          </a:blip>
          <a:srcRect b="0" l="0" r="0" t="0"/>
          <a:stretch/>
        </p:blipFill>
        <p:spPr>
          <a:xfrm rot="7440000">
            <a:off x="12768480" y="1610873"/>
            <a:ext cx="1529511" cy="80362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8" name="Shape 1368"/>
        <p:cNvGrpSpPr/>
        <p:nvPr/>
      </p:nvGrpSpPr>
      <p:grpSpPr>
        <a:xfrm>
          <a:off x="0" y="0"/>
          <a:ext cx="0" cy="0"/>
          <a:chOff x="0" y="0"/>
          <a:chExt cx="0" cy="0"/>
        </a:xfrm>
      </p:grpSpPr>
      <p:sp>
        <p:nvSpPr>
          <p:cNvPr id="1369" name="Google Shape;1369;p19"/>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70" name="Google Shape;1370;p19"/>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371" name="Google Shape;1371;p19"/>
          <p:cNvGrpSpPr/>
          <p:nvPr/>
        </p:nvGrpSpPr>
        <p:grpSpPr>
          <a:xfrm>
            <a:off x="240903" y="2098124"/>
            <a:ext cx="2505790" cy="1096491"/>
            <a:chOff x="257528" y="2401576"/>
            <a:chExt cx="2505790" cy="1096491"/>
          </a:xfrm>
        </p:grpSpPr>
        <p:sp>
          <p:nvSpPr>
            <p:cNvPr id="1372" name="Google Shape;1372;p19"/>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73" name="Google Shape;1373;p19"/>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374" name="Google Shape;1374;p19"/>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375" name="Google Shape;1375;p19"/>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376" name="Google Shape;1376;p19"/>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377" name="Google Shape;1377;p19"/>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378" name="Google Shape;1378;p19"/>
          <p:cNvGrpSpPr/>
          <p:nvPr/>
        </p:nvGrpSpPr>
        <p:grpSpPr>
          <a:xfrm>
            <a:off x="238650" y="3416037"/>
            <a:ext cx="2505790" cy="1096491"/>
            <a:chOff x="257527" y="3745779"/>
            <a:chExt cx="2505790" cy="1096491"/>
          </a:xfrm>
        </p:grpSpPr>
        <p:sp>
          <p:nvSpPr>
            <p:cNvPr id="1379" name="Google Shape;1379;p19"/>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80" name="Google Shape;1380;p19"/>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381" name="Google Shape;1381;p19"/>
          <p:cNvGrpSpPr/>
          <p:nvPr/>
        </p:nvGrpSpPr>
        <p:grpSpPr>
          <a:xfrm>
            <a:off x="233195" y="4734792"/>
            <a:ext cx="2505790" cy="1096491"/>
            <a:chOff x="257527" y="5090521"/>
            <a:chExt cx="2505790" cy="1096491"/>
          </a:xfrm>
        </p:grpSpPr>
        <p:sp>
          <p:nvSpPr>
            <p:cNvPr id="1382" name="Google Shape;1382;p19"/>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83" name="Google Shape;1383;p19"/>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384" name="Google Shape;1384;p19"/>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385" name="Google Shape;1385;p19"/>
          <p:cNvGrpSpPr/>
          <p:nvPr/>
        </p:nvGrpSpPr>
        <p:grpSpPr>
          <a:xfrm>
            <a:off x="240903" y="6055449"/>
            <a:ext cx="2505790" cy="1096491"/>
            <a:chOff x="255275" y="6447309"/>
            <a:chExt cx="2505790" cy="1096491"/>
          </a:xfrm>
        </p:grpSpPr>
        <p:sp>
          <p:nvSpPr>
            <p:cNvPr id="1386" name="Google Shape;1386;p19"/>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387" name="Google Shape;1387;p19"/>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1388" name="Google Shape;1388;p19"/>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389" name="Google Shape;1389;p19"/>
          <p:cNvSpPr txBox="1"/>
          <p:nvPr/>
        </p:nvSpPr>
        <p:spPr>
          <a:xfrm>
            <a:off x="3794372" y="670700"/>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1390" name="Google Shape;1390;p19"/>
          <p:cNvSpPr txBox="1"/>
          <p:nvPr/>
        </p:nvSpPr>
        <p:spPr>
          <a:xfrm>
            <a:off x="3795084" y="1320691"/>
            <a:ext cx="9527115"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The Fairness Dashboard was developed with the valued guidance of our lived-experience research advisory team. Their combined experiences and backgrounds have shaped this tool into a resource hub for exploring health equity data in a thoughtful, accessible, and impactful way. </a:t>
            </a:r>
            <a:endParaRPr sz="1901">
              <a:solidFill>
                <a:srgbClr val="3A3838"/>
              </a:solidFill>
              <a:latin typeface="Calibri"/>
              <a:ea typeface="Calibri"/>
              <a:cs typeface="Calibri"/>
              <a:sym typeface="Calibri"/>
            </a:endParaRPr>
          </a:p>
          <a:p>
            <a:pPr indent="0" lvl="0" marL="0" marR="0" rtl="0" algn="l">
              <a:spcBef>
                <a:spcPts val="0"/>
              </a:spcBef>
              <a:spcAft>
                <a:spcPts val="0"/>
              </a:spcAft>
              <a:buNone/>
            </a:pP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Below, you can watch their messages to users like yourself and learn more about each advisor.</a:t>
            </a:r>
            <a:endParaRPr/>
          </a:p>
        </p:txBody>
      </p:sp>
      <p:sp>
        <p:nvSpPr>
          <p:cNvPr id="1391" name="Google Shape;1391;p19"/>
          <p:cNvSpPr/>
          <p:nvPr/>
        </p:nvSpPr>
        <p:spPr>
          <a:xfrm>
            <a:off x="4931255" y="2890137"/>
            <a:ext cx="6753115" cy="3161226"/>
          </a:xfrm>
          <a:prstGeom prst="rect">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id="1392" name="Google Shape;1392;p19"/>
          <p:cNvPicPr preferRelativeResize="0"/>
          <p:nvPr/>
        </p:nvPicPr>
        <p:blipFill rotWithShape="1">
          <a:blip r:embed="rId5">
            <a:alphaModFix/>
          </a:blip>
          <a:srcRect b="0" l="0" r="0" t="0"/>
          <a:stretch/>
        </p:blipFill>
        <p:spPr>
          <a:xfrm>
            <a:off x="6028984" y="3504237"/>
            <a:ext cx="1602636" cy="1590621"/>
          </a:xfrm>
          <a:prstGeom prst="rect">
            <a:avLst/>
          </a:prstGeom>
          <a:noFill/>
          <a:ln>
            <a:noFill/>
          </a:ln>
        </p:spPr>
      </p:pic>
      <p:sp>
        <p:nvSpPr>
          <p:cNvPr id="1393" name="Google Shape;1393;p19"/>
          <p:cNvSpPr txBox="1"/>
          <p:nvPr/>
        </p:nvSpPr>
        <p:spPr>
          <a:xfrm>
            <a:off x="7280598" y="3050017"/>
            <a:ext cx="204117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[Embedded video]</a:t>
            </a:r>
            <a:endParaRPr sz="1800">
              <a:solidFill>
                <a:schemeClr val="dk1"/>
              </a:solidFill>
              <a:latin typeface="Arial"/>
              <a:ea typeface="Arial"/>
              <a:cs typeface="Arial"/>
              <a:sym typeface="Arial"/>
            </a:endParaRPr>
          </a:p>
        </p:txBody>
      </p:sp>
      <p:sp>
        <p:nvSpPr>
          <p:cNvPr id="1394" name="Google Shape;1394;p19"/>
          <p:cNvSpPr txBox="1"/>
          <p:nvPr/>
        </p:nvSpPr>
        <p:spPr>
          <a:xfrm>
            <a:off x="7908139" y="3627998"/>
            <a:ext cx="3542750" cy="2046714"/>
          </a:xfrm>
          <a:prstGeom prst="rect">
            <a:avLst/>
          </a:prstGeom>
          <a:solidFill>
            <a:srgbClr val="FFF2CC"/>
          </a:solid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1-3 minute long video</a:t>
            </a:r>
            <a:endParaRPr/>
          </a:p>
          <a:p>
            <a:pPr indent="-342900" lvl="0" marL="342900" marR="0" rtl="0" algn="l">
              <a:spcBef>
                <a:spcPts val="0"/>
              </a:spcBef>
              <a:spcAft>
                <a:spcPts val="0"/>
              </a:spcAft>
              <a:buClr>
                <a:schemeClr val="dk1"/>
              </a:buClr>
              <a:buSzPts val="1800"/>
              <a:buFont typeface="Arial"/>
              <a:buChar char="•"/>
            </a:pPr>
            <a:r>
              <a:rPr lang="en-US" sz="1800">
                <a:solidFill>
                  <a:schemeClr val="dk1"/>
                </a:solidFill>
                <a:latin typeface="Arial"/>
                <a:ea typeface="Arial"/>
                <a:cs typeface="Arial"/>
                <a:sym typeface="Arial"/>
              </a:rPr>
              <a:t>300 word script</a:t>
            </a: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a:p>
            <a:pPr indent="-114300" lvl="1" marL="482600" marR="0" rtl="0" algn="l">
              <a:spcBef>
                <a:spcPts val="0"/>
              </a:spcBef>
              <a:spcAft>
                <a:spcPts val="0"/>
              </a:spcAft>
              <a:buClr>
                <a:schemeClr val="dk1"/>
              </a:buClr>
              <a:buSzPts val="1800"/>
              <a:buFont typeface="Courier New"/>
              <a:buChar char="o"/>
            </a:pPr>
            <a:r>
              <a:rPr b="0" i="0" lang="en-US" sz="1800" u="none" cap="none" strike="noStrike">
                <a:solidFill>
                  <a:schemeClr val="dk1"/>
                </a:solidFill>
                <a:latin typeface="Arial"/>
                <a:ea typeface="Arial"/>
                <a:cs typeface="Arial"/>
                <a:sym typeface="Arial"/>
              </a:rPr>
              <a:t> </a:t>
            </a:r>
            <a:r>
              <a:rPr b="1" i="0" lang="en-US" sz="1800" u="none" cap="none" strike="noStrike">
                <a:solidFill>
                  <a:schemeClr val="dk1"/>
                </a:solidFill>
                <a:latin typeface="Arial"/>
                <a:ea typeface="Arial"/>
                <a:cs typeface="Arial"/>
                <a:sym typeface="Arial"/>
              </a:rPr>
              <a:t>Advisors</a:t>
            </a:r>
            <a:r>
              <a:rPr b="0" i="0" lang="en-US" sz="1800" u="none" cap="none" strike="noStrike">
                <a:solidFill>
                  <a:schemeClr val="dk1"/>
                </a:solidFill>
                <a:latin typeface="Arial"/>
                <a:ea typeface="Arial"/>
                <a:cs typeface="Arial"/>
                <a:sym typeface="Arial"/>
              </a:rPr>
              <a:t> - What do you want the dashboard users to know?</a:t>
            </a:r>
            <a:endParaRPr/>
          </a:p>
          <a:p>
            <a:pPr indent="-222250" lvl="0" marL="342900" marR="0" rtl="0" algn="l">
              <a:spcBef>
                <a:spcPts val="0"/>
              </a:spcBef>
              <a:spcAft>
                <a:spcPts val="0"/>
              </a:spcAft>
              <a:buClr>
                <a:schemeClr val="dk1"/>
              </a:buClr>
              <a:buSzPts val="1900"/>
              <a:buFont typeface="Arial"/>
              <a:buNone/>
            </a:pPr>
            <a:r>
              <a:t/>
            </a:r>
            <a:endParaRPr sz="1900">
              <a:solidFill>
                <a:schemeClr val="dk1"/>
              </a:solidFill>
              <a:latin typeface="Calibri"/>
              <a:ea typeface="Calibri"/>
              <a:cs typeface="Calibri"/>
              <a:sym typeface="Calibri"/>
            </a:endParaRPr>
          </a:p>
        </p:txBody>
      </p:sp>
      <p:sp>
        <p:nvSpPr>
          <p:cNvPr id="1395" name="Google Shape;1395;p19"/>
          <p:cNvSpPr/>
          <p:nvPr/>
        </p:nvSpPr>
        <p:spPr>
          <a:xfrm>
            <a:off x="3794372" y="6221431"/>
            <a:ext cx="9373741" cy="202123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96" name="Google Shape;1396;p19"/>
          <p:cNvSpPr/>
          <p:nvPr/>
        </p:nvSpPr>
        <p:spPr>
          <a:xfrm>
            <a:off x="3925511" y="6394815"/>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97" name="Google Shape;1397;p19"/>
          <p:cNvSpPr/>
          <p:nvPr/>
        </p:nvSpPr>
        <p:spPr>
          <a:xfrm>
            <a:off x="12289561" y="64975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98" name="Google Shape;1398;p19"/>
          <p:cNvSpPr/>
          <p:nvPr/>
        </p:nvSpPr>
        <p:spPr>
          <a:xfrm>
            <a:off x="12356681" y="6563219"/>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399" name="Google Shape;1399;p19"/>
          <p:cNvSpPr txBox="1"/>
          <p:nvPr/>
        </p:nvSpPr>
        <p:spPr>
          <a:xfrm>
            <a:off x="4096245" y="660154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Research Advisory Committee</a:t>
            </a:r>
            <a:endParaRPr/>
          </a:p>
        </p:txBody>
      </p:sp>
      <p:sp>
        <p:nvSpPr>
          <p:cNvPr id="1400" name="Google Shape;1400;p19"/>
          <p:cNvSpPr/>
          <p:nvPr/>
        </p:nvSpPr>
        <p:spPr>
          <a:xfrm>
            <a:off x="3938548" y="7292602"/>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01" name="Google Shape;1401;p19"/>
          <p:cNvSpPr txBox="1"/>
          <p:nvPr/>
        </p:nvSpPr>
        <p:spPr>
          <a:xfrm>
            <a:off x="4097016" y="7474732"/>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Predictive Care Research Team</a:t>
            </a:r>
            <a:endParaRPr/>
          </a:p>
        </p:txBody>
      </p:sp>
      <p:sp>
        <p:nvSpPr>
          <p:cNvPr id="1402" name="Google Shape;1402;p19"/>
          <p:cNvSpPr/>
          <p:nvPr/>
        </p:nvSpPr>
        <p:spPr>
          <a:xfrm>
            <a:off x="12291823" y="7419979"/>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03" name="Google Shape;1403;p19"/>
          <p:cNvSpPr/>
          <p:nvPr/>
        </p:nvSpPr>
        <p:spPr>
          <a:xfrm>
            <a:off x="12346659" y="7485603"/>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2"/>
          <p:cNvSpPr txBox="1"/>
          <p:nvPr>
            <p:ph type="title"/>
          </p:nvPr>
        </p:nvSpPr>
        <p:spPr>
          <a:xfrm>
            <a:off x="2132446" y="3768329"/>
            <a:ext cx="9798590" cy="1634952"/>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6E288D"/>
              </a:buClr>
              <a:buSzPct val="100000"/>
              <a:buFont typeface="Arial"/>
              <a:buNone/>
            </a:pPr>
            <a:r>
              <a:rPr b="1" lang="en-US" sz="4400">
                <a:solidFill>
                  <a:srgbClr val="6E288D"/>
                </a:solidFill>
                <a:latin typeface="Arial"/>
                <a:ea typeface="Arial"/>
                <a:cs typeface="Arial"/>
                <a:sym typeface="Arial"/>
              </a:rPr>
              <a:t>Icebreaker: </a:t>
            </a:r>
            <a:r>
              <a:rPr lang="en-US" sz="4400">
                <a:latin typeface="Arial"/>
                <a:ea typeface="Arial"/>
                <a:cs typeface="Arial"/>
                <a:sym typeface="Arial"/>
              </a:rPr>
              <a:t>If you could invent a new holiday, what would that holiday be and how would you celebrate it? </a:t>
            </a:r>
            <a:endParaRPr/>
          </a:p>
        </p:txBody>
      </p:sp>
      <p:sp>
        <p:nvSpPr>
          <p:cNvPr id="684" name="Google Shape;684;p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Jack-O-Lantern with solid fill" id="685" name="Google Shape;685;p2"/>
          <p:cNvPicPr preferRelativeResize="0"/>
          <p:nvPr/>
        </p:nvPicPr>
        <p:blipFill rotWithShape="1">
          <a:blip r:embed="rId3">
            <a:alphaModFix/>
          </a:blip>
          <a:srcRect b="0" l="0" r="0" t="0"/>
          <a:stretch/>
        </p:blipFill>
        <p:spPr>
          <a:xfrm>
            <a:off x="2128171" y="2403809"/>
            <a:ext cx="914669" cy="914400"/>
          </a:xfrm>
          <a:prstGeom prst="rect">
            <a:avLst/>
          </a:prstGeom>
          <a:noFill/>
          <a:ln>
            <a:noFill/>
          </a:ln>
        </p:spPr>
      </p:pic>
      <p:pic>
        <p:nvPicPr>
          <p:cNvPr descr="Holiday tree with solid fill" id="686" name="Google Shape;686;p2"/>
          <p:cNvPicPr preferRelativeResize="0"/>
          <p:nvPr/>
        </p:nvPicPr>
        <p:blipFill rotWithShape="1">
          <a:blip r:embed="rId4">
            <a:alphaModFix/>
          </a:blip>
          <a:srcRect b="0" l="0" r="0" t="0"/>
          <a:stretch/>
        </p:blipFill>
        <p:spPr>
          <a:xfrm>
            <a:off x="3526723" y="2403809"/>
            <a:ext cx="914669" cy="914400"/>
          </a:xfrm>
          <a:prstGeom prst="rect">
            <a:avLst/>
          </a:prstGeom>
          <a:noFill/>
          <a:ln>
            <a:noFill/>
          </a:ln>
        </p:spPr>
      </p:pic>
      <p:pic>
        <p:nvPicPr>
          <p:cNvPr descr="Bunny face with solid fill" id="687" name="Google Shape;687;p2"/>
          <p:cNvPicPr preferRelativeResize="0"/>
          <p:nvPr/>
        </p:nvPicPr>
        <p:blipFill rotWithShape="1">
          <a:blip r:embed="rId5">
            <a:alphaModFix/>
          </a:blip>
          <a:srcRect b="0" l="0" r="0" t="0"/>
          <a:stretch/>
        </p:blipFill>
        <p:spPr>
          <a:xfrm>
            <a:off x="4925274" y="2403809"/>
            <a:ext cx="914669" cy="914400"/>
          </a:xfrm>
          <a:prstGeom prst="rect">
            <a:avLst/>
          </a:prstGeom>
          <a:noFill/>
          <a:ln>
            <a:noFill/>
          </a:ln>
        </p:spPr>
      </p:pic>
      <p:pic>
        <p:nvPicPr>
          <p:cNvPr descr="Rainbow with solid fill" id="688" name="Google Shape;688;p2"/>
          <p:cNvPicPr preferRelativeResize="0"/>
          <p:nvPr/>
        </p:nvPicPr>
        <p:blipFill rotWithShape="1">
          <a:blip r:embed="rId6">
            <a:alphaModFix/>
          </a:blip>
          <a:srcRect b="0" l="0" r="0" t="0"/>
          <a:stretch/>
        </p:blipFill>
        <p:spPr>
          <a:xfrm>
            <a:off x="10605810" y="2403809"/>
            <a:ext cx="914669" cy="914400"/>
          </a:xfrm>
          <a:prstGeom prst="rect">
            <a:avLst/>
          </a:prstGeom>
          <a:noFill/>
          <a:ln>
            <a:noFill/>
          </a:ln>
        </p:spPr>
      </p:pic>
      <p:pic>
        <p:nvPicPr>
          <p:cNvPr descr="Love letter with solid fill" id="689" name="Google Shape;689;p2"/>
          <p:cNvPicPr preferRelativeResize="0"/>
          <p:nvPr/>
        </p:nvPicPr>
        <p:blipFill rotWithShape="1">
          <a:blip r:embed="rId7">
            <a:alphaModFix/>
          </a:blip>
          <a:srcRect b="0" l="0" r="0" t="0"/>
          <a:stretch/>
        </p:blipFill>
        <p:spPr>
          <a:xfrm>
            <a:off x="9151615" y="2408596"/>
            <a:ext cx="914669" cy="914400"/>
          </a:xfrm>
          <a:prstGeom prst="rect">
            <a:avLst/>
          </a:prstGeom>
          <a:noFill/>
          <a:ln>
            <a:noFill/>
          </a:ln>
        </p:spPr>
      </p:pic>
      <p:pic>
        <p:nvPicPr>
          <p:cNvPr descr="Fireworks with solid fill" id="690" name="Google Shape;690;p2"/>
          <p:cNvPicPr preferRelativeResize="0"/>
          <p:nvPr/>
        </p:nvPicPr>
        <p:blipFill rotWithShape="1">
          <a:blip r:embed="rId8">
            <a:alphaModFix/>
          </a:blip>
          <a:srcRect b="0" l="0" r="0" t="0"/>
          <a:stretch/>
        </p:blipFill>
        <p:spPr>
          <a:xfrm>
            <a:off x="7740586" y="2404753"/>
            <a:ext cx="914669" cy="914400"/>
          </a:xfrm>
          <a:prstGeom prst="rect">
            <a:avLst/>
          </a:prstGeom>
          <a:noFill/>
          <a:ln>
            <a:noFill/>
          </a:ln>
        </p:spPr>
      </p:pic>
      <p:pic>
        <p:nvPicPr>
          <p:cNvPr descr="Shamrock with solid fill" id="691" name="Google Shape;691;p2"/>
          <p:cNvPicPr preferRelativeResize="0"/>
          <p:nvPr/>
        </p:nvPicPr>
        <p:blipFill rotWithShape="1">
          <a:blip r:embed="rId9">
            <a:alphaModFix/>
          </a:blip>
          <a:srcRect b="0" l="0" r="0" t="0"/>
          <a:stretch/>
        </p:blipFill>
        <p:spPr>
          <a:xfrm>
            <a:off x="6372722" y="2400909"/>
            <a:ext cx="914669" cy="914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8" name="Shape 1408"/>
        <p:cNvGrpSpPr/>
        <p:nvPr/>
      </p:nvGrpSpPr>
      <p:grpSpPr>
        <a:xfrm>
          <a:off x="0" y="0"/>
          <a:ext cx="0" cy="0"/>
          <a:chOff x="0" y="0"/>
          <a:chExt cx="0" cy="0"/>
        </a:xfrm>
      </p:grpSpPr>
      <p:sp>
        <p:nvSpPr>
          <p:cNvPr id="1409" name="Google Shape;1409;p20"/>
          <p:cNvSpPr/>
          <p:nvPr/>
        </p:nvSpPr>
        <p:spPr>
          <a:xfrm>
            <a:off x="3818964" y="1581104"/>
            <a:ext cx="9386047" cy="621819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10" name="Google Shape;1410;p20"/>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11" name="Google Shape;1411;p20"/>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12" name="Google Shape;1412;p20"/>
          <p:cNvGrpSpPr/>
          <p:nvPr/>
        </p:nvGrpSpPr>
        <p:grpSpPr>
          <a:xfrm>
            <a:off x="240903" y="2098124"/>
            <a:ext cx="2505790" cy="1096491"/>
            <a:chOff x="257528" y="2401576"/>
            <a:chExt cx="2505790" cy="1096491"/>
          </a:xfrm>
        </p:grpSpPr>
        <p:sp>
          <p:nvSpPr>
            <p:cNvPr id="1413" name="Google Shape;1413;p20"/>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14" name="Google Shape;1414;p20"/>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r>
                <a:rPr b="1" lang="en-US" sz="2000">
                  <a:solidFill>
                    <a:schemeClr val="lt1"/>
                  </a:solidFill>
                  <a:latin typeface="Arial"/>
                  <a:ea typeface="Arial"/>
                  <a:cs typeface="Arial"/>
                  <a:sym typeface="Arial"/>
                </a:rPr>
                <a:t>?</a:t>
              </a:r>
              <a:endParaRPr/>
            </a:p>
          </p:txBody>
        </p:sp>
      </p:grpSp>
      <p:sp>
        <p:nvSpPr>
          <p:cNvPr id="1415" name="Google Shape;1415;p20"/>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416" name="Google Shape;1416;p20"/>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417" name="Google Shape;1417;p20"/>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418" name="Google Shape;1418;p20"/>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419" name="Google Shape;1419;p20"/>
          <p:cNvGrpSpPr/>
          <p:nvPr/>
        </p:nvGrpSpPr>
        <p:grpSpPr>
          <a:xfrm>
            <a:off x="238650" y="3416037"/>
            <a:ext cx="2505790" cy="1096491"/>
            <a:chOff x="257527" y="3745779"/>
            <a:chExt cx="2505790" cy="1096491"/>
          </a:xfrm>
        </p:grpSpPr>
        <p:sp>
          <p:nvSpPr>
            <p:cNvPr id="1420" name="Google Shape;1420;p20"/>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21" name="Google Shape;1421;p20"/>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422" name="Google Shape;1422;p20"/>
          <p:cNvGrpSpPr/>
          <p:nvPr/>
        </p:nvGrpSpPr>
        <p:grpSpPr>
          <a:xfrm>
            <a:off x="233195" y="4734792"/>
            <a:ext cx="2505790" cy="1096491"/>
            <a:chOff x="257527" y="5090521"/>
            <a:chExt cx="2505790" cy="1096491"/>
          </a:xfrm>
        </p:grpSpPr>
        <p:sp>
          <p:nvSpPr>
            <p:cNvPr id="1423" name="Google Shape;1423;p20"/>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24" name="Google Shape;1424;p20"/>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425" name="Google Shape;1425;p20"/>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26" name="Google Shape;1426;p20"/>
          <p:cNvGrpSpPr/>
          <p:nvPr/>
        </p:nvGrpSpPr>
        <p:grpSpPr>
          <a:xfrm>
            <a:off x="240903" y="6055449"/>
            <a:ext cx="2505790" cy="1096491"/>
            <a:chOff x="255275" y="6447309"/>
            <a:chExt cx="2505790" cy="1096491"/>
          </a:xfrm>
        </p:grpSpPr>
        <p:sp>
          <p:nvSpPr>
            <p:cNvPr id="1427" name="Google Shape;1427;p20"/>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428" name="Google Shape;1428;p20"/>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1429" name="Google Shape;1429;p20"/>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430" name="Google Shape;1430;p20"/>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1431" name="Google Shape;1431;p20"/>
          <p:cNvSpPr/>
          <p:nvPr/>
        </p:nvSpPr>
        <p:spPr>
          <a:xfrm>
            <a:off x="3794372" y="6553489"/>
            <a:ext cx="9361436" cy="119661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32" name="Google Shape;1432;p20"/>
          <p:cNvSpPr/>
          <p:nvPr/>
        </p:nvSpPr>
        <p:spPr>
          <a:xfrm>
            <a:off x="3925511" y="168450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33" name="Google Shape;1433;p20"/>
          <p:cNvSpPr/>
          <p:nvPr/>
        </p:nvSpPr>
        <p:spPr>
          <a:xfrm>
            <a:off x="12289561" y="1787286"/>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34" name="Google Shape;1434;p20"/>
          <p:cNvSpPr txBox="1"/>
          <p:nvPr/>
        </p:nvSpPr>
        <p:spPr>
          <a:xfrm>
            <a:off x="4133134" y="185433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Research Advisory Committee</a:t>
            </a:r>
            <a:endParaRPr/>
          </a:p>
        </p:txBody>
      </p:sp>
      <p:sp>
        <p:nvSpPr>
          <p:cNvPr id="1435" name="Google Shape;1435;p20"/>
          <p:cNvSpPr txBox="1"/>
          <p:nvPr/>
        </p:nvSpPr>
        <p:spPr>
          <a:xfrm>
            <a:off x="4267564" y="2816346"/>
            <a:ext cx="8276860" cy="2323713"/>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Advisors</a:t>
            </a:r>
            <a:r>
              <a:rPr lang="en-US" sz="1800">
                <a:solidFill>
                  <a:schemeClr val="dk1"/>
                </a:solidFill>
                <a:latin typeface="Arial"/>
                <a:ea typeface="Arial"/>
                <a:cs typeface="Arial"/>
                <a:sym typeface="Arial"/>
              </a:rPr>
              <a:t> - How would you like to be identified on this page, if at all? We want to ensure that this page reflects your preferences. Below are some elements we've considered including:</a:t>
            </a:r>
            <a:endParaRPr/>
          </a:p>
          <a:p>
            <a:pPr indent="0" lvl="0" marL="0" marR="0" rtl="0" algn="l">
              <a:spcBef>
                <a:spcPts val="0"/>
              </a:spcBef>
              <a:spcAft>
                <a:spcPts val="0"/>
              </a:spcAft>
              <a:buNone/>
            </a:pPr>
            <a:r>
              <a:t/>
            </a:r>
            <a:endParaRPr sz="1800">
              <a:solidFill>
                <a:schemeClr val="dk1"/>
              </a:solidFill>
              <a:latin typeface="Arial"/>
              <a:ea typeface="Arial"/>
              <a:cs typeface="Arial"/>
              <a:sym typeface="Arial"/>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Names</a:t>
            </a:r>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Photos/avatars</a:t>
            </a:r>
            <a:endParaRPr/>
          </a:p>
          <a:p>
            <a:pPr indent="-457200" lvl="0" marL="457200" marR="0" rtl="0" algn="l">
              <a:spcBef>
                <a:spcPts val="0"/>
              </a:spcBef>
              <a:spcAft>
                <a:spcPts val="0"/>
              </a:spcAft>
              <a:buClr>
                <a:schemeClr val="dk1"/>
              </a:buClr>
              <a:buSzPts val="1800"/>
              <a:buFont typeface="Arial"/>
              <a:buAutoNum type="arabicPeriod"/>
            </a:pPr>
            <a:r>
              <a:rPr lang="en-US" sz="1800">
                <a:solidFill>
                  <a:schemeClr val="dk1"/>
                </a:solidFill>
                <a:latin typeface="Arial"/>
                <a:ea typeface="Arial"/>
                <a:cs typeface="Arial"/>
                <a:sym typeface="Arial"/>
              </a:rPr>
              <a:t>Short descriptions/blurbs to introduce advisors</a:t>
            </a:r>
            <a:endParaRPr/>
          </a:p>
          <a:p>
            <a:pPr indent="0" lvl="0" marL="0" marR="0" rtl="0" algn="l">
              <a:spcBef>
                <a:spcPts val="0"/>
              </a:spcBef>
              <a:spcAft>
                <a:spcPts val="0"/>
              </a:spcAft>
              <a:buNone/>
            </a:pPr>
            <a:r>
              <a:t/>
            </a:r>
            <a:endParaRPr sz="1900">
              <a:solidFill>
                <a:schemeClr val="dk1"/>
              </a:solidFill>
              <a:latin typeface="Calibri"/>
              <a:ea typeface="Calibri"/>
              <a:cs typeface="Calibri"/>
              <a:sym typeface="Calibri"/>
            </a:endParaRPr>
          </a:p>
        </p:txBody>
      </p:sp>
      <p:sp>
        <p:nvSpPr>
          <p:cNvPr id="1436" name="Google Shape;1436;p20"/>
          <p:cNvSpPr/>
          <p:nvPr/>
        </p:nvSpPr>
        <p:spPr>
          <a:xfrm>
            <a:off x="12313588" y="2477136"/>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37" name="Google Shape;1437;p20"/>
          <p:cNvSpPr/>
          <p:nvPr/>
        </p:nvSpPr>
        <p:spPr>
          <a:xfrm>
            <a:off x="12332636" y="1884414"/>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2" name="Shape 1442"/>
        <p:cNvGrpSpPr/>
        <p:nvPr/>
      </p:nvGrpSpPr>
      <p:grpSpPr>
        <a:xfrm>
          <a:off x="0" y="0"/>
          <a:ext cx="0" cy="0"/>
          <a:chOff x="0" y="0"/>
          <a:chExt cx="0" cy="0"/>
        </a:xfrm>
      </p:grpSpPr>
      <p:sp>
        <p:nvSpPr>
          <p:cNvPr id="1443" name="Google Shape;1443;p21"/>
          <p:cNvSpPr/>
          <p:nvPr/>
        </p:nvSpPr>
        <p:spPr>
          <a:xfrm>
            <a:off x="3794353" y="1581104"/>
            <a:ext cx="9361436" cy="651357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44" name="Google Shape;1444;p21"/>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45" name="Google Shape;1445;p21"/>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46" name="Google Shape;1446;p21"/>
          <p:cNvGrpSpPr/>
          <p:nvPr/>
        </p:nvGrpSpPr>
        <p:grpSpPr>
          <a:xfrm>
            <a:off x="240903" y="2098124"/>
            <a:ext cx="2505790" cy="1096491"/>
            <a:chOff x="257528" y="2401576"/>
            <a:chExt cx="2505790" cy="1096491"/>
          </a:xfrm>
        </p:grpSpPr>
        <p:sp>
          <p:nvSpPr>
            <p:cNvPr id="1447" name="Google Shape;1447;p21"/>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48" name="Google Shape;1448;p21"/>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449" name="Google Shape;1449;p21"/>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450" name="Google Shape;1450;p21"/>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451" name="Google Shape;1451;p21"/>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452" name="Google Shape;1452;p21"/>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453" name="Google Shape;1453;p21"/>
          <p:cNvGrpSpPr/>
          <p:nvPr/>
        </p:nvGrpSpPr>
        <p:grpSpPr>
          <a:xfrm>
            <a:off x="238650" y="3416037"/>
            <a:ext cx="2505790" cy="1096491"/>
            <a:chOff x="257527" y="3745779"/>
            <a:chExt cx="2505790" cy="1096491"/>
          </a:xfrm>
        </p:grpSpPr>
        <p:sp>
          <p:nvSpPr>
            <p:cNvPr id="1454" name="Google Shape;1454;p21"/>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55" name="Google Shape;1455;p21"/>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456" name="Google Shape;1456;p21"/>
          <p:cNvGrpSpPr/>
          <p:nvPr/>
        </p:nvGrpSpPr>
        <p:grpSpPr>
          <a:xfrm>
            <a:off x="233195" y="4734792"/>
            <a:ext cx="2505790" cy="1096491"/>
            <a:chOff x="257527" y="5090521"/>
            <a:chExt cx="2505790" cy="1096491"/>
          </a:xfrm>
        </p:grpSpPr>
        <p:sp>
          <p:nvSpPr>
            <p:cNvPr id="1457" name="Google Shape;1457;p21"/>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58" name="Google Shape;1458;p21"/>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459" name="Google Shape;1459;p21"/>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60" name="Google Shape;1460;p21"/>
          <p:cNvGrpSpPr/>
          <p:nvPr/>
        </p:nvGrpSpPr>
        <p:grpSpPr>
          <a:xfrm>
            <a:off x="240903" y="6055449"/>
            <a:ext cx="2505790" cy="1096491"/>
            <a:chOff x="255275" y="6447309"/>
            <a:chExt cx="2505790" cy="1096491"/>
          </a:xfrm>
        </p:grpSpPr>
        <p:sp>
          <p:nvSpPr>
            <p:cNvPr id="1461" name="Google Shape;1461;p21"/>
            <p:cNvSpPr/>
            <p:nvPr/>
          </p:nvSpPr>
          <p:spPr>
            <a:xfrm>
              <a:off x="255275" y="6447309"/>
              <a:ext cx="2505790" cy="1096491"/>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0">
                <a:solidFill>
                  <a:srgbClr val="9A7DAC"/>
                </a:solidFill>
                <a:latin typeface="Calibri"/>
                <a:ea typeface="Calibri"/>
                <a:cs typeface="Calibri"/>
                <a:sym typeface="Calibri"/>
              </a:endParaRPr>
            </a:p>
          </p:txBody>
        </p:sp>
        <p:sp>
          <p:nvSpPr>
            <p:cNvPr id="1462" name="Google Shape;1462;p21"/>
            <p:cNvSpPr txBox="1"/>
            <p:nvPr/>
          </p:nvSpPr>
          <p:spPr>
            <a:xfrm>
              <a:off x="427552" y="6641611"/>
              <a:ext cx="2179478"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9A7DAC"/>
                  </a:solidFill>
                  <a:latin typeface="Helvetica Neue"/>
                  <a:ea typeface="Helvetica Neue"/>
                  <a:cs typeface="Helvetica Neue"/>
                  <a:sym typeface="Helvetica Neue"/>
                </a:rPr>
                <a:t>Who created this dashboard?</a:t>
              </a:r>
              <a:endParaRPr/>
            </a:p>
          </p:txBody>
        </p:sp>
      </p:grpSp>
      <p:sp>
        <p:nvSpPr>
          <p:cNvPr id="1463" name="Google Shape;1463;p21"/>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464" name="Google Shape;1464;p21"/>
          <p:cNvSpPr txBox="1"/>
          <p:nvPr/>
        </p:nvSpPr>
        <p:spPr>
          <a:xfrm>
            <a:off x="3818964" y="842878"/>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Who created this dashboard?</a:t>
            </a:r>
            <a:endParaRPr/>
          </a:p>
        </p:txBody>
      </p:sp>
      <p:sp>
        <p:nvSpPr>
          <p:cNvPr id="1465" name="Google Shape;1465;p21"/>
          <p:cNvSpPr/>
          <p:nvPr/>
        </p:nvSpPr>
        <p:spPr>
          <a:xfrm>
            <a:off x="3794372" y="6553489"/>
            <a:ext cx="9361436" cy="119661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66" name="Google Shape;1466;p21"/>
          <p:cNvSpPr/>
          <p:nvPr/>
        </p:nvSpPr>
        <p:spPr>
          <a:xfrm>
            <a:off x="3925511" y="1684506"/>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67" name="Google Shape;1467;p21"/>
          <p:cNvSpPr/>
          <p:nvPr/>
        </p:nvSpPr>
        <p:spPr>
          <a:xfrm>
            <a:off x="12289561" y="1787286"/>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68" name="Google Shape;1468;p21"/>
          <p:cNvSpPr txBox="1"/>
          <p:nvPr/>
        </p:nvSpPr>
        <p:spPr>
          <a:xfrm>
            <a:off x="4133134" y="1854338"/>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Meet the Predictive Care Research Team</a:t>
            </a:r>
            <a:endParaRPr/>
          </a:p>
        </p:txBody>
      </p:sp>
      <p:sp>
        <p:nvSpPr>
          <p:cNvPr id="1469" name="Google Shape;1469;p21"/>
          <p:cNvSpPr/>
          <p:nvPr/>
        </p:nvSpPr>
        <p:spPr>
          <a:xfrm>
            <a:off x="12313588" y="2477136"/>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70" name="Google Shape;1470;p21"/>
          <p:cNvSpPr/>
          <p:nvPr/>
        </p:nvSpPr>
        <p:spPr>
          <a:xfrm>
            <a:off x="12332636" y="1884414"/>
            <a:ext cx="466164" cy="340214"/>
          </a:xfrm>
          <a:prstGeom prst="mathMinus">
            <a:avLst>
              <a:gd fmla="val 23520" name="adj1"/>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71" name="Google Shape;1471;p21"/>
          <p:cNvSpPr txBox="1"/>
          <p:nvPr/>
        </p:nvSpPr>
        <p:spPr>
          <a:xfrm>
            <a:off x="3930342" y="2919546"/>
            <a:ext cx="4309559"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Dr. Laura Sikstrom, PhD</a:t>
            </a:r>
            <a:endParaRPr/>
          </a:p>
          <a:p>
            <a:pPr indent="0" lvl="0" marL="0" marR="0" rtl="0" algn="l">
              <a:spcBef>
                <a:spcPts val="0"/>
              </a:spcBef>
              <a:spcAft>
                <a:spcPts val="0"/>
              </a:spcAft>
              <a:buNone/>
            </a:pP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Project Scientist | Predictive Care Lab</a:t>
            </a:r>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AMS Fellow in Compassion and AI</a:t>
            </a: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 Office of Education</a:t>
            </a: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Patrycja Szkudlarek, BSc</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chemeClr val="dk1"/>
                </a:solidFill>
                <a:latin typeface="Open Sans"/>
                <a:ea typeface="Open Sans"/>
                <a:cs typeface="Open Sans"/>
                <a:sym typeface="Open Sans"/>
              </a:rPr>
              <a:t>Research Analyst | Predictive Care Lab</a:t>
            </a: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a:t>
            </a:r>
            <a:br>
              <a:rPr lang="en-US" sz="1600">
                <a:solidFill>
                  <a:srgbClr val="3A3838"/>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p:txBody>
      </p:sp>
      <p:sp>
        <p:nvSpPr>
          <p:cNvPr id="1472" name="Google Shape;1472;p21"/>
          <p:cNvSpPr txBox="1"/>
          <p:nvPr/>
        </p:nvSpPr>
        <p:spPr>
          <a:xfrm>
            <a:off x="8677424" y="2919527"/>
            <a:ext cx="4481837" cy="35394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Dr. Marta Maslej, PhD</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Staff Scientist | Predictive Care Lab</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AMS Fellow in Compassion and AI</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 </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Iman Kassam, BSc, MHI</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Program Officer | Digital Mental Health Lab</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Krembil Centre for Neuroinformatics</a:t>
            </a:r>
            <a:br>
              <a:rPr lang="en-US" sz="1600">
                <a:solidFill>
                  <a:schemeClr val="dk1"/>
                </a:solidFill>
                <a:latin typeface="Open Sans"/>
                <a:ea typeface="Open Sans"/>
                <a:cs typeface="Open Sans"/>
                <a:sym typeface="Open Sans"/>
              </a:rPr>
            </a:br>
            <a:r>
              <a:rPr lang="en-US" sz="1600">
                <a:solidFill>
                  <a:srgbClr val="3A3838"/>
                </a:solidFill>
                <a:latin typeface="Open Sans"/>
                <a:ea typeface="Open Sans"/>
                <a:cs typeface="Open Sans"/>
                <a:sym typeface="Open Sans"/>
              </a:rPr>
              <a:t>Centre for Addiction and Mental Health</a:t>
            </a:r>
            <a:endParaRPr/>
          </a:p>
          <a:p>
            <a:pPr indent="0" lvl="0" marL="0" marR="0" rtl="0" algn="l">
              <a:spcBef>
                <a:spcPts val="0"/>
              </a:spcBef>
              <a:spcAft>
                <a:spcPts val="0"/>
              </a:spcAft>
              <a:buNone/>
            </a:pPr>
            <a:r>
              <a:t/>
            </a:r>
            <a:endParaRPr sz="1600">
              <a:solidFill>
                <a:srgbClr val="3A3838"/>
              </a:solidFill>
              <a:latin typeface="Open Sans"/>
              <a:ea typeface="Open Sans"/>
              <a:cs typeface="Open Sans"/>
              <a:sym typeface="Open Sans"/>
            </a:endParaRPr>
          </a:p>
        </p:txBody>
      </p:sp>
      <p:sp>
        <p:nvSpPr>
          <p:cNvPr id="1473" name="Google Shape;1473;p21"/>
          <p:cNvSpPr/>
          <p:nvPr/>
        </p:nvSpPr>
        <p:spPr>
          <a:xfrm>
            <a:off x="3926251" y="7157318"/>
            <a:ext cx="9099176" cy="760544"/>
          </a:xfrm>
          <a:prstGeom prst="rect">
            <a:avLst/>
          </a:prstGeom>
          <a:solidFill>
            <a:srgbClr val="E2E2E2"/>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74" name="Google Shape;1474;p21"/>
          <p:cNvSpPr/>
          <p:nvPr/>
        </p:nvSpPr>
        <p:spPr>
          <a:xfrm>
            <a:off x="12316416" y="7284695"/>
            <a:ext cx="554986" cy="554986"/>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75" name="Google Shape;1475;p21"/>
          <p:cNvSpPr/>
          <p:nvPr/>
        </p:nvSpPr>
        <p:spPr>
          <a:xfrm>
            <a:off x="12393569" y="7347268"/>
            <a:ext cx="420745" cy="420745"/>
          </a:xfrm>
          <a:prstGeom prst="mathPlus">
            <a:avLst>
              <a:gd fmla="val 14997" name="adj1"/>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76" name="Google Shape;1476;p21"/>
          <p:cNvSpPr txBox="1"/>
          <p:nvPr/>
        </p:nvSpPr>
        <p:spPr>
          <a:xfrm>
            <a:off x="4133912" y="7327150"/>
            <a:ext cx="523517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595959"/>
                </a:solidFill>
                <a:latin typeface="Helvetica Neue"/>
                <a:ea typeface="Helvetica Neue"/>
                <a:cs typeface="Helvetica Neue"/>
                <a:sym typeface="Helvetica Neue"/>
              </a:rPr>
              <a:t>Our Collaborators</a:t>
            </a:r>
            <a:endParaRPr/>
          </a:p>
        </p:txBody>
      </p:sp>
      <p:sp>
        <p:nvSpPr>
          <p:cNvPr id="1477" name="Google Shape;1477;p21"/>
          <p:cNvSpPr/>
          <p:nvPr/>
        </p:nvSpPr>
        <p:spPr>
          <a:xfrm>
            <a:off x="6212659" y="6456726"/>
            <a:ext cx="3983797" cy="590288"/>
          </a:xfrm>
          <a:prstGeom prst="roundRect">
            <a:avLst>
              <a:gd fmla="val 16667" name="adj"/>
            </a:avLst>
          </a:prstGeom>
          <a:solidFill>
            <a:srgbClr val="9A7DAC"/>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Arial"/>
                <a:ea typeface="Arial"/>
                <a:cs typeface="Arial"/>
                <a:sym typeface="Arial"/>
              </a:rPr>
              <a:t>Learn more about us:</a:t>
            </a:r>
            <a:r>
              <a:rPr b="1" lang="en-US" sz="2000">
                <a:solidFill>
                  <a:schemeClr val="lt1"/>
                </a:solidFill>
                <a:latin typeface="Arial"/>
                <a:ea typeface="Arial"/>
                <a:cs typeface="Arial"/>
                <a:sym typeface="Arial"/>
              </a:rPr>
              <a:t> </a:t>
            </a:r>
            <a:br>
              <a:rPr b="1" lang="en-US" sz="2000">
                <a:solidFill>
                  <a:schemeClr val="lt1"/>
                </a:solidFill>
                <a:latin typeface="Arial"/>
                <a:ea typeface="Arial"/>
                <a:cs typeface="Arial"/>
                <a:sym typeface="Arial"/>
              </a:rPr>
            </a:br>
            <a:r>
              <a:rPr b="1" lang="en-US" sz="2000">
                <a:solidFill>
                  <a:schemeClr val="lt1"/>
                </a:solidFill>
                <a:latin typeface="Arial"/>
                <a:ea typeface="Arial"/>
                <a:cs typeface="Arial"/>
                <a:sym typeface="Arial"/>
              </a:rPr>
              <a:t>predictivecarecollab.com</a:t>
            </a:r>
            <a:endParaRPr b="1" sz="2000">
              <a:solidFill>
                <a:schemeClr val="lt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2" name="Shape 1482"/>
        <p:cNvGrpSpPr/>
        <p:nvPr/>
      </p:nvGrpSpPr>
      <p:grpSpPr>
        <a:xfrm>
          <a:off x="0" y="0"/>
          <a:ext cx="0" cy="0"/>
          <a:chOff x="0" y="0"/>
          <a:chExt cx="0" cy="0"/>
        </a:xfrm>
      </p:grpSpPr>
      <p:sp>
        <p:nvSpPr>
          <p:cNvPr id="1483" name="Google Shape;1483;p22"/>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84" name="Google Shape;1484;p22"/>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85" name="Google Shape;1485;p22"/>
          <p:cNvGrpSpPr/>
          <p:nvPr/>
        </p:nvGrpSpPr>
        <p:grpSpPr>
          <a:xfrm>
            <a:off x="240903" y="2098124"/>
            <a:ext cx="2505790" cy="1096491"/>
            <a:chOff x="257528" y="2401576"/>
            <a:chExt cx="2505790" cy="1096491"/>
          </a:xfrm>
        </p:grpSpPr>
        <p:sp>
          <p:nvSpPr>
            <p:cNvPr id="1486" name="Google Shape;1486;p22"/>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87" name="Google Shape;1487;p22"/>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488" name="Google Shape;1488;p22"/>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489" name="Google Shape;1489;p22"/>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490" name="Google Shape;1490;p22"/>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491" name="Google Shape;1491;p22"/>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492" name="Google Shape;1492;p22"/>
          <p:cNvGrpSpPr/>
          <p:nvPr/>
        </p:nvGrpSpPr>
        <p:grpSpPr>
          <a:xfrm>
            <a:off x="238650" y="3416037"/>
            <a:ext cx="2505790" cy="1096491"/>
            <a:chOff x="257527" y="3745779"/>
            <a:chExt cx="2505790" cy="1096491"/>
          </a:xfrm>
        </p:grpSpPr>
        <p:sp>
          <p:nvSpPr>
            <p:cNvPr id="1493" name="Google Shape;1493;p22"/>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94" name="Google Shape;1494;p22"/>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495" name="Google Shape;1495;p22"/>
          <p:cNvGrpSpPr/>
          <p:nvPr/>
        </p:nvGrpSpPr>
        <p:grpSpPr>
          <a:xfrm>
            <a:off x="233195" y="4734792"/>
            <a:ext cx="2505790" cy="1096491"/>
            <a:chOff x="257527" y="5090521"/>
            <a:chExt cx="2505790" cy="1096491"/>
          </a:xfrm>
        </p:grpSpPr>
        <p:sp>
          <p:nvSpPr>
            <p:cNvPr id="1496" name="Google Shape;1496;p22"/>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497" name="Google Shape;1497;p22"/>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498" name="Google Shape;1498;p22"/>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499" name="Google Shape;1499;p22"/>
          <p:cNvGrpSpPr/>
          <p:nvPr/>
        </p:nvGrpSpPr>
        <p:grpSpPr>
          <a:xfrm>
            <a:off x="240903" y="6055449"/>
            <a:ext cx="2505790" cy="1096491"/>
            <a:chOff x="255275" y="6447309"/>
            <a:chExt cx="2505790" cy="1096491"/>
          </a:xfrm>
        </p:grpSpPr>
        <p:sp>
          <p:nvSpPr>
            <p:cNvPr id="1500" name="Google Shape;1500;p22"/>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01" name="Google Shape;1501;p22"/>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502" name="Google Shape;1502;p22"/>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pic>
        <p:nvPicPr>
          <p:cNvPr descr="Cursor with solid fill" id="1503" name="Google Shape;1503;p22"/>
          <p:cNvPicPr preferRelativeResize="0"/>
          <p:nvPr/>
        </p:nvPicPr>
        <p:blipFill rotWithShape="1">
          <a:blip r:embed="rId5">
            <a:alphaModFix/>
          </a:blip>
          <a:srcRect b="0" l="0" r="0" t="0"/>
          <a:stretch/>
        </p:blipFill>
        <p:spPr>
          <a:xfrm>
            <a:off x="2007179" y="794452"/>
            <a:ext cx="729498" cy="757832"/>
          </a:xfrm>
          <a:prstGeom prst="rect">
            <a:avLst/>
          </a:prstGeom>
          <a:noFill/>
          <a:ln>
            <a:noFill/>
          </a:ln>
        </p:spPr>
      </p:pic>
      <p:sp>
        <p:nvSpPr>
          <p:cNvPr id="1504" name="Google Shape;1504;p22"/>
          <p:cNvSpPr/>
          <p:nvPr/>
        </p:nvSpPr>
        <p:spPr>
          <a:xfrm>
            <a:off x="1414720" y="285780"/>
            <a:ext cx="1313190" cy="1105844"/>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05" name="Google Shape;1505;p22"/>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1506" name="Google Shape;1506;p22"/>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07" name="Google Shape;1507;p22"/>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08" name="Google Shape;1508;p22"/>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1509" name="Google Shape;1509;p22"/>
          <p:cNvPicPr preferRelativeResize="0"/>
          <p:nvPr/>
        </p:nvPicPr>
        <p:blipFill rotWithShape="1">
          <a:blip r:embed="rId6">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1510" name="Google Shape;1510;p22"/>
          <p:cNvPicPr preferRelativeResize="0"/>
          <p:nvPr/>
        </p:nvPicPr>
        <p:blipFill rotWithShape="1">
          <a:blip r:embed="rId7">
            <a:alphaModFix/>
          </a:blip>
          <a:srcRect b="0" l="0" r="0" t="0"/>
          <a:stretch/>
        </p:blipFill>
        <p:spPr>
          <a:xfrm>
            <a:off x="7265917" y="4961228"/>
            <a:ext cx="1947358" cy="1589292"/>
          </a:xfrm>
          <a:prstGeom prst="rect">
            <a:avLst/>
          </a:prstGeom>
          <a:noFill/>
          <a:ln>
            <a:noFill/>
          </a:ln>
        </p:spPr>
      </p:pic>
      <p:sp>
        <p:nvSpPr>
          <p:cNvPr id="1511" name="Google Shape;1511;p22"/>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1512" name="Google Shape;1512;p22"/>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Helvetica Neue"/>
                <a:ea typeface="Helvetica Neue"/>
                <a:cs typeface="Helvetica Neue"/>
                <a:sym typeface="Helvetica Neue"/>
              </a:rPr>
              <a:t>Why Fair-AI Matters</a:t>
            </a:r>
            <a:endParaRPr/>
          </a:p>
        </p:txBody>
      </p:sp>
      <p:sp>
        <p:nvSpPr>
          <p:cNvPr id="1513" name="Google Shape;1513;p22"/>
          <p:cNvSpPr txBox="1"/>
          <p:nvPr/>
        </p:nvSpPr>
        <p:spPr>
          <a:xfrm>
            <a:off x="6723396" y="2792544"/>
            <a:ext cx="3298658"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6A2788"/>
                </a:solidFill>
                <a:latin typeface="Helvetica Neue"/>
                <a:ea typeface="Helvetica Neue"/>
                <a:cs typeface="Helvetica Neue"/>
                <a:sym typeface="Helvetica Neue"/>
              </a:rPr>
              <a:t>Explore Our Resources</a:t>
            </a:r>
            <a:endParaRPr sz="1901">
              <a:solidFill>
                <a:schemeClr val="dk1"/>
              </a:solidFill>
              <a:latin typeface="Calibri"/>
              <a:ea typeface="Calibri"/>
              <a:cs typeface="Calibri"/>
              <a:sym typeface="Calibri"/>
            </a:endParaRPr>
          </a:p>
        </p:txBody>
      </p:sp>
      <p:sp>
        <p:nvSpPr>
          <p:cNvPr id="1514" name="Google Shape;1514;p22"/>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1515" name="Google Shape;1515;p22"/>
          <p:cNvPicPr preferRelativeResize="0"/>
          <p:nvPr/>
        </p:nvPicPr>
        <p:blipFill rotWithShape="1">
          <a:blip r:embed="rId8">
            <a:alphaModFix/>
          </a:blip>
          <a:srcRect b="0" l="0" r="0" t="0"/>
          <a:stretch/>
        </p:blipFill>
        <p:spPr>
          <a:xfrm>
            <a:off x="4595648" y="4989699"/>
            <a:ext cx="1323734" cy="1581150"/>
          </a:xfrm>
          <a:prstGeom prst="rect">
            <a:avLst/>
          </a:prstGeom>
          <a:noFill/>
          <a:ln>
            <a:noFill/>
          </a:ln>
        </p:spPr>
      </p:pic>
      <p:sp>
        <p:nvSpPr>
          <p:cNvPr id="1516" name="Google Shape;1516;p22"/>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Dashboard How-to Guides</a:t>
            </a:r>
            <a:endParaRPr b="1" sz="2000">
              <a:solidFill>
                <a:srgbClr val="9A7DAC"/>
              </a:solidFill>
              <a:latin typeface="Open Sans"/>
              <a:ea typeface="Open Sans"/>
              <a:cs typeface="Open Sans"/>
              <a:sym typeface="Open Sans"/>
            </a:endParaRPr>
          </a:p>
        </p:txBody>
      </p:sp>
      <p:sp>
        <p:nvSpPr>
          <p:cNvPr id="1517" name="Google Shape;1517;p22"/>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Resource Library</a:t>
            </a:r>
            <a:endParaRPr b="1" sz="2000">
              <a:solidFill>
                <a:srgbClr val="9A7DAC"/>
              </a:solidFill>
              <a:latin typeface="Open Sans"/>
              <a:ea typeface="Open Sans"/>
              <a:cs typeface="Open Sans"/>
              <a:sym typeface="Open Sans"/>
            </a:endParaRPr>
          </a:p>
        </p:txBody>
      </p:sp>
      <p:sp>
        <p:nvSpPr>
          <p:cNvPr id="1518" name="Google Shape;1518;p22"/>
          <p:cNvSpPr txBox="1"/>
          <p:nvPr/>
        </p:nvSpPr>
        <p:spPr>
          <a:xfrm>
            <a:off x="10330913"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Community Resource Hub</a:t>
            </a:r>
            <a:endParaRPr b="1" sz="2000">
              <a:solidFill>
                <a:srgbClr val="9A7DAC"/>
              </a:solidFill>
              <a:latin typeface="Open Sans"/>
              <a:ea typeface="Open Sans"/>
              <a:cs typeface="Open Sans"/>
              <a:sym typeface="Ope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3" name="Shape 1523"/>
        <p:cNvGrpSpPr/>
        <p:nvPr/>
      </p:nvGrpSpPr>
      <p:grpSpPr>
        <a:xfrm>
          <a:off x="0" y="0"/>
          <a:ext cx="0" cy="0"/>
          <a:chOff x="0" y="0"/>
          <a:chExt cx="0" cy="0"/>
        </a:xfrm>
      </p:grpSpPr>
      <p:sp>
        <p:nvSpPr>
          <p:cNvPr id="1524" name="Google Shape;1524;p23"/>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25" name="Google Shape;1525;p23"/>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526" name="Google Shape;1526;p23"/>
          <p:cNvGrpSpPr/>
          <p:nvPr/>
        </p:nvGrpSpPr>
        <p:grpSpPr>
          <a:xfrm>
            <a:off x="240903" y="2098124"/>
            <a:ext cx="2505790" cy="1096491"/>
            <a:chOff x="257528" y="2401576"/>
            <a:chExt cx="2505790" cy="1096491"/>
          </a:xfrm>
        </p:grpSpPr>
        <p:sp>
          <p:nvSpPr>
            <p:cNvPr id="1527" name="Google Shape;1527;p23"/>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28" name="Google Shape;1528;p23"/>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529" name="Google Shape;1529;p23"/>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530" name="Google Shape;1530;p23"/>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531" name="Google Shape;1531;p23"/>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532" name="Google Shape;1532;p23"/>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533" name="Google Shape;1533;p23"/>
          <p:cNvGrpSpPr/>
          <p:nvPr/>
        </p:nvGrpSpPr>
        <p:grpSpPr>
          <a:xfrm>
            <a:off x="238650" y="3416037"/>
            <a:ext cx="2505790" cy="1096491"/>
            <a:chOff x="257527" y="3745779"/>
            <a:chExt cx="2505790" cy="1096491"/>
          </a:xfrm>
        </p:grpSpPr>
        <p:sp>
          <p:nvSpPr>
            <p:cNvPr id="1534" name="Google Shape;1534;p23"/>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35" name="Google Shape;1535;p23"/>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536" name="Google Shape;1536;p23"/>
          <p:cNvGrpSpPr/>
          <p:nvPr/>
        </p:nvGrpSpPr>
        <p:grpSpPr>
          <a:xfrm>
            <a:off x="233195" y="4734792"/>
            <a:ext cx="2505790" cy="1096491"/>
            <a:chOff x="257527" y="5090521"/>
            <a:chExt cx="2505790" cy="1096491"/>
          </a:xfrm>
        </p:grpSpPr>
        <p:sp>
          <p:nvSpPr>
            <p:cNvPr id="1537" name="Google Shape;1537;p23"/>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38" name="Google Shape;1538;p23"/>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539" name="Google Shape;1539;p23"/>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540" name="Google Shape;1540;p23"/>
          <p:cNvGrpSpPr/>
          <p:nvPr/>
        </p:nvGrpSpPr>
        <p:grpSpPr>
          <a:xfrm>
            <a:off x="240903" y="6055449"/>
            <a:ext cx="2505790" cy="1096491"/>
            <a:chOff x="255275" y="6447309"/>
            <a:chExt cx="2505790" cy="1096491"/>
          </a:xfrm>
        </p:grpSpPr>
        <p:sp>
          <p:nvSpPr>
            <p:cNvPr id="1541" name="Google Shape;1541;p23"/>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42" name="Google Shape;1542;p23"/>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543" name="Google Shape;1543;p23"/>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544" name="Google Shape;1544;p23"/>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1545" name="Google Shape;1545;p23"/>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46" name="Google Shape;1546;p23"/>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47" name="Google Shape;1547;p23"/>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1548" name="Google Shape;1548;p23"/>
          <p:cNvPicPr preferRelativeResize="0"/>
          <p:nvPr/>
        </p:nvPicPr>
        <p:blipFill rotWithShape="1">
          <a:blip r:embed="rId5">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1549" name="Google Shape;1549;p23"/>
          <p:cNvPicPr preferRelativeResize="0"/>
          <p:nvPr/>
        </p:nvPicPr>
        <p:blipFill rotWithShape="1">
          <a:blip r:embed="rId6">
            <a:alphaModFix/>
          </a:blip>
          <a:srcRect b="0" l="0" r="0" t="0"/>
          <a:stretch/>
        </p:blipFill>
        <p:spPr>
          <a:xfrm>
            <a:off x="7265917" y="4961228"/>
            <a:ext cx="1947358" cy="1589292"/>
          </a:xfrm>
          <a:prstGeom prst="rect">
            <a:avLst/>
          </a:prstGeom>
          <a:noFill/>
          <a:ln>
            <a:noFill/>
          </a:ln>
        </p:spPr>
      </p:pic>
      <p:sp>
        <p:nvSpPr>
          <p:cNvPr id="1550" name="Google Shape;1550;p23"/>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1551" name="Google Shape;1551;p23"/>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Why Fair-AI Matters</a:t>
            </a:r>
            <a:endParaRPr/>
          </a:p>
        </p:txBody>
      </p:sp>
      <p:sp>
        <p:nvSpPr>
          <p:cNvPr id="1552" name="Google Shape;1552;p23"/>
          <p:cNvSpPr txBox="1"/>
          <p:nvPr/>
        </p:nvSpPr>
        <p:spPr>
          <a:xfrm>
            <a:off x="6992988" y="2847591"/>
            <a:ext cx="278182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Explore Our Resources</a:t>
            </a:r>
            <a:endParaRPr/>
          </a:p>
        </p:txBody>
      </p:sp>
      <p:sp>
        <p:nvSpPr>
          <p:cNvPr id="1553" name="Google Shape;1553;p23"/>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1554" name="Google Shape;1554;p23"/>
          <p:cNvPicPr preferRelativeResize="0"/>
          <p:nvPr/>
        </p:nvPicPr>
        <p:blipFill rotWithShape="1">
          <a:blip r:embed="rId7">
            <a:alphaModFix/>
          </a:blip>
          <a:srcRect b="0" l="0" r="0" t="0"/>
          <a:stretch/>
        </p:blipFill>
        <p:spPr>
          <a:xfrm>
            <a:off x="4595648" y="4989699"/>
            <a:ext cx="1323734" cy="1581150"/>
          </a:xfrm>
          <a:prstGeom prst="rect">
            <a:avLst/>
          </a:prstGeom>
          <a:noFill/>
          <a:ln>
            <a:noFill/>
          </a:ln>
        </p:spPr>
      </p:pic>
      <p:sp>
        <p:nvSpPr>
          <p:cNvPr id="1555" name="Google Shape;1555;p23"/>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Dashboard How-to Guides</a:t>
            </a:r>
            <a:endParaRPr b="1" sz="2000">
              <a:solidFill>
                <a:srgbClr val="9A7DAC"/>
              </a:solidFill>
              <a:latin typeface="Open Sans"/>
              <a:ea typeface="Open Sans"/>
              <a:cs typeface="Open Sans"/>
              <a:sym typeface="Open Sans"/>
            </a:endParaRPr>
          </a:p>
        </p:txBody>
      </p:sp>
      <p:sp>
        <p:nvSpPr>
          <p:cNvPr id="1556" name="Google Shape;1556;p23"/>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Resource Library</a:t>
            </a:r>
            <a:endParaRPr b="1" sz="2000">
              <a:solidFill>
                <a:srgbClr val="BFBFBF"/>
              </a:solidFill>
              <a:latin typeface="Open Sans"/>
              <a:ea typeface="Open Sans"/>
              <a:cs typeface="Open Sans"/>
              <a:sym typeface="Open Sans"/>
            </a:endParaRPr>
          </a:p>
        </p:txBody>
      </p:sp>
      <p:sp>
        <p:nvSpPr>
          <p:cNvPr id="1557" name="Google Shape;1557;p23"/>
          <p:cNvSpPr txBox="1"/>
          <p:nvPr/>
        </p:nvSpPr>
        <p:spPr>
          <a:xfrm>
            <a:off x="10330913"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Community Resource Hub</a:t>
            </a:r>
            <a:endParaRPr b="1" sz="2000">
              <a:solidFill>
                <a:srgbClr val="BFBFBF"/>
              </a:solidFill>
              <a:latin typeface="Open Sans"/>
              <a:ea typeface="Open Sans"/>
              <a:cs typeface="Open Sans"/>
              <a:sym typeface="Open Sans"/>
            </a:endParaRPr>
          </a:p>
        </p:txBody>
      </p:sp>
      <p:sp>
        <p:nvSpPr>
          <p:cNvPr id="1558" name="Google Shape;1558;p23"/>
          <p:cNvSpPr/>
          <p:nvPr/>
        </p:nvSpPr>
        <p:spPr>
          <a:xfrm>
            <a:off x="4043699" y="1322765"/>
            <a:ext cx="9243999" cy="5714562"/>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59" name="Google Shape;1559;p23"/>
          <p:cNvSpPr/>
          <p:nvPr/>
        </p:nvSpPr>
        <p:spPr>
          <a:xfrm>
            <a:off x="3904015" y="122987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60" name="Google Shape;1560;p23"/>
          <p:cNvSpPr txBox="1"/>
          <p:nvPr/>
        </p:nvSpPr>
        <p:spPr>
          <a:xfrm>
            <a:off x="3899176" y="1197990"/>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561" name="Google Shape;1561;p23"/>
          <p:cNvSpPr/>
          <p:nvPr/>
        </p:nvSpPr>
        <p:spPr>
          <a:xfrm>
            <a:off x="7197685" y="2141112"/>
            <a:ext cx="2500344" cy="809225"/>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Advanced Analytics</a:t>
            </a:r>
            <a:endParaRPr b="1" sz="2000">
              <a:solidFill>
                <a:schemeClr val="lt1"/>
              </a:solidFill>
              <a:latin typeface="Helvetica Neue"/>
              <a:ea typeface="Helvetica Neue"/>
              <a:cs typeface="Helvetica Neue"/>
              <a:sym typeface="Helvetica Neue"/>
            </a:endParaRPr>
          </a:p>
        </p:txBody>
      </p:sp>
      <p:sp>
        <p:nvSpPr>
          <p:cNvPr id="1562" name="Google Shape;1562;p23"/>
          <p:cNvSpPr/>
          <p:nvPr/>
        </p:nvSpPr>
        <p:spPr>
          <a:xfrm>
            <a:off x="9745478" y="2141138"/>
            <a:ext cx="3342516" cy="776190"/>
          </a:xfrm>
          <a:prstGeom prst="flowChartDocument">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Model Evaluation/Interpretation</a:t>
            </a:r>
            <a:endParaRPr b="1" sz="2000">
              <a:solidFill>
                <a:schemeClr val="lt1"/>
              </a:solidFill>
              <a:latin typeface="Helvetica Neue"/>
              <a:ea typeface="Helvetica Neue"/>
              <a:cs typeface="Helvetica Neue"/>
              <a:sym typeface="Helvetica Neue"/>
            </a:endParaRPr>
          </a:p>
        </p:txBody>
      </p:sp>
      <p:sp>
        <p:nvSpPr>
          <p:cNvPr id="1563" name="Google Shape;1563;p23"/>
          <p:cNvSpPr/>
          <p:nvPr/>
        </p:nvSpPr>
        <p:spPr>
          <a:xfrm>
            <a:off x="4224834" y="2763910"/>
            <a:ext cx="8856908" cy="415048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64" name="Google Shape;1564;p23"/>
          <p:cNvSpPr/>
          <p:nvPr/>
        </p:nvSpPr>
        <p:spPr>
          <a:xfrm>
            <a:off x="4197064" y="2152141"/>
            <a:ext cx="2935066" cy="765176"/>
          </a:xfrm>
          <a:prstGeom prst="flowChartDocument">
            <a:avLst/>
          </a:prstGeom>
          <a:solidFill>
            <a:srgbClr val="D8D8D8"/>
          </a:solidFill>
          <a:ln cap="flat" cmpd="sng" w="12700">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rgbClr val="595959"/>
                </a:solidFill>
                <a:latin typeface="Helvetica Neue"/>
                <a:ea typeface="Helvetica Neue"/>
                <a:cs typeface="Helvetica Neue"/>
                <a:sym typeface="Helvetica Neue"/>
              </a:rPr>
              <a:t>Dashboard Navigation</a:t>
            </a:r>
            <a:endParaRPr/>
          </a:p>
        </p:txBody>
      </p:sp>
      <p:sp>
        <p:nvSpPr>
          <p:cNvPr id="1565" name="Google Shape;1565;p23"/>
          <p:cNvSpPr/>
          <p:nvPr/>
        </p:nvSpPr>
        <p:spPr>
          <a:xfrm>
            <a:off x="5287845" y="3209897"/>
            <a:ext cx="6753115" cy="3161226"/>
          </a:xfrm>
          <a:prstGeom prst="rect">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id="1566" name="Google Shape;1566;p23"/>
          <p:cNvPicPr preferRelativeResize="0"/>
          <p:nvPr/>
        </p:nvPicPr>
        <p:blipFill rotWithShape="1">
          <a:blip r:embed="rId8">
            <a:alphaModFix/>
          </a:blip>
          <a:srcRect b="0" l="0" r="0" t="0"/>
          <a:stretch/>
        </p:blipFill>
        <p:spPr>
          <a:xfrm>
            <a:off x="7861121" y="3996175"/>
            <a:ext cx="1602636" cy="1590621"/>
          </a:xfrm>
          <a:prstGeom prst="rect">
            <a:avLst/>
          </a:prstGeom>
          <a:noFill/>
          <a:ln>
            <a:noFill/>
          </a:ln>
        </p:spPr>
      </p:pic>
      <p:sp>
        <p:nvSpPr>
          <p:cNvPr id="1567" name="Google Shape;1567;p23"/>
          <p:cNvSpPr txBox="1"/>
          <p:nvPr/>
        </p:nvSpPr>
        <p:spPr>
          <a:xfrm>
            <a:off x="7637189" y="3517358"/>
            <a:ext cx="204117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Arial"/>
                <a:ea typeface="Arial"/>
                <a:cs typeface="Arial"/>
                <a:sym typeface="Arial"/>
              </a:rPr>
              <a:t>[Embedded video]</a:t>
            </a:r>
            <a:endParaRPr sz="1800">
              <a:solidFill>
                <a:schemeClr val="dk1"/>
              </a:solidFill>
              <a:latin typeface="Arial"/>
              <a:ea typeface="Arial"/>
              <a:cs typeface="Arial"/>
              <a:sym typeface="Arial"/>
            </a:endParaRPr>
          </a:p>
        </p:txBody>
      </p:sp>
      <p:sp>
        <p:nvSpPr>
          <p:cNvPr id="1568" name="Google Shape;1568;p23"/>
          <p:cNvSpPr txBox="1"/>
          <p:nvPr/>
        </p:nvSpPr>
        <p:spPr>
          <a:xfrm>
            <a:off x="4230298" y="1620672"/>
            <a:ext cx="9527115"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Access detailed tutorials and guides to maximize your use of the Fairness Dashboard below.</a:t>
            </a:r>
            <a:endParaRPr/>
          </a:p>
        </p:txBody>
      </p:sp>
      <p:pic>
        <p:nvPicPr>
          <p:cNvPr descr="Cursor with solid fill" id="1569" name="Google Shape;1569;p23"/>
          <p:cNvPicPr preferRelativeResize="0"/>
          <p:nvPr/>
        </p:nvPicPr>
        <p:blipFill rotWithShape="1">
          <a:blip r:embed="rId9">
            <a:alphaModFix/>
          </a:blip>
          <a:srcRect b="0" l="0" r="0" t="0"/>
          <a:stretch/>
        </p:blipFill>
        <p:spPr>
          <a:xfrm rot="5400000">
            <a:off x="3518570" y="7214492"/>
            <a:ext cx="914400" cy="9144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4" name="Shape 1574"/>
        <p:cNvGrpSpPr/>
        <p:nvPr/>
      </p:nvGrpSpPr>
      <p:grpSpPr>
        <a:xfrm>
          <a:off x="0" y="0"/>
          <a:ext cx="0" cy="0"/>
          <a:chOff x="0" y="0"/>
          <a:chExt cx="0" cy="0"/>
        </a:xfrm>
      </p:grpSpPr>
      <p:sp>
        <p:nvSpPr>
          <p:cNvPr id="1575" name="Google Shape;1575;p24"/>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76" name="Google Shape;1576;p24"/>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577" name="Google Shape;1577;p24"/>
          <p:cNvGrpSpPr/>
          <p:nvPr/>
        </p:nvGrpSpPr>
        <p:grpSpPr>
          <a:xfrm>
            <a:off x="240903" y="2098124"/>
            <a:ext cx="2505790" cy="1096491"/>
            <a:chOff x="257528" y="2401576"/>
            <a:chExt cx="2505790" cy="1096491"/>
          </a:xfrm>
        </p:grpSpPr>
        <p:sp>
          <p:nvSpPr>
            <p:cNvPr id="1578" name="Google Shape;1578;p24"/>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79" name="Google Shape;1579;p24"/>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580" name="Google Shape;1580;p24"/>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581" name="Google Shape;1581;p24"/>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582" name="Google Shape;1582;p24"/>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583" name="Google Shape;1583;p24"/>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584" name="Google Shape;1584;p24"/>
          <p:cNvGrpSpPr/>
          <p:nvPr/>
        </p:nvGrpSpPr>
        <p:grpSpPr>
          <a:xfrm>
            <a:off x="238650" y="3416037"/>
            <a:ext cx="2505790" cy="1096491"/>
            <a:chOff x="257527" y="3745779"/>
            <a:chExt cx="2505790" cy="1096491"/>
          </a:xfrm>
        </p:grpSpPr>
        <p:sp>
          <p:nvSpPr>
            <p:cNvPr id="1585" name="Google Shape;1585;p24"/>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86" name="Google Shape;1586;p24"/>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587" name="Google Shape;1587;p24"/>
          <p:cNvGrpSpPr/>
          <p:nvPr/>
        </p:nvGrpSpPr>
        <p:grpSpPr>
          <a:xfrm>
            <a:off x="233195" y="4734792"/>
            <a:ext cx="2505790" cy="1096491"/>
            <a:chOff x="257527" y="5090521"/>
            <a:chExt cx="2505790" cy="1096491"/>
          </a:xfrm>
        </p:grpSpPr>
        <p:sp>
          <p:nvSpPr>
            <p:cNvPr id="1588" name="Google Shape;1588;p24"/>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89" name="Google Shape;1589;p24"/>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1590" name="Google Shape;1590;p24"/>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591" name="Google Shape;1591;p24"/>
          <p:cNvGrpSpPr/>
          <p:nvPr/>
        </p:nvGrpSpPr>
        <p:grpSpPr>
          <a:xfrm>
            <a:off x="240903" y="6055449"/>
            <a:ext cx="2505790" cy="1096491"/>
            <a:chOff x="255275" y="6447309"/>
            <a:chExt cx="2505790" cy="1096491"/>
          </a:xfrm>
        </p:grpSpPr>
        <p:sp>
          <p:nvSpPr>
            <p:cNvPr id="1592" name="Google Shape;1592;p24"/>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93" name="Google Shape;1593;p24"/>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594" name="Google Shape;1594;p24"/>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595" name="Google Shape;1595;p24"/>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Fair-AI Toolkit</a:t>
            </a:r>
            <a:endParaRPr/>
          </a:p>
        </p:txBody>
      </p:sp>
      <p:sp>
        <p:nvSpPr>
          <p:cNvPr id="1596" name="Google Shape;1596;p24"/>
          <p:cNvSpPr/>
          <p:nvPr/>
        </p:nvSpPr>
        <p:spPr>
          <a:xfrm>
            <a:off x="4164080"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97" name="Google Shape;1597;p24"/>
          <p:cNvSpPr/>
          <p:nvPr/>
        </p:nvSpPr>
        <p:spPr>
          <a:xfrm>
            <a:off x="10287597" y="4734660"/>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598" name="Google Shape;1598;p24"/>
          <p:cNvSpPr/>
          <p:nvPr/>
        </p:nvSpPr>
        <p:spPr>
          <a:xfrm>
            <a:off x="7132314" y="4739479"/>
            <a:ext cx="2203309" cy="2032940"/>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A purple line art of people and a globe&#10;&#10;Description automatically generated" id="1599" name="Google Shape;1599;p24"/>
          <p:cNvPicPr preferRelativeResize="0"/>
          <p:nvPr/>
        </p:nvPicPr>
        <p:blipFill rotWithShape="1">
          <a:blip r:embed="rId5">
            <a:alphaModFix/>
          </a:blip>
          <a:srcRect b="0" l="0" r="0" t="0"/>
          <a:stretch/>
        </p:blipFill>
        <p:spPr>
          <a:xfrm>
            <a:off x="10651411" y="4964010"/>
            <a:ext cx="1459636" cy="1608342"/>
          </a:xfrm>
          <a:prstGeom prst="rect">
            <a:avLst/>
          </a:prstGeom>
          <a:noFill/>
          <a:ln>
            <a:noFill/>
          </a:ln>
        </p:spPr>
      </p:pic>
      <p:pic>
        <p:nvPicPr>
          <p:cNvPr descr="A purple and black book&#10;&#10;Description automatically generated" id="1600" name="Google Shape;1600;p24"/>
          <p:cNvPicPr preferRelativeResize="0"/>
          <p:nvPr/>
        </p:nvPicPr>
        <p:blipFill rotWithShape="1">
          <a:blip r:embed="rId6">
            <a:alphaModFix/>
          </a:blip>
          <a:srcRect b="0" l="0" r="0" t="0"/>
          <a:stretch/>
        </p:blipFill>
        <p:spPr>
          <a:xfrm>
            <a:off x="7265917" y="4961228"/>
            <a:ext cx="1947358" cy="1589292"/>
          </a:xfrm>
          <a:prstGeom prst="rect">
            <a:avLst/>
          </a:prstGeom>
          <a:noFill/>
          <a:ln>
            <a:noFill/>
          </a:ln>
        </p:spPr>
      </p:pic>
      <p:sp>
        <p:nvSpPr>
          <p:cNvPr id="1601" name="Google Shape;1601;p24"/>
          <p:cNvSpPr txBox="1"/>
          <p:nvPr/>
        </p:nvSpPr>
        <p:spPr>
          <a:xfrm>
            <a:off x="4041009" y="1788032"/>
            <a:ext cx="952711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Fair-AI emphasizes the importance of developing and deploying AI systems that are unbiased, transparent, and respect diverse human experiences. By adhering to these principles, we can develop technologies and forms of care that are trustworthy and beneficial for everyone.</a:t>
            </a:r>
            <a:endParaRPr/>
          </a:p>
        </p:txBody>
      </p:sp>
      <p:sp>
        <p:nvSpPr>
          <p:cNvPr id="1602" name="Google Shape;1602;p24"/>
          <p:cNvSpPr txBox="1"/>
          <p:nvPr/>
        </p:nvSpPr>
        <p:spPr>
          <a:xfrm>
            <a:off x="7090494" y="1273323"/>
            <a:ext cx="2584937"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Why Fair-AI Matters</a:t>
            </a:r>
            <a:endParaRPr/>
          </a:p>
        </p:txBody>
      </p:sp>
      <p:sp>
        <p:nvSpPr>
          <p:cNvPr id="1603" name="Google Shape;1603;p24"/>
          <p:cNvSpPr txBox="1"/>
          <p:nvPr/>
        </p:nvSpPr>
        <p:spPr>
          <a:xfrm>
            <a:off x="6992988" y="2847591"/>
            <a:ext cx="2781825" cy="707886"/>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6A2788"/>
                </a:solidFill>
                <a:latin typeface="Arial"/>
                <a:ea typeface="Arial"/>
                <a:cs typeface="Arial"/>
                <a:sym typeface="Arial"/>
              </a:rPr>
              <a:t>Explore Our Resources</a:t>
            </a:r>
            <a:endParaRPr/>
          </a:p>
        </p:txBody>
      </p:sp>
      <p:sp>
        <p:nvSpPr>
          <p:cNvPr id="1604" name="Google Shape;1604;p24"/>
          <p:cNvSpPr txBox="1"/>
          <p:nvPr/>
        </p:nvSpPr>
        <p:spPr>
          <a:xfrm>
            <a:off x="4041770" y="3411428"/>
            <a:ext cx="952711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To support users in their fair use of this dashboard, we have curated a range of guides and resources. Select one of the options below to get started:</a:t>
            </a:r>
            <a:endParaRPr/>
          </a:p>
        </p:txBody>
      </p:sp>
      <p:pic>
        <p:nvPicPr>
          <p:cNvPr descr="A purple hand cursor pointing to a cloud&#10;&#10;Description automatically generated" id="1605" name="Google Shape;1605;p24"/>
          <p:cNvPicPr preferRelativeResize="0"/>
          <p:nvPr/>
        </p:nvPicPr>
        <p:blipFill rotWithShape="1">
          <a:blip r:embed="rId7">
            <a:alphaModFix/>
          </a:blip>
          <a:srcRect b="0" l="0" r="0" t="0"/>
          <a:stretch/>
        </p:blipFill>
        <p:spPr>
          <a:xfrm>
            <a:off x="4595648" y="4989699"/>
            <a:ext cx="1323734" cy="1581150"/>
          </a:xfrm>
          <a:prstGeom prst="rect">
            <a:avLst/>
          </a:prstGeom>
          <a:noFill/>
          <a:ln>
            <a:noFill/>
          </a:ln>
        </p:spPr>
      </p:pic>
      <p:sp>
        <p:nvSpPr>
          <p:cNvPr id="1606" name="Google Shape;1606;p24"/>
          <p:cNvSpPr txBox="1"/>
          <p:nvPr/>
        </p:nvSpPr>
        <p:spPr>
          <a:xfrm>
            <a:off x="4207396" y="7015473"/>
            <a:ext cx="2116285"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Dashboard How-to Guides</a:t>
            </a:r>
            <a:endParaRPr b="1" sz="2000">
              <a:solidFill>
                <a:srgbClr val="BFBFBF"/>
              </a:solidFill>
              <a:latin typeface="Open Sans"/>
              <a:ea typeface="Open Sans"/>
              <a:cs typeface="Open Sans"/>
              <a:sym typeface="Open Sans"/>
            </a:endParaRPr>
          </a:p>
        </p:txBody>
      </p:sp>
      <p:sp>
        <p:nvSpPr>
          <p:cNvPr id="1607" name="Google Shape;1607;p24"/>
          <p:cNvSpPr txBox="1"/>
          <p:nvPr/>
        </p:nvSpPr>
        <p:spPr>
          <a:xfrm>
            <a:off x="6998638" y="7015473"/>
            <a:ext cx="2362396"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9A7DAC"/>
                </a:solidFill>
                <a:latin typeface="Open Sans"/>
                <a:ea typeface="Open Sans"/>
                <a:cs typeface="Open Sans"/>
                <a:sym typeface="Open Sans"/>
              </a:rPr>
              <a:t>Fair-AI Resource Library</a:t>
            </a:r>
            <a:endParaRPr b="1" sz="2000">
              <a:solidFill>
                <a:srgbClr val="BFBFBF"/>
              </a:solidFill>
              <a:latin typeface="Open Sans"/>
              <a:ea typeface="Open Sans"/>
              <a:cs typeface="Open Sans"/>
              <a:sym typeface="Open Sans"/>
            </a:endParaRPr>
          </a:p>
        </p:txBody>
      </p:sp>
      <p:sp>
        <p:nvSpPr>
          <p:cNvPr id="1608" name="Google Shape;1608;p24"/>
          <p:cNvSpPr txBox="1"/>
          <p:nvPr/>
        </p:nvSpPr>
        <p:spPr>
          <a:xfrm>
            <a:off x="10306320" y="7015473"/>
            <a:ext cx="2116285"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000">
                <a:solidFill>
                  <a:srgbClr val="BFBFBF"/>
                </a:solidFill>
                <a:latin typeface="Open Sans"/>
                <a:ea typeface="Open Sans"/>
                <a:cs typeface="Open Sans"/>
                <a:sym typeface="Open Sans"/>
              </a:rPr>
              <a:t>Fair-AI Community Resource Hub</a:t>
            </a:r>
            <a:endParaRPr b="1" sz="2000">
              <a:solidFill>
                <a:srgbClr val="BFBFBF"/>
              </a:solidFill>
              <a:latin typeface="Open Sans"/>
              <a:ea typeface="Open Sans"/>
              <a:cs typeface="Open Sans"/>
              <a:sym typeface="Open Sans"/>
            </a:endParaRPr>
          </a:p>
        </p:txBody>
      </p:sp>
      <p:sp>
        <p:nvSpPr>
          <p:cNvPr id="1609" name="Google Shape;1609;p24"/>
          <p:cNvSpPr/>
          <p:nvPr/>
        </p:nvSpPr>
        <p:spPr>
          <a:xfrm>
            <a:off x="4043699" y="1322765"/>
            <a:ext cx="9243999" cy="5714562"/>
          </a:xfrm>
          <a:prstGeom prst="rect">
            <a:avLst/>
          </a:prstGeom>
          <a:solidFill>
            <a:srgbClr val="EBE8E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10" name="Google Shape;1610;p24"/>
          <p:cNvSpPr/>
          <p:nvPr/>
        </p:nvSpPr>
        <p:spPr>
          <a:xfrm>
            <a:off x="3904015" y="1229878"/>
            <a:ext cx="321505" cy="321505"/>
          </a:xfrm>
          <a:prstGeom prst="ellipse">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11" name="Google Shape;1611;p24"/>
          <p:cNvSpPr txBox="1"/>
          <p:nvPr/>
        </p:nvSpPr>
        <p:spPr>
          <a:xfrm>
            <a:off x="3899176" y="1197990"/>
            <a:ext cx="301274"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chemeClr val="lt1"/>
                </a:solidFill>
                <a:latin typeface="Arial"/>
                <a:ea typeface="Arial"/>
                <a:cs typeface="Arial"/>
                <a:sym typeface="Arial"/>
              </a:rPr>
              <a:t>X</a:t>
            </a:r>
            <a:endParaRPr/>
          </a:p>
        </p:txBody>
      </p:sp>
      <p:sp>
        <p:nvSpPr>
          <p:cNvPr id="1612" name="Google Shape;1612;p24"/>
          <p:cNvSpPr/>
          <p:nvPr/>
        </p:nvSpPr>
        <p:spPr>
          <a:xfrm>
            <a:off x="4163353" y="2333595"/>
            <a:ext cx="9029185" cy="4581255"/>
          </a:xfrm>
          <a:prstGeom prst="rect">
            <a:avLst/>
          </a:prstGeom>
          <a:solidFill>
            <a:srgbClr val="EBE8ED"/>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13" name="Google Shape;1613;p24"/>
          <p:cNvSpPr txBox="1"/>
          <p:nvPr/>
        </p:nvSpPr>
        <p:spPr>
          <a:xfrm>
            <a:off x="4205714" y="1583758"/>
            <a:ext cx="8678032"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A3838"/>
                </a:solidFill>
                <a:latin typeface="Open Sans"/>
                <a:ea typeface="Open Sans"/>
                <a:cs typeface="Open Sans"/>
                <a:sym typeface="Open Sans"/>
              </a:rPr>
              <a:t>This resource library includes articles, frameworks, and tools essential for comprehending and applying Fair-AI principles, curated by the Fairness Dashboard team.</a:t>
            </a:r>
            <a:endParaRPr/>
          </a:p>
        </p:txBody>
      </p:sp>
      <p:pic>
        <p:nvPicPr>
          <p:cNvPr descr="Cursor with solid fill" id="1614" name="Google Shape;1614;p24"/>
          <p:cNvPicPr preferRelativeResize="0"/>
          <p:nvPr/>
        </p:nvPicPr>
        <p:blipFill rotWithShape="1">
          <a:blip r:embed="rId8">
            <a:alphaModFix/>
          </a:blip>
          <a:srcRect b="0" l="0" r="0" t="0"/>
          <a:stretch/>
        </p:blipFill>
        <p:spPr>
          <a:xfrm rot="5400000">
            <a:off x="6740180" y="7448163"/>
            <a:ext cx="914400" cy="914400"/>
          </a:xfrm>
          <a:prstGeom prst="rect">
            <a:avLst/>
          </a:prstGeom>
          <a:noFill/>
          <a:ln>
            <a:noFill/>
          </a:ln>
        </p:spPr>
      </p:pic>
      <p:sp>
        <p:nvSpPr>
          <p:cNvPr id="1615" name="Google Shape;1615;p24"/>
          <p:cNvSpPr/>
          <p:nvPr/>
        </p:nvSpPr>
        <p:spPr>
          <a:xfrm>
            <a:off x="4353070" y="3202226"/>
            <a:ext cx="2634003"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16" name="Google Shape;1616;p24"/>
          <p:cNvSpPr/>
          <p:nvPr/>
        </p:nvSpPr>
        <p:spPr>
          <a:xfrm>
            <a:off x="4354262" y="2562864"/>
            <a:ext cx="8331474" cy="482160"/>
          </a:xfrm>
          <a:prstGeom prst="roundRect">
            <a:avLst>
              <a:gd fmla="val 7514" name="adj"/>
            </a:avLst>
          </a:prstGeom>
          <a:solidFill>
            <a:srgbClr val="F2F2F2"/>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Filter with solid fill" id="1617" name="Google Shape;1617;p24"/>
          <p:cNvPicPr preferRelativeResize="0"/>
          <p:nvPr/>
        </p:nvPicPr>
        <p:blipFill rotWithShape="1">
          <a:blip r:embed="rId9">
            <a:alphaModFix/>
          </a:blip>
          <a:srcRect b="0" l="0" r="0" t="0"/>
          <a:stretch/>
        </p:blipFill>
        <p:spPr>
          <a:xfrm>
            <a:off x="5710768" y="2630169"/>
            <a:ext cx="323568" cy="311319"/>
          </a:xfrm>
          <a:prstGeom prst="rect">
            <a:avLst/>
          </a:prstGeom>
          <a:noFill/>
          <a:ln>
            <a:noFill/>
          </a:ln>
        </p:spPr>
      </p:pic>
      <p:pic>
        <p:nvPicPr>
          <p:cNvPr descr="Binary with solid fill" id="1618" name="Google Shape;1618;p24"/>
          <p:cNvPicPr preferRelativeResize="0"/>
          <p:nvPr/>
        </p:nvPicPr>
        <p:blipFill rotWithShape="1">
          <a:blip r:embed="rId10">
            <a:alphaModFix/>
          </a:blip>
          <a:srcRect b="0" l="0" r="0" t="0"/>
          <a:stretch/>
        </p:blipFill>
        <p:spPr>
          <a:xfrm>
            <a:off x="4431486" y="2629705"/>
            <a:ext cx="483538" cy="299010"/>
          </a:xfrm>
          <a:prstGeom prst="rect">
            <a:avLst/>
          </a:prstGeom>
          <a:noFill/>
          <a:ln>
            <a:noFill/>
          </a:ln>
        </p:spPr>
      </p:pic>
      <p:pic>
        <p:nvPicPr>
          <p:cNvPr descr="Sort with solid fill" id="1619" name="Google Shape;1619;p24"/>
          <p:cNvPicPr preferRelativeResize="0"/>
          <p:nvPr/>
        </p:nvPicPr>
        <p:blipFill rotWithShape="1">
          <a:blip r:embed="rId11">
            <a:alphaModFix/>
          </a:blip>
          <a:srcRect b="0" l="0" r="0" t="0"/>
          <a:stretch/>
        </p:blipFill>
        <p:spPr>
          <a:xfrm>
            <a:off x="6681729" y="2629667"/>
            <a:ext cx="335875" cy="323625"/>
          </a:xfrm>
          <a:prstGeom prst="rect">
            <a:avLst/>
          </a:prstGeom>
          <a:noFill/>
          <a:ln>
            <a:noFill/>
          </a:ln>
        </p:spPr>
      </p:pic>
      <p:sp>
        <p:nvSpPr>
          <p:cNvPr id="1620" name="Google Shape;1620;p24"/>
          <p:cNvSpPr txBox="1"/>
          <p:nvPr/>
        </p:nvSpPr>
        <p:spPr>
          <a:xfrm>
            <a:off x="4908759" y="2631841"/>
            <a:ext cx="761397"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Views</a:t>
            </a:r>
            <a:endParaRPr/>
          </a:p>
        </p:txBody>
      </p:sp>
      <p:sp>
        <p:nvSpPr>
          <p:cNvPr id="1621" name="Google Shape;1621;p24"/>
          <p:cNvSpPr txBox="1"/>
          <p:nvPr/>
        </p:nvSpPr>
        <p:spPr>
          <a:xfrm>
            <a:off x="6004029" y="2644139"/>
            <a:ext cx="761397"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Filter</a:t>
            </a:r>
            <a:endParaRPr/>
          </a:p>
        </p:txBody>
      </p:sp>
      <p:sp>
        <p:nvSpPr>
          <p:cNvPr id="1622" name="Google Shape;1622;p24"/>
          <p:cNvSpPr txBox="1"/>
          <p:nvPr/>
        </p:nvSpPr>
        <p:spPr>
          <a:xfrm>
            <a:off x="7099507" y="2631831"/>
            <a:ext cx="650648" cy="33547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Sort</a:t>
            </a:r>
            <a:endParaRPr/>
          </a:p>
        </p:txBody>
      </p:sp>
      <p:cxnSp>
        <p:nvCxnSpPr>
          <p:cNvPr id="1623" name="Google Shape;1623;p24"/>
          <p:cNvCxnSpPr/>
          <p:nvPr/>
        </p:nvCxnSpPr>
        <p:spPr>
          <a:xfrm>
            <a:off x="12962601" y="3455838"/>
            <a:ext cx="71" cy="2976189"/>
          </a:xfrm>
          <a:prstGeom prst="straightConnector1">
            <a:avLst/>
          </a:prstGeom>
          <a:noFill/>
          <a:ln cap="flat" cmpd="sng" w="19050">
            <a:solidFill>
              <a:srgbClr val="595959"/>
            </a:solidFill>
            <a:prstDash val="solid"/>
            <a:miter lim="800000"/>
            <a:headEnd len="sm" w="sm" type="none"/>
            <a:tailEnd len="sm" w="sm" type="none"/>
          </a:ln>
        </p:spPr>
      </p:cxnSp>
      <p:pic>
        <p:nvPicPr>
          <p:cNvPr descr="Play with solid fill" id="1624" name="Google Shape;1624;p24"/>
          <p:cNvPicPr preferRelativeResize="0"/>
          <p:nvPr/>
        </p:nvPicPr>
        <p:blipFill rotWithShape="1">
          <a:blip r:embed="rId12">
            <a:alphaModFix/>
          </a:blip>
          <a:srcRect b="0" l="0" r="0" t="0"/>
          <a:stretch/>
        </p:blipFill>
        <p:spPr>
          <a:xfrm flipH="1" rot="5400000">
            <a:off x="12842612" y="3138044"/>
            <a:ext cx="249736" cy="168687"/>
          </a:xfrm>
          <a:prstGeom prst="rect">
            <a:avLst/>
          </a:prstGeom>
          <a:noFill/>
          <a:ln>
            <a:noFill/>
          </a:ln>
        </p:spPr>
      </p:pic>
      <p:pic>
        <p:nvPicPr>
          <p:cNvPr descr="Play with solid fill" id="1625" name="Google Shape;1625;p24"/>
          <p:cNvPicPr preferRelativeResize="0"/>
          <p:nvPr/>
        </p:nvPicPr>
        <p:blipFill rotWithShape="1">
          <a:blip r:embed="rId12">
            <a:alphaModFix/>
          </a:blip>
          <a:srcRect b="0" l="0" r="0" t="0"/>
          <a:stretch/>
        </p:blipFill>
        <p:spPr>
          <a:xfrm flipH="1" rot="-5400000">
            <a:off x="12832678" y="6606207"/>
            <a:ext cx="249736" cy="168687"/>
          </a:xfrm>
          <a:prstGeom prst="rect">
            <a:avLst/>
          </a:prstGeom>
          <a:noFill/>
          <a:ln>
            <a:noFill/>
          </a:ln>
        </p:spPr>
      </p:pic>
      <p:sp>
        <p:nvSpPr>
          <p:cNvPr id="1626" name="Google Shape;1626;p24"/>
          <p:cNvSpPr txBox="1"/>
          <p:nvPr/>
        </p:nvSpPr>
        <p:spPr>
          <a:xfrm>
            <a:off x="4444774" y="3308228"/>
            <a:ext cx="2582618"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Conceptualising fairness: three pillars for medical algorithms and health equity</a:t>
            </a:r>
            <a:endParaRPr/>
          </a:p>
        </p:txBody>
      </p:sp>
      <p:sp>
        <p:nvSpPr>
          <p:cNvPr id="1627" name="Google Shape;1627;p24"/>
          <p:cNvSpPr/>
          <p:nvPr/>
        </p:nvSpPr>
        <p:spPr>
          <a:xfrm>
            <a:off x="10059388" y="3202225"/>
            <a:ext cx="2634003"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28" name="Google Shape;1628;p24"/>
          <p:cNvSpPr/>
          <p:nvPr/>
        </p:nvSpPr>
        <p:spPr>
          <a:xfrm>
            <a:off x="7132868" y="3202225"/>
            <a:ext cx="2646308" cy="3583722"/>
          </a:xfrm>
          <a:prstGeom prst="roundRect">
            <a:avLst>
              <a:gd fmla="val 7514"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cxnSp>
        <p:nvCxnSpPr>
          <p:cNvPr id="1629" name="Google Shape;1629;p24"/>
          <p:cNvCxnSpPr/>
          <p:nvPr/>
        </p:nvCxnSpPr>
        <p:spPr>
          <a:xfrm>
            <a:off x="4525851" y="4415136"/>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630" name="Google Shape;1630;p24"/>
          <p:cNvSpPr txBox="1"/>
          <p:nvPr/>
        </p:nvSpPr>
        <p:spPr>
          <a:xfrm>
            <a:off x="4519478" y="4525775"/>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631" name="Google Shape;1631;p24"/>
          <p:cNvSpPr txBox="1"/>
          <p:nvPr/>
        </p:nvSpPr>
        <p:spPr>
          <a:xfrm>
            <a:off x="4508015" y="5103803"/>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632" name="Google Shape;1632;p24"/>
          <p:cNvSpPr txBox="1"/>
          <p:nvPr/>
        </p:nvSpPr>
        <p:spPr>
          <a:xfrm>
            <a:off x="4520338" y="6013888"/>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633" name="Google Shape;1633;p24"/>
          <p:cNvSpPr/>
          <p:nvPr/>
        </p:nvSpPr>
        <p:spPr>
          <a:xfrm>
            <a:off x="4601275" y="4790957"/>
            <a:ext cx="898920" cy="223696"/>
          </a:xfrm>
          <a:prstGeom prst="roundRect">
            <a:avLst>
              <a:gd fmla="val 7514" name="adj"/>
            </a:avLst>
          </a:prstGeom>
          <a:solidFill>
            <a:srgbClr val="C4E0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Article</a:t>
            </a:r>
            <a:endParaRPr/>
          </a:p>
        </p:txBody>
      </p:sp>
      <p:sp>
        <p:nvSpPr>
          <p:cNvPr id="1634" name="Google Shape;1634;p24"/>
          <p:cNvSpPr/>
          <p:nvPr/>
        </p:nvSpPr>
        <p:spPr>
          <a:xfrm>
            <a:off x="4589842" y="5368985"/>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635" name="Google Shape;1635;p24"/>
          <p:cNvSpPr/>
          <p:nvPr/>
        </p:nvSpPr>
        <p:spPr>
          <a:xfrm>
            <a:off x="4602165" y="5664176"/>
            <a:ext cx="1858753" cy="297542"/>
          </a:xfrm>
          <a:prstGeom prst="roundRect">
            <a:avLst>
              <a:gd fmla="val 7514" name="adj"/>
            </a:avLst>
          </a:prstGeom>
          <a:solidFill>
            <a:srgbClr val="D3BFD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Patient-centered care</a:t>
            </a:r>
            <a:endParaRPr/>
          </a:p>
        </p:txBody>
      </p:sp>
      <p:sp>
        <p:nvSpPr>
          <p:cNvPr id="1636" name="Google Shape;1636;p24"/>
          <p:cNvSpPr txBox="1"/>
          <p:nvPr/>
        </p:nvSpPr>
        <p:spPr>
          <a:xfrm>
            <a:off x="4507004" y="6222989"/>
            <a:ext cx="2053479" cy="4924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
                <a:solidFill>
                  <a:schemeClr val="dk1"/>
                </a:solidFill>
                <a:latin typeface="Arial"/>
                <a:ea typeface="Arial"/>
                <a:cs typeface="Arial"/>
                <a:sym typeface="Arial"/>
              </a:rPr>
              <a:t>https://pubmed.ncbi.nlm.nih.gov/35012941/</a:t>
            </a:r>
            <a:endParaRPr sz="1300">
              <a:solidFill>
                <a:schemeClr val="dk1"/>
              </a:solidFill>
              <a:latin typeface="Arial"/>
              <a:ea typeface="Arial"/>
              <a:cs typeface="Arial"/>
              <a:sym typeface="Arial"/>
            </a:endParaRPr>
          </a:p>
        </p:txBody>
      </p:sp>
      <p:sp>
        <p:nvSpPr>
          <p:cNvPr id="1637" name="Google Shape;1637;p24"/>
          <p:cNvSpPr txBox="1"/>
          <p:nvPr/>
        </p:nvSpPr>
        <p:spPr>
          <a:xfrm>
            <a:off x="6990419" y="813791"/>
            <a:ext cx="5252924" cy="323165"/>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[Example of possible embedded resource list from Airtable]</a:t>
            </a:r>
            <a:endParaRPr sz="1500">
              <a:solidFill>
                <a:schemeClr val="dk1"/>
              </a:solidFill>
              <a:latin typeface="Arial"/>
              <a:ea typeface="Arial"/>
              <a:cs typeface="Arial"/>
              <a:sym typeface="Arial"/>
            </a:endParaRPr>
          </a:p>
        </p:txBody>
      </p:sp>
      <p:sp>
        <p:nvSpPr>
          <p:cNvPr id="1638" name="Google Shape;1638;p24"/>
          <p:cNvSpPr txBox="1"/>
          <p:nvPr/>
        </p:nvSpPr>
        <p:spPr>
          <a:xfrm>
            <a:off x="7261439" y="3345142"/>
            <a:ext cx="2558007"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Intersectionality in Mental Health Care</a:t>
            </a:r>
            <a:endParaRPr/>
          </a:p>
        </p:txBody>
      </p:sp>
      <p:cxnSp>
        <p:nvCxnSpPr>
          <p:cNvPr id="1639" name="Google Shape;1639;p24"/>
          <p:cNvCxnSpPr/>
          <p:nvPr/>
        </p:nvCxnSpPr>
        <p:spPr>
          <a:xfrm>
            <a:off x="7317942" y="4415136"/>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640" name="Google Shape;1640;p24"/>
          <p:cNvSpPr txBox="1"/>
          <p:nvPr/>
        </p:nvSpPr>
        <p:spPr>
          <a:xfrm>
            <a:off x="7299272" y="453807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641" name="Google Shape;1641;p24"/>
          <p:cNvSpPr/>
          <p:nvPr/>
        </p:nvSpPr>
        <p:spPr>
          <a:xfrm>
            <a:off x="7393381" y="4790957"/>
            <a:ext cx="898920" cy="223696"/>
          </a:xfrm>
          <a:prstGeom prst="roundRect">
            <a:avLst>
              <a:gd fmla="val 7514" name="adj"/>
            </a:avLst>
          </a:prstGeom>
          <a:solidFill>
            <a:srgbClr val="FEE59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Tutorial</a:t>
            </a:r>
            <a:endParaRPr/>
          </a:p>
        </p:txBody>
      </p:sp>
      <p:sp>
        <p:nvSpPr>
          <p:cNvPr id="1642" name="Google Shape;1642;p24"/>
          <p:cNvSpPr txBox="1"/>
          <p:nvPr/>
        </p:nvSpPr>
        <p:spPr>
          <a:xfrm>
            <a:off x="7312399" y="510380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643" name="Google Shape;1643;p24"/>
          <p:cNvSpPr/>
          <p:nvPr/>
        </p:nvSpPr>
        <p:spPr>
          <a:xfrm>
            <a:off x="7295872" y="5344388"/>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644" name="Google Shape;1644;p24"/>
          <p:cNvSpPr/>
          <p:nvPr/>
        </p:nvSpPr>
        <p:spPr>
          <a:xfrm>
            <a:off x="7295900" y="5664229"/>
            <a:ext cx="1514199" cy="272927"/>
          </a:xfrm>
          <a:prstGeom prst="roundRect">
            <a:avLst>
              <a:gd fmla="val 7514" name="adj"/>
            </a:avLst>
          </a:prstGeom>
          <a:solidFill>
            <a:srgbClr val="F7CA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Intersectionality</a:t>
            </a:r>
            <a:endParaRPr/>
          </a:p>
        </p:txBody>
      </p:sp>
      <p:sp>
        <p:nvSpPr>
          <p:cNvPr id="1645" name="Google Shape;1645;p24"/>
          <p:cNvSpPr txBox="1"/>
          <p:nvPr/>
        </p:nvSpPr>
        <p:spPr>
          <a:xfrm>
            <a:off x="7250947" y="5976993"/>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646" name="Google Shape;1646;p24"/>
          <p:cNvSpPr txBox="1"/>
          <p:nvPr/>
        </p:nvSpPr>
        <p:spPr>
          <a:xfrm>
            <a:off x="7237603" y="6186120"/>
            <a:ext cx="2508783" cy="6001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Arial"/>
                <a:ea typeface="Arial"/>
                <a:cs typeface="Arial"/>
                <a:sym typeface="Arial"/>
              </a:rPr>
              <a:t>https://fairlearn.org/v0.10/auto_examples/plot_intersectional_bias.html#references</a:t>
            </a:r>
            <a:endParaRPr sz="1100">
              <a:solidFill>
                <a:schemeClr val="dk1"/>
              </a:solidFill>
              <a:latin typeface="Arial"/>
              <a:ea typeface="Arial"/>
              <a:cs typeface="Arial"/>
              <a:sym typeface="Arial"/>
            </a:endParaRPr>
          </a:p>
        </p:txBody>
      </p:sp>
      <p:sp>
        <p:nvSpPr>
          <p:cNvPr id="1647" name="Google Shape;1647;p24"/>
          <p:cNvSpPr txBox="1"/>
          <p:nvPr/>
        </p:nvSpPr>
        <p:spPr>
          <a:xfrm>
            <a:off x="10126462" y="3222138"/>
            <a:ext cx="2582618"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Race and Racialization in Mental Health Research and Implications for Developing and Evaluating Machine Learning Models</a:t>
            </a:r>
            <a:endParaRPr/>
          </a:p>
        </p:txBody>
      </p:sp>
      <p:cxnSp>
        <p:nvCxnSpPr>
          <p:cNvPr id="1648" name="Google Shape;1648;p24"/>
          <p:cNvCxnSpPr/>
          <p:nvPr/>
        </p:nvCxnSpPr>
        <p:spPr>
          <a:xfrm>
            <a:off x="10282688" y="4439732"/>
            <a:ext cx="2139931" cy="101"/>
          </a:xfrm>
          <a:prstGeom prst="straightConnector1">
            <a:avLst/>
          </a:prstGeom>
          <a:noFill/>
          <a:ln cap="flat" cmpd="sng" w="12700">
            <a:solidFill>
              <a:schemeClr val="dk1"/>
            </a:solidFill>
            <a:prstDash val="solid"/>
            <a:miter lim="800000"/>
            <a:headEnd len="sm" w="sm" type="none"/>
            <a:tailEnd len="sm" w="sm" type="none"/>
          </a:ln>
        </p:spPr>
      </p:cxnSp>
      <p:sp>
        <p:nvSpPr>
          <p:cNvPr id="1649" name="Google Shape;1649;p24"/>
          <p:cNvSpPr txBox="1"/>
          <p:nvPr/>
        </p:nvSpPr>
        <p:spPr>
          <a:xfrm>
            <a:off x="10177942" y="453807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RESOURCE TYPE</a:t>
            </a:r>
            <a:endParaRPr/>
          </a:p>
        </p:txBody>
      </p:sp>
      <p:sp>
        <p:nvSpPr>
          <p:cNvPr id="1650" name="Google Shape;1650;p24"/>
          <p:cNvSpPr/>
          <p:nvPr/>
        </p:nvSpPr>
        <p:spPr>
          <a:xfrm>
            <a:off x="10284364" y="4803255"/>
            <a:ext cx="898920" cy="223696"/>
          </a:xfrm>
          <a:prstGeom prst="roundRect">
            <a:avLst>
              <a:gd fmla="val 7514" name="adj"/>
            </a:avLst>
          </a:prstGeom>
          <a:solidFill>
            <a:srgbClr val="C4E0B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Article</a:t>
            </a:r>
            <a:endParaRPr/>
          </a:p>
        </p:txBody>
      </p:sp>
      <p:sp>
        <p:nvSpPr>
          <p:cNvPr id="1651" name="Google Shape;1651;p24"/>
          <p:cNvSpPr txBox="1"/>
          <p:nvPr/>
        </p:nvSpPr>
        <p:spPr>
          <a:xfrm>
            <a:off x="10191071" y="5103802"/>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TAGS</a:t>
            </a:r>
            <a:endParaRPr/>
          </a:p>
        </p:txBody>
      </p:sp>
      <p:sp>
        <p:nvSpPr>
          <p:cNvPr id="1652" name="Google Shape;1652;p24"/>
          <p:cNvSpPr/>
          <p:nvPr/>
        </p:nvSpPr>
        <p:spPr>
          <a:xfrm>
            <a:off x="10285207" y="5368984"/>
            <a:ext cx="1735698" cy="260619"/>
          </a:xfrm>
          <a:prstGeom prst="roundRect">
            <a:avLst>
              <a:gd fmla="val 7514" name="adj"/>
            </a:avLst>
          </a:prstGeom>
          <a:solidFill>
            <a:srgbClr val="BBD6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Machine learning</a:t>
            </a:r>
            <a:endParaRPr/>
          </a:p>
        </p:txBody>
      </p:sp>
      <p:sp>
        <p:nvSpPr>
          <p:cNvPr id="1653" name="Google Shape;1653;p24"/>
          <p:cNvSpPr/>
          <p:nvPr/>
        </p:nvSpPr>
        <p:spPr>
          <a:xfrm>
            <a:off x="10285235" y="5688798"/>
            <a:ext cx="2006421" cy="309850"/>
          </a:xfrm>
          <a:prstGeom prst="roundRect">
            <a:avLst>
              <a:gd fmla="val 7514" name="adj"/>
            </a:avLst>
          </a:prstGeom>
          <a:solidFill>
            <a:srgbClr val="A5AFC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Calibri"/>
                <a:ea typeface="Calibri"/>
                <a:cs typeface="Calibri"/>
                <a:sym typeface="Calibri"/>
              </a:rPr>
              <a:t>Continental populations</a:t>
            </a:r>
            <a:endParaRPr/>
          </a:p>
        </p:txBody>
      </p:sp>
      <p:sp>
        <p:nvSpPr>
          <p:cNvPr id="1654" name="Google Shape;1654;p24"/>
          <p:cNvSpPr txBox="1"/>
          <p:nvPr/>
        </p:nvSpPr>
        <p:spPr>
          <a:xfrm>
            <a:off x="10264866" y="6026186"/>
            <a:ext cx="2311897"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200">
                <a:solidFill>
                  <a:schemeClr val="dk1"/>
                </a:solidFill>
                <a:latin typeface="Arial"/>
                <a:ea typeface="Arial"/>
                <a:cs typeface="Arial"/>
                <a:sym typeface="Arial"/>
              </a:rPr>
              <a:t>LINK</a:t>
            </a:r>
            <a:endParaRPr/>
          </a:p>
        </p:txBody>
      </p:sp>
      <p:sp>
        <p:nvSpPr>
          <p:cNvPr id="1655" name="Google Shape;1655;p24"/>
          <p:cNvSpPr txBox="1"/>
          <p:nvPr/>
        </p:nvSpPr>
        <p:spPr>
          <a:xfrm>
            <a:off x="10165447" y="6235313"/>
            <a:ext cx="2508783"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https://pubmed.ncbi.nlm.nih.gov/35673219/</a:t>
            </a:r>
            <a:endParaRPr sz="1901">
              <a:solidFill>
                <a:schemeClr val="dk1"/>
              </a:solidFill>
              <a:latin typeface="Arial"/>
              <a:ea typeface="Arial"/>
              <a:cs typeface="Arial"/>
              <a:sym typeface="Arial"/>
            </a:endParaRPr>
          </a:p>
        </p:txBody>
      </p:sp>
      <p:sp>
        <p:nvSpPr>
          <p:cNvPr id="1656" name="Google Shape;1656;p24"/>
          <p:cNvSpPr/>
          <p:nvPr/>
        </p:nvSpPr>
        <p:spPr>
          <a:xfrm>
            <a:off x="12242373" y="6690758"/>
            <a:ext cx="1795264" cy="122594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Users will have the option to contribute to a similar resource list here.</a:t>
            </a:r>
            <a:endParaRPr/>
          </a:p>
        </p:txBody>
      </p:sp>
      <p:pic>
        <p:nvPicPr>
          <p:cNvPr descr="Back outline" id="1657" name="Google Shape;1657;p24"/>
          <p:cNvPicPr preferRelativeResize="0"/>
          <p:nvPr/>
        </p:nvPicPr>
        <p:blipFill rotWithShape="1">
          <a:blip r:embed="rId13">
            <a:alphaModFix/>
          </a:blip>
          <a:srcRect b="0" l="0" r="0" t="0"/>
          <a:stretch/>
        </p:blipFill>
        <p:spPr>
          <a:xfrm rot="-9540000">
            <a:off x="12257178" y="7723547"/>
            <a:ext cx="569680" cy="7543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2" name="Shape 1662"/>
        <p:cNvGrpSpPr/>
        <p:nvPr/>
      </p:nvGrpSpPr>
      <p:grpSpPr>
        <a:xfrm>
          <a:off x="0" y="0"/>
          <a:ext cx="0" cy="0"/>
          <a:chOff x="0" y="0"/>
          <a:chExt cx="0" cy="0"/>
        </a:xfrm>
      </p:grpSpPr>
      <p:sp>
        <p:nvSpPr>
          <p:cNvPr id="1663" name="Google Shape;1663;p25"/>
          <p:cNvSpPr/>
          <p:nvPr/>
        </p:nvSpPr>
        <p:spPr>
          <a:xfrm>
            <a:off x="3720594" y="1470418"/>
            <a:ext cx="9591096" cy="658947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64" name="Google Shape;1664;p25"/>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65" name="Google Shape;1665;p25"/>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666" name="Google Shape;1666;p25"/>
          <p:cNvGrpSpPr/>
          <p:nvPr/>
        </p:nvGrpSpPr>
        <p:grpSpPr>
          <a:xfrm>
            <a:off x="240903" y="2098124"/>
            <a:ext cx="2505790" cy="1096491"/>
            <a:chOff x="257528" y="2401576"/>
            <a:chExt cx="2505790" cy="1096491"/>
          </a:xfrm>
        </p:grpSpPr>
        <p:sp>
          <p:nvSpPr>
            <p:cNvPr id="1667" name="Google Shape;1667;p25"/>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68" name="Google Shape;1668;p25"/>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1669" name="Google Shape;1669;p25"/>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1670" name="Google Shape;1670;p25"/>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1671" name="Google Shape;1671;p25"/>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1672" name="Google Shape;1672;p25"/>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1673" name="Google Shape;1673;p25"/>
          <p:cNvGrpSpPr/>
          <p:nvPr/>
        </p:nvGrpSpPr>
        <p:grpSpPr>
          <a:xfrm>
            <a:off x="238650" y="3416037"/>
            <a:ext cx="2505790" cy="1096491"/>
            <a:chOff x="257527" y="3745779"/>
            <a:chExt cx="2505790" cy="1096491"/>
          </a:xfrm>
        </p:grpSpPr>
        <p:sp>
          <p:nvSpPr>
            <p:cNvPr id="1674" name="Google Shape;1674;p25"/>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75" name="Google Shape;1675;p25"/>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1676" name="Google Shape;1676;p25"/>
          <p:cNvGrpSpPr/>
          <p:nvPr/>
        </p:nvGrpSpPr>
        <p:grpSpPr>
          <a:xfrm>
            <a:off x="233195" y="4734792"/>
            <a:ext cx="2505790" cy="1096491"/>
            <a:chOff x="257527" y="5090521"/>
            <a:chExt cx="2505790" cy="1096491"/>
          </a:xfrm>
        </p:grpSpPr>
        <p:sp>
          <p:nvSpPr>
            <p:cNvPr id="1677" name="Google Shape;1677;p25"/>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78" name="Google Shape;1678;p25"/>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How can you use this data?</a:t>
              </a:r>
              <a:endParaRPr/>
            </a:p>
          </p:txBody>
        </p:sp>
      </p:grpSp>
      <p:sp>
        <p:nvSpPr>
          <p:cNvPr id="1679" name="Google Shape;1679;p25"/>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1680" name="Google Shape;1680;p25"/>
          <p:cNvGrpSpPr/>
          <p:nvPr/>
        </p:nvGrpSpPr>
        <p:grpSpPr>
          <a:xfrm>
            <a:off x="240903" y="6055449"/>
            <a:ext cx="2505790" cy="1096491"/>
            <a:chOff x="255275" y="6447309"/>
            <a:chExt cx="2505790" cy="1096491"/>
          </a:xfrm>
        </p:grpSpPr>
        <p:sp>
          <p:nvSpPr>
            <p:cNvPr id="1681" name="Google Shape;1681;p25"/>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82" name="Google Shape;1682;p25"/>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1683" name="Google Shape;1683;p25"/>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1684" name="Google Shape;1684;p25"/>
          <p:cNvSpPr/>
          <p:nvPr/>
        </p:nvSpPr>
        <p:spPr>
          <a:xfrm>
            <a:off x="123580" y="7259005"/>
            <a:ext cx="2740634" cy="871996"/>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85" name="Google Shape;1685;p25"/>
          <p:cNvSpPr txBox="1"/>
          <p:nvPr/>
        </p:nvSpPr>
        <p:spPr>
          <a:xfrm>
            <a:off x="3905037" y="646102"/>
            <a:ext cx="6387353" cy="52322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rgbClr val="9A7DAC"/>
                </a:solidFill>
                <a:latin typeface="Open Sans"/>
                <a:ea typeface="Open Sans"/>
                <a:cs typeface="Open Sans"/>
                <a:sym typeface="Open Sans"/>
              </a:rPr>
              <a:t>Share Your Feedback</a:t>
            </a:r>
            <a:endParaRPr/>
          </a:p>
        </p:txBody>
      </p:sp>
      <p:pic>
        <p:nvPicPr>
          <p:cNvPr descr="Cursor with solid fill" id="1686" name="Google Shape;1686;p25"/>
          <p:cNvPicPr preferRelativeResize="0"/>
          <p:nvPr/>
        </p:nvPicPr>
        <p:blipFill rotWithShape="1">
          <a:blip r:embed="rId5">
            <a:alphaModFix/>
          </a:blip>
          <a:srcRect b="0" l="0" r="0" t="0"/>
          <a:stretch/>
        </p:blipFill>
        <p:spPr>
          <a:xfrm>
            <a:off x="2142437" y="7669289"/>
            <a:ext cx="729498" cy="757832"/>
          </a:xfrm>
          <a:prstGeom prst="rect">
            <a:avLst/>
          </a:prstGeom>
          <a:noFill/>
          <a:ln>
            <a:noFill/>
          </a:ln>
        </p:spPr>
      </p:pic>
      <p:sp>
        <p:nvSpPr>
          <p:cNvPr id="1687" name="Google Shape;1687;p25"/>
          <p:cNvSpPr txBox="1"/>
          <p:nvPr/>
        </p:nvSpPr>
        <p:spPr>
          <a:xfrm>
            <a:off x="4235738" y="1967696"/>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Name:</a:t>
            </a:r>
            <a:endParaRPr/>
          </a:p>
        </p:txBody>
      </p:sp>
      <p:sp>
        <p:nvSpPr>
          <p:cNvPr id="1688" name="Google Shape;1688;p25"/>
          <p:cNvSpPr txBox="1"/>
          <p:nvPr/>
        </p:nvSpPr>
        <p:spPr>
          <a:xfrm>
            <a:off x="4236534" y="2496530"/>
            <a:ext cx="2791812"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Email:</a:t>
            </a:r>
            <a:endParaRPr/>
          </a:p>
        </p:txBody>
      </p:sp>
      <p:sp>
        <p:nvSpPr>
          <p:cNvPr id="1689" name="Google Shape;1689;p25"/>
          <p:cNvSpPr txBox="1"/>
          <p:nvPr/>
        </p:nvSpPr>
        <p:spPr>
          <a:xfrm>
            <a:off x="4236562" y="3049959"/>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Role/Position:</a:t>
            </a:r>
            <a:endParaRPr/>
          </a:p>
        </p:txBody>
      </p:sp>
      <p:sp>
        <p:nvSpPr>
          <p:cNvPr id="1690" name="Google Shape;1690;p25"/>
          <p:cNvSpPr txBox="1"/>
          <p:nvPr/>
        </p:nvSpPr>
        <p:spPr>
          <a:xfrm>
            <a:off x="4237359" y="3640285"/>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Department Type:</a:t>
            </a:r>
            <a:endParaRPr/>
          </a:p>
        </p:txBody>
      </p:sp>
      <p:sp>
        <p:nvSpPr>
          <p:cNvPr id="1691" name="Google Shape;1691;p25"/>
          <p:cNvSpPr txBox="1"/>
          <p:nvPr/>
        </p:nvSpPr>
        <p:spPr>
          <a:xfrm>
            <a:off x="7858064" y="811745"/>
            <a:ext cx="4293091" cy="323165"/>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[Example of possible embedded feedback form]</a:t>
            </a:r>
            <a:endParaRPr sz="1500">
              <a:solidFill>
                <a:schemeClr val="dk1"/>
              </a:solidFill>
              <a:latin typeface="Arial"/>
              <a:ea typeface="Arial"/>
              <a:cs typeface="Arial"/>
              <a:sym typeface="Arial"/>
            </a:endParaRPr>
          </a:p>
        </p:txBody>
      </p:sp>
      <p:sp>
        <p:nvSpPr>
          <p:cNvPr id="1692" name="Google Shape;1692;p25"/>
          <p:cNvSpPr/>
          <p:nvPr/>
        </p:nvSpPr>
        <p:spPr>
          <a:xfrm>
            <a:off x="7415729" y="1967752"/>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Tope</a:t>
            </a:r>
            <a:endParaRPr sz="1901">
              <a:solidFill>
                <a:schemeClr val="lt1"/>
              </a:solidFill>
              <a:latin typeface="Calibri"/>
              <a:ea typeface="Calibri"/>
              <a:cs typeface="Calibri"/>
              <a:sym typeface="Calibri"/>
            </a:endParaRPr>
          </a:p>
        </p:txBody>
      </p:sp>
      <p:sp>
        <p:nvSpPr>
          <p:cNvPr id="1693" name="Google Shape;1693;p25"/>
          <p:cNvSpPr txBox="1"/>
          <p:nvPr/>
        </p:nvSpPr>
        <p:spPr>
          <a:xfrm>
            <a:off x="3905361" y="163563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User Information</a:t>
            </a:r>
            <a:endParaRPr/>
          </a:p>
        </p:txBody>
      </p:sp>
      <p:sp>
        <p:nvSpPr>
          <p:cNvPr id="1694" name="Google Shape;1694;p25"/>
          <p:cNvSpPr/>
          <p:nvPr/>
        </p:nvSpPr>
        <p:spPr>
          <a:xfrm>
            <a:off x="7417104" y="2496585"/>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95" name="Google Shape;1695;p25"/>
          <p:cNvSpPr/>
          <p:nvPr/>
        </p:nvSpPr>
        <p:spPr>
          <a:xfrm>
            <a:off x="7418479" y="3050015"/>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96" name="Google Shape;1696;p25"/>
          <p:cNvSpPr/>
          <p:nvPr/>
        </p:nvSpPr>
        <p:spPr>
          <a:xfrm>
            <a:off x="7418507" y="3640340"/>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697" name="Google Shape;1697;p25"/>
          <p:cNvSpPr txBox="1"/>
          <p:nvPr/>
        </p:nvSpPr>
        <p:spPr>
          <a:xfrm>
            <a:off x="3906097" y="418141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Usage Context</a:t>
            </a:r>
            <a:endParaRPr/>
          </a:p>
        </p:txBody>
      </p:sp>
      <p:sp>
        <p:nvSpPr>
          <p:cNvPr id="1698" name="Google Shape;1698;p25"/>
          <p:cNvSpPr txBox="1"/>
          <p:nvPr/>
        </p:nvSpPr>
        <p:spPr>
          <a:xfrm>
            <a:off x="4235738" y="458726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Purpose of Use:</a:t>
            </a:r>
            <a:endParaRPr/>
          </a:p>
        </p:txBody>
      </p:sp>
      <p:sp>
        <p:nvSpPr>
          <p:cNvPr id="1699" name="Google Shape;1699;p25"/>
          <p:cNvSpPr/>
          <p:nvPr/>
        </p:nvSpPr>
        <p:spPr>
          <a:xfrm>
            <a:off x="7419883" y="4575022"/>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700" name="Google Shape;1700;p25"/>
          <p:cNvSpPr txBox="1"/>
          <p:nvPr/>
        </p:nvSpPr>
        <p:spPr>
          <a:xfrm>
            <a:off x="4236534" y="5300577"/>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Frequency of Use:</a:t>
            </a:r>
            <a:endParaRPr/>
          </a:p>
        </p:txBody>
      </p:sp>
      <p:sp>
        <p:nvSpPr>
          <p:cNvPr id="1701" name="Google Shape;1701;p25"/>
          <p:cNvSpPr/>
          <p:nvPr/>
        </p:nvSpPr>
        <p:spPr>
          <a:xfrm>
            <a:off x="7407587" y="5312929"/>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ff</a:t>
            </a:r>
            <a:endParaRPr sz="1901">
              <a:solidFill>
                <a:schemeClr val="lt1"/>
              </a:solidFill>
              <a:latin typeface="Calibri"/>
              <a:ea typeface="Calibri"/>
              <a:cs typeface="Calibri"/>
              <a:sym typeface="Calibri"/>
            </a:endParaRPr>
          </a:p>
        </p:txBody>
      </p:sp>
      <p:sp>
        <p:nvSpPr>
          <p:cNvPr id="1702" name="Google Shape;1702;p25"/>
          <p:cNvSpPr txBox="1"/>
          <p:nvPr/>
        </p:nvSpPr>
        <p:spPr>
          <a:xfrm>
            <a:off x="3906834" y="5890902"/>
            <a:ext cx="2582618"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chemeClr val="dk1"/>
                </a:solidFill>
                <a:latin typeface="Arial"/>
                <a:ea typeface="Arial"/>
                <a:cs typeface="Arial"/>
                <a:sym typeface="Arial"/>
              </a:rPr>
              <a:t>Usability &amp; Customization</a:t>
            </a:r>
            <a:endParaRPr/>
          </a:p>
        </p:txBody>
      </p:sp>
      <p:sp>
        <p:nvSpPr>
          <p:cNvPr id="1703" name="Google Shape;1703;p25"/>
          <p:cNvSpPr txBox="1"/>
          <p:nvPr/>
        </p:nvSpPr>
        <p:spPr>
          <a:xfrm>
            <a:off x="4065184" y="6284453"/>
            <a:ext cx="2582618"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Arial"/>
                <a:ea typeface="Arial"/>
                <a:cs typeface="Arial"/>
                <a:sym typeface="Arial"/>
              </a:rPr>
              <a:t>How easy is it to navigate the dashboard?</a:t>
            </a:r>
            <a:endParaRPr/>
          </a:p>
        </p:txBody>
      </p:sp>
      <p:sp>
        <p:nvSpPr>
          <p:cNvPr id="1704" name="Google Shape;1704;p25"/>
          <p:cNvSpPr/>
          <p:nvPr/>
        </p:nvSpPr>
        <p:spPr>
          <a:xfrm>
            <a:off x="10714771" y="2897219"/>
            <a:ext cx="2447482" cy="1291628"/>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Research</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Clinical Practice</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Educational</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Other (please specify)</a:t>
            </a:r>
            <a:endParaRPr/>
          </a:p>
        </p:txBody>
      </p:sp>
      <p:sp>
        <p:nvSpPr>
          <p:cNvPr id="1705" name="Google Shape;1705;p25"/>
          <p:cNvSpPr/>
          <p:nvPr/>
        </p:nvSpPr>
        <p:spPr>
          <a:xfrm>
            <a:off x="10717660" y="4307453"/>
            <a:ext cx="2447457" cy="144748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Daily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Weekly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Monthly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Rarely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First time</a:t>
            </a:r>
            <a:endParaRPr/>
          </a:p>
        </p:txBody>
      </p:sp>
      <p:sp>
        <p:nvSpPr>
          <p:cNvPr id="1706" name="Google Shape;1706;p25"/>
          <p:cNvSpPr/>
          <p:nvPr/>
        </p:nvSpPr>
        <p:spPr>
          <a:xfrm>
            <a:off x="7407587" y="6395193"/>
            <a:ext cx="2865540" cy="319759"/>
          </a:xfrm>
          <a:prstGeom prst="rect">
            <a:avLst/>
          </a:prstGeom>
          <a:solidFill>
            <a:schemeClr val="l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1707" name="Google Shape;1707;p25"/>
          <p:cNvSpPr/>
          <p:nvPr/>
        </p:nvSpPr>
        <p:spPr>
          <a:xfrm>
            <a:off x="10717660" y="5928402"/>
            <a:ext cx="2447457" cy="1447489"/>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500">
                <a:solidFill>
                  <a:srgbClr val="3F3F3F"/>
                </a:solidFill>
                <a:latin typeface="Arial"/>
                <a:ea typeface="Arial"/>
                <a:cs typeface="Arial"/>
                <a:sym typeface="Arial"/>
              </a:rPr>
              <a:t>Example Answers</a:t>
            </a:r>
            <a:endParaRPr sz="1901">
              <a:solidFill>
                <a:srgbClr val="3F3F3F"/>
              </a:solidFill>
              <a:latin typeface="Calibri"/>
              <a:ea typeface="Calibri"/>
              <a:cs typeface="Calibri"/>
              <a:sym typeface="Calibri"/>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Very easy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Somewhat easy</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Neutral</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Somewhat difficult</a:t>
            </a:r>
            <a:endParaRPr/>
          </a:p>
          <a:p>
            <a:pPr indent="-285750" lvl="0" marL="285750" marR="0" rtl="0" algn="l">
              <a:spcBef>
                <a:spcPts val="0"/>
              </a:spcBef>
              <a:spcAft>
                <a:spcPts val="0"/>
              </a:spcAft>
              <a:buClr>
                <a:srgbClr val="3F3F3F"/>
              </a:buClr>
              <a:buSzPts val="1400"/>
              <a:buFont typeface="Arial"/>
              <a:buChar char="•"/>
            </a:pPr>
            <a:r>
              <a:rPr lang="en-US" sz="1400">
                <a:solidFill>
                  <a:srgbClr val="3F3F3F"/>
                </a:solidFill>
                <a:latin typeface="Arial"/>
                <a:ea typeface="Arial"/>
                <a:cs typeface="Arial"/>
                <a:sym typeface="Arial"/>
              </a:rPr>
              <a:t>Very difficult</a:t>
            </a:r>
            <a:endParaRPr/>
          </a:p>
        </p:txBody>
      </p:sp>
      <p:pic>
        <p:nvPicPr>
          <p:cNvPr descr="Line arrow: Clockwise curve outline" id="1708" name="Google Shape;1708;p25"/>
          <p:cNvPicPr preferRelativeResize="0"/>
          <p:nvPr/>
        </p:nvPicPr>
        <p:blipFill rotWithShape="1">
          <a:blip r:embed="rId6">
            <a:alphaModFix/>
          </a:blip>
          <a:srcRect b="0" l="0" r="0" t="0"/>
          <a:stretch/>
        </p:blipFill>
        <p:spPr>
          <a:xfrm rot="-6960000">
            <a:off x="10206120" y="4892481"/>
            <a:ext cx="670202" cy="756489"/>
          </a:xfrm>
          <a:prstGeom prst="rect">
            <a:avLst/>
          </a:prstGeom>
          <a:noFill/>
          <a:ln>
            <a:noFill/>
          </a:ln>
        </p:spPr>
      </p:pic>
      <p:pic>
        <p:nvPicPr>
          <p:cNvPr descr="Line arrow: Clockwise curve outline" id="1709" name="Google Shape;1709;p25"/>
          <p:cNvPicPr preferRelativeResize="0"/>
          <p:nvPr/>
        </p:nvPicPr>
        <p:blipFill rotWithShape="1">
          <a:blip r:embed="rId6">
            <a:alphaModFix/>
          </a:blip>
          <a:srcRect b="0" l="0" r="0" t="0"/>
          <a:stretch/>
        </p:blipFill>
        <p:spPr>
          <a:xfrm rot="-6960000">
            <a:off x="10208484" y="3974420"/>
            <a:ext cx="670202" cy="756489"/>
          </a:xfrm>
          <a:prstGeom prst="rect">
            <a:avLst/>
          </a:prstGeom>
          <a:noFill/>
          <a:ln>
            <a:noFill/>
          </a:ln>
        </p:spPr>
      </p:pic>
      <p:pic>
        <p:nvPicPr>
          <p:cNvPr descr="Line arrow: Clockwise curve outline" id="1710" name="Google Shape;1710;p25"/>
          <p:cNvPicPr preferRelativeResize="0"/>
          <p:nvPr/>
        </p:nvPicPr>
        <p:blipFill rotWithShape="1">
          <a:blip r:embed="rId6">
            <a:alphaModFix/>
          </a:blip>
          <a:srcRect b="0" l="0" r="0" t="0"/>
          <a:stretch/>
        </p:blipFill>
        <p:spPr>
          <a:xfrm rot="-6960000">
            <a:off x="10210848" y="6054398"/>
            <a:ext cx="670202" cy="756489"/>
          </a:xfrm>
          <a:prstGeom prst="rect">
            <a:avLst/>
          </a:prstGeom>
          <a:noFill/>
          <a:ln>
            <a:noFill/>
          </a:ln>
        </p:spPr>
      </p:pic>
      <p:pic>
        <p:nvPicPr>
          <p:cNvPr descr="Caret Left with solid fill" id="1711" name="Google Shape;1711;p25"/>
          <p:cNvPicPr preferRelativeResize="0"/>
          <p:nvPr/>
        </p:nvPicPr>
        <p:blipFill rotWithShape="1">
          <a:blip r:embed="rId7">
            <a:alphaModFix/>
          </a:blip>
          <a:srcRect b="0" l="0" r="0" t="0"/>
          <a:stretch/>
        </p:blipFill>
        <p:spPr>
          <a:xfrm rot="-5400000">
            <a:off x="9808187" y="4500284"/>
            <a:ext cx="481581" cy="472027"/>
          </a:xfrm>
          <a:prstGeom prst="rect">
            <a:avLst/>
          </a:prstGeom>
          <a:noFill/>
          <a:ln>
            <a:noFill/>
          </a:ln>
        </p:spPr>
      </p:pic>
      <p:pic>
        <p:nvPicPr>
          <p:cNvPr descr="Caret Left with solid fill" id="1712" name="Google Shape;1712;p25"/>
          <p:cNvPicPr preferRelativeResize="0"/>
          <p:nvPr/>
        </p:nvPicPr>
        <p:blipFill rotWithShape="1">
          <a:blip r:embed="rId7">
            <a:alphaModFix/>
          </a:blip>
          <a:srcRect b="0" l="0" r="0" t="0"/>
          <a:stretch/>
        </p:blipFill>
        <p:spPr>
          <a:xfrm rot="-5400000">
            <a:off x="9822528" y="5231863"/>
            <a:ext cx="481581" cy="472027"/>
          </a:xfrm>
          <a:prstGeom prst="rect">
            <a:avLst/>
          </a:prstGeom>
          <a:noFill/>
          <a:ln>
            <a:noFill/>
          </a:ln>
        </p:spPr>
      </p:pic>
      <p:pic>
        <p:nvPicPr>
          <p:cNvPr descr="Caret Left with solid fill" id="1713" name="Google Shape;1713;p25"/>
          <p:cNvPicPr preferRelativeResize="0"/>
          <p:nvPr/>
        </p:nvPicPr>
        <p:blipFill rotWithShape="1">
          <a:blip r:embed="rId7">
            <a:alphaModFix/>
          </a:blip>
          <a:srcRect b="0" l="0" r="0" t="0"/>
          <a:stretch/>
        </p:blipFill>
        <p:spPr>
          <a:xfrm rot="-5400000">
            <a:off x="9836869" y="6336403"/>
            <a:ext cx="481581" cy="472027"/>
          </a:xfrm>
          <a:prstGeom prst="rect">
            <a:avLst/>
          </a:prstGeom>
          <a:noFill/>
          <a:ln>
            <a:noFill/>
          </a:ln>
        </p:spPr>
      </p:pic>
      <p:sp>
        <p:nvSpPr>
          <p:cNvPr id="1714" name="Google Shape;1714;p25"/>
          <p:cNvSpPr/>
          <p:nvPr/>
        </p:nvSpPr>
        <p:spPr>
          <a:xfrm>
            <a:off x="7329612" y="7515643"/>
            <a:ext cx="411464" cy="397075"/>
          </a:xfrm>
          <a:prstGeom prst="roundRect">
            <a:avLst>
              <a:gd fmla="val 16667" name="adj"/>
            </a:avLst>
          </a:prstGeom>
          <a:solidFill>
            <a:srgbClr val="D8D8D8"/>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900">
                <a:solidFill>
                  <a:srgbClr val="3F3F3F"/>
                </a:solidFill>
                <a:latin typeface="Calibri"/>
                <a:ea typeface="Calibri"/>
                <a:cs typeface="Calibri"/>
                <a:sym typeface="Calibri"/>
              </a:rPr>
              <a:t>1</a:t>
            </a:r>
            <a:endParaRPr b="1" sz="1901">
              <a:solidFill>
                <a:srgbClr val="3F3F3F"/>
              </a:solidFill>
              <a:latin typeface="Calibri"/>
              <a:ea typeface="Calibri"/>
              <a:cs typeface="Calibri"/>
              <a:sym typeface="Calibri"/>
            </a:endParaRPr>
          </a:p>
        </p:txBody>
      </p:sp>
      <p:sp>
        <p:nvSpPr>
          <p:cNvPr id="1715" name="Google Shape;1715;p25"/>
          <p:cNvSpPr/>
          <p:nvPr/>
        </p:nvSpPr>
        <p:spPr>
          <a:xfrm>
            <a:off x="7861853"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2</a:t>
            </a:r>
            <a:endParaRPr/>
          </a:p>
        </p:txBody>
      </p:sp>
      <p:sp>
        <p:nvSpPr>
          <p:cNvPr id="1716" name="Google Shape;1716;p25"/>
          <p:cNvSpPr/>
          <p:nvPr/>
        </p:nvSpPr>
        <p:spPr>
          <a:xfrm>
            <a:off x="8408579"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3</a:t>
            </a:r>
            <a:endParaRPr/>
          </a:p>
        </p:txBody>
      </p:sp>
      <p:sp>
        <p:nvSpPr>
          <p:cNvPr id="1717" name="Google Shape;1717;p25"/>
          <p:cNvSpPr/>
          <p:nvPr/>
        </p:nvSpPr>
        <p:spPr>
          <a:xfrm>
            <a:off x="8939244" y="7515641"/>
            <a:ext cx="411464" cy="397075"/>
          </a:xfrm>
          <a:prstGeom prst="roundRect">
            <a:avLst>
              <a:gd fmla="val 16667" name="adj"/>
            </a:avLst>
          </a:prstGeom>
          <a:solidFill>
            <a:srgbClr val="7F7F7F"/>
          </a:solidFill>
          <a:ln cap="flat" cmpd="sng" w="12700">
            <a:solidFill>
              <a:srgbClr val="7F7F7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900">
                <a:solidFill>
                  <a:schemeClr val="lt1"/>
                </a:solidFill>
                <a:latin typeface="Calibri"/>
                <a:ea typeface="Calibri"/>
                <a:cs typeface="Calibri"/>
                <a:sym typeface="Calibri"/>
              </a:rPr>
              <a:t>4</a:t>
            </a:r>
            <a:endParaRPr/>
          </a:p>
        </p:txBody>
      </p:sp>
      <p:pic>
        <p:nvPicPr>
          <p:cNvPr descr="Caret Left with solid fill" id="1718" name="Google Shape;1718;p25"/>
          <p:cNvPicPr preferRelativeResize="0"/>
          <p:nvPr/>
        </p:nvPicPr>
        <p:blipFill rotWithShape="1">
          <a:blip r:embed="rId7">
            <a:alphaModFix/>
          </a:blip>
          <a:srcRect b="0" l="0" r="0" t="0"/>
          <a:stretch/>
        </p:blipFill>
        <p:spPr>
          <a:xfrm rot="10800000">
            <a:off x="9394559" y="7469633"/>
            <a:ext cx="481581" cy="472027"/>
          </a:xfrm>
          <a:prstGeom prst="rect">
            <a:avLst/>
          </a:prstGeom>
          <a:noFill/>
          <a:ln>
            <a:noFill/>
          </a:ln>
        </p:spPr>
      </p:pic>
      <p:pic>
        <p:nvPicPr>
          <p:cNvPr descr="Caret Left with solid fill" id="1719" name="Google Shape;1719;p25"/>
          <p:cNvPicPr preferRelativeResize="0"/>
          <p:nvPr/>
        </p:nvPicPr>
        <p:blipFill rotWithShape="1">
          <a:blip r:embed="rId7">
            <a:alphaModFix/>
          </a:blip>
          <a:srcRect b="0" l="0" r="0" t="0"/>
          <a:stretch/>
        </p:blipFill>
        <p:spPr>
          <a:xfrm>
            <a:off x="6858308" y="7469632"/>
            <a:ext cx="481581" cy="472027"/>
          </a:xfrm>
          <a:prstGeom prst="rect">
            <a:avLst/>
          </a:prstGeom>
          <a:noFill/>
          <a:ln>
            <a:noFill/>
          </a:ln>
        </p:spPr>
      </p:pic>
      <p:sp>
        <p:nvSpPr>
          <p:cNvPr id="1720" name="Google Shape;1720;p25"/>
          <p:cNvSpPr/>
          <p:nvPr/>
        </p:nvSpPr>
        <p:spPr>
          <a:xfrm>
            <a:off x="4352557" y="7018923"/>
            <a:ext cx="2346991" cy="1102955"/>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1500">
                <a:solidFill>
                  <a:srgbClr val="3F3F3F"/>
                </a:solidFill>
                <a:latin typeface="Arial"/>
                <a:ea typeface="Arial"/>
                <a:cs typeface="Arial"/>
                <a:sym typeface="Arial"/>
              </a:rPr>
              <a:t>Additional pages for questions on visualizations, insights, suggestions, etc. </a:t>
            </a:r>
            <a:endParaRPr/>
          </a:p>
        </p:txBody>
      </p:sp>
      <p:pic>
        <p:nvPicPr>
          <p:cNvPr descr="Back outline" id="1721" name="Google Shape;1721;p25"/>
          <p:cNvPicPr preferRelativeResize="0"/>
          <p:nvPr/>
        </p:nvPicPr>
        <p:blipFill rotWithShape="1">
          <a:blip r:embed="rId8">
            <a:alphaModFix/>
          </a:blip>
          <a:srcRect b="0" l="0" r="0" t="0"/>
          <a:stretch/>
        </p:blipFill>
        <p:spPr>
          <a:xfrm rot="2460000">
            <a:off x="6754122" y="6846699"/>
            <a:ext cx="670202" cy="72777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5" name="Shape 1725"/>
        <p:cNvGrpSpPr/>
        <p:nvPr/>
      </p:nvGrpSpPr>
      <p:grpSpPr>
        <a:xfrm>
          <a:off x="0" y="0"/>
          <a:ext cx="0" cy="0"/>
          <a:chOff x="0" y="0"/>
          <a:chExt cx="0" cy="0"/>
        </a:xfrm>
      </p:grpSpPr>
      <p:sp>
        <p:nvSpPr>
          <p:cNvPr id="1726" name="Google Shape;1726;p26"/>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Reflection</a:t>
            </a:r>
            <a:endParaRPr/>
          </a:p>
        </p:txBody>
      </p:sp>
      <p:sp>
        <p:nvSpPr>
          <p:cNvPr id="1727" name="Google Shape;1727;p26"/>
          <p:cNvSpPr txBox="1"/>
          <p:nvPr>
            <p:ph idx="1" type="body"/>
          </p:nvPr>
        </p:nvSpPr>
        <p:spPr>
          <a:xfrm>
            <a:off x="967005" y="3679138"/>
            <a:ext cx="7880078" cy="3266376"/>
          </a:xfrm>
          <a:prstGeom prst="rect">
            <a:avLst/>
          </a:prstGeom>
          <a:noFill/>
          <a:ln>
            <a:noFill/>
          </a:ln>
        </p:spPr>
        <p:txBody>
          <a:bodyPr anchorCtr="0" anchor="t" bIns="45700" lIns="91425" spcFirstLastPara="1" rIns="91425" wrap="square" tIns="45700">
            <a:noAutofit/>
          </a:bodyPr>
          <a:lstStyle/>
          <a:p>
            <a:pPr indent="-571500" lvl="0" marL="571500" rtl="0" algn="l">
              <a:lnSpc>
                <a:spcPct val="100000"/>
              </a:lnSpc>
              <a:spcBef>
                <a:spcPts val="0"/>
              </a:spcBef>
              <a:spcAft>
                <a:spcPts val="0"/>
              </a:spcAft>
              <a:buClr>
                <a:schemeClr val="dk1"/>
              </a:buClr>
              <a:buSzPts val="3000"/>
              <a:buChar char="•"/>
            </a:pPr>
            <a:r>
              <a:rPr lang="en-US" sz="3000">
                <a:latin typeface="Open Sans"/>
                <a:ea typeface="Open Sans"/>
                <a:cs typeface="Open Sans"/>
                <a:sym typeface="Open Sans"/>
              </a:rPr>
              <a:t>What are your first reactions or thoughts to the questions we asked you today?</a:t>
            </a:r>
            <a:endParaRPr sz="3000">
              <a:latin typeface="Calibri"/>
              <a:ea typeface="Calibri"/>
              <a:cs typeface="Calibri"/>
              <a:sym typeface="Calibri"/>
            </a:endParaRPr>
          </a:p>
          <a:p>
            <a:pPr indent="-571500" lvl="0" marL="571500" rtl="0" algn="l">
              <a:lnSpc>
                <a:spcPct val="100000"/>
              </a:lnSpc>
              <a:spcBef>
                <a:spcPts val="2900"/>
              </a:spcBef>
              <a:spcAft>
                <a:spcPts val="0"/>
              </a:spcAft>
              <a:buClr>
                <a:schemeClr val="dk1"/>
              </a:buClr>
              <a:buSzPts val="3000"/>
              <a:buChar char="•"/>
            </a:pPr>
            <a:r>
              <a:rPr lang="en-US" sz="3000">
                <a:latin typeface="Open Sans"/>
                <a:ea typeface="Open Sans"/>
                <a:cs typeface="Open Sans"/>
                <a:sym typeface="Open Sans"/>
              </a:rPr>
              <a:t>Are there any questions that you would change or add to?</a:t>
            </a:r>
            <a:endParaRPr/>
          </a:p>
          <a:p>
            <a:pPr indent="-41275" lvl="0" marL="263525" rtl="0" algn="l">
              <a:lnSpc>
                <a:spcPct val="90000"/>
              </a:lnSpc>
              <a:spcBef>
                <a:spcPts val="2454"/>
              </a:spcBef>
              <a:spcAft>
                <a:spcPts val="0"/>
              </a:spcAft>
              <a:buClr>
                <a:schemeClr val="dk1"/>
              </a:buClr>
              <a:buSzPts val="3500"/>
              <a:buNone/>
            </a:pPr>
            <a:r>
              <a:t/>
            </a:r>
            <a:endParaRPr sz="3500"/>
          </a:p>
        </p:txBody>
      </p:sp>
      <p:sp>
        <p:nvSpPr>
          <p:cNvPr id="1728" name="Google Shape;1728;p2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729" name="Google Shape;1729;p26"/>
          <p:cNvSpPr txBox="1"/>
          <p:nvPr/>
        </p:nvSpPr>
        <p:spPr>
          <a:xfrm>
            <a:off x="996175" y="1770977"/>
            <a:ext cx="11560548" cy="129266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Open Sans"/>
                <a:ea typeface="Open Sans"/>
                <a:cs typeface="Open Sans"/>
                <a:sym typeface="Open Sans"/>
              </a:rPr>
              <a:t>Some of the questions we asked you today will be used in future focus group sessions. We'd like you to take a few moments to reflect and provide feedback by answering the following questions: </a:t>
            </a:r>
            <a:endParaRPr sz="2600">
              <a:solidFill>
                <a:schemeClr val="dk1"/>
              </a:solidFill>
              <a:latin typeface="Open Sans"/>
              <a:ea typeface="Open Sans"/>
              <a:cs typeface="Open Sans"/>
              <a:sym typeface="Open Sans"/>
            </a:endParaRPr>
          </a:p>
        </p:txBody>
      </p:sp>
      <p:pic>
        <p:nvPicPr>
          <p:cNvPr descr="A purple checklist with check marks&#10;&#10;Description automatically generated" id="1730" name="Google Shape;1730;p26"/>
          <p:cNvPicPr preferRelativeResize="0"/>
          <p:nvPr/>
        </p:nvPicPr>
        <p:blipFill rotWithShape="1">
          <a:blip r:embed="rId3">
            <a:alphaModFix/>
          </a:blip>
          <a:srcRect b="0" l="0" r="0" t="0"/>
          <a:stretch/>
        </p:blipFill>
        <p:spPr>
          <a:xfrm>
            <a:off x="10032258" y="3325542"/>
            <a:ext cx="2649746" cy="326315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5" name="Shape 695"/>
        <p:cNvGrpSpPr/>
        <p:nvPr/>
      </p:nvGrpSpPr>
      <p:grpSpPr>
        <a:xfrm>
          <a:off x="0" y="0"/>
          <a:ext cx="0" cy="0"/>
          <a:chOff x="0" y="0"/>
          <a:chExt cx="0" cy="0"/>
        </a:xfrm>
      </p:grpSpPr>
      <p:sp>
        <p:nvSpPr>
          <p:cNvPr id="696" name="Google Shape;696;p3"/>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About Today's Meeting</a:t>
            </a:r>
            <a:endParaRPr/>
          </a:p>
        </p:txBody>
      </p:sp>
      <p:sp>
        <p:nvSpPr>
          <p:cNvPr id="697" name="Google Shape;697;p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698" name="Google Shape;698;p3"/>
          <p:cNvSpPr txBox="1"/>
          <p:nvPr/>
        </p:nvSpPr>
        <p:spPr>
          <a:xfrm>
            <a:off x="491964" y="2238319"/>
            <a:ext cx="9347400" cy="3786600"/>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2400"/>
              <a:buFont typeface="Open Sans"/>
              <a:buAutoNum type="arabicPeriod"/>
            </a:pPr>
            <a:r>
              <a:rPr b="0" i="0" lang="en-US" sz="2400" u="none" cap="none" strike="noStrike">
                <a:solidFill>
                  <a:schemeClr val="dk1"/>
                </a:solidFill>
                <a:latin typeface="Open Sans"/>
                <a:ea typeface="Open Sans"/>
                <a:cs typeface="Open Sans"/>
                <a:sym typeface="Open Sans"/>
              </a:rPr>
              <a:t>Independent review of the Fairness Dashboard mockup. Make sure to take note of any questions/commentary! </a:t>
            </a:r>
            <a:endParaRPr/>
          </a:p>
          <a:p>
            <a:pPr indent="-304800" lvl="0" marL="457200" marR="0" rtl="0" algn="l">
              <a:spcBef>
                <a:spcPts val="0"/>
              </a:spcBef>
              <a:spcAft>
                <a:spcPts val="0"/>
              </a:spcAft>
              <a:buClr>
                <a:schemeClr val="dk1"/>
              </a:buClr>
              <a:buSzPts val="2400"/>
              <a:buFont typeface="Calibri"/>
              <a:buNone/>
            </a:pPr>
            <a:r>
              <a:t/>
            </a:r>
            <a:endParaRPr b="0" i="0" sz="2400" u="none" cap="none" strike="noStrike">
              <a:solidFill>
                <a:schemeClr val="dk1"/>
              </a:solidFill>
              <a:latin typeface="Open Sans"/>
              <a:ea typeface="Open Sans"/>
              <a:cs typeface="Open Sans"/>
              <a:sym typeface="Open Sans"/>
            </a:endParaRPr>
          </a:p>
          <a:p>
            <a:pPr indent="-304800" lvl="0" marL="457200" marR="0" rtl="0" algn="l">
              <a:spcBef>
                <a:spcPts val="0"/>
              </a:spcBef>
              <a:spcAft>
                <a:spcPts val="0"/>
              </a:spcAft>
              <a:buClr>
                <a:schemeClr val="dk1"/>
              </a:buClr>
              <a:buSzPts val="2400"/>
              <a:buFont typeface="Calibri"/>
              <a:buNone/>
            </a:pPr>
            <a:r>
              <a:t/>
            </a:r>
            <a:endParaRPr b="0" i="0" sz="2400" u="none" cap="none" strike="noStrike">
              <a:solidFill>
                <a:schemeClr val="dk1"/>
              </a:solidFill>
              <a:latin typeface="Open Sans"/>
              <a:ea typeface="Open Sans"/>
              <a:cs typeface="Open Sans"/>
              <a:sym typeface="Open Sans"/>
            </a:endParaRPr>
          </a:p>
          <a:p>
            <a:pPr indent="-457200" lvl="0" marL="457200" marR="0" rtl="0" algn="l">
              <a:spcBef>
                <a:spcPts val="0"/>
              </a:spcBef>
              <a:spcAft>
                <a:spcPts val="0"/>
              </a:spcAft>
              <a:buClr>
                <a:schemeClr val="dk1"/>
              </a:buClr>
              <a:buSzPts val="2400"/>
              <a:buFont typeface="Open Sans"/>
              <a:buAutoNum type="arabicPeriod"/>
            </a:pPr>
            <a:r>
              <a:rPr b="0" i="0" lang="en-US" sz="2400" u="none" cap="none" strike="noStrike">
                <a:solidFill>
                  <a:schemeClr val="dk1"/>
                </a:solidFill>
                <a:latin typeface="Open Sans"/>
                <a:ea typeface="Open Sans"/>
                <a:cs typeface="Open Sans"/>
                <a:sym typeface="Open Sans"/>
              </a:rPr>
              <a:t>Guided walkthrough with Q&amp;A and feedback collection.</a:t>
            </a:r>
            <a:endParaRPr/>
          </a:p>
          <a:p>
            <a:pPr indent="-304800" lvl="0" marL="457200" marR="0" rtl="0" algn="l">
              <a:spcBef>
                <a:spcPts val="0"/>
              </a:spcBef>
              <a:spcAft>
                <a:spcPts val="0"/>
              </a:spcAft>
              <a:buClr>
                <a:schemeClr val="dk1"/>
              </a:buClr>
              <a:buSzPts val="2400"/>
              <a:buFont typeface="Calibri"/>
              <a:buNone/>
            </a:pPr>
            <a:r>
              <a:t/>
            </a:r>
            <a:endParaRPr b="0" i="0" sz="2400" u="none" cap="none" strike="noStrike">
              <a:solidFill>
                <a:schemeClr val="dk1"/>
              </a:solidFill>
              <a:latin typeface="Open Sans"/>
              <a:ea typeface="Open Sans"/>
              <a:cs typeface="Open Sans"/>
              <a:sym typeface="Open Sans"/>
            </a:endParaRPr>
          </a:p>
          <a:p>
            <a:pPr indent="-304800" lvl="0" marL="457200" marR="0" rtl="0" algn="l">
              <a:spcBef>
                <a:spcPts val="0"/>
              </a:spcBef>
              <a:spcAft>
                <a:spcPts val="0"/>
              </a:spcAft>
              <a:buClr>
                <a:schemeClr val="dk1"/>
              </a:buClr>
              <a:buSzPts val="2400"/>
              <a:buFont typeface="Calibri"/>
              <a:buNone/>
            </a:pPr>
            <a:r>
              <a:t/>
            </a:r>
            <a:endParaRPr b="0" i="0" sz="2400" u="none" cap="none" strike="noStrike">
              <a:solidFill>
                <a:schemeClr val="dk1"/>
              </a:solidFill>
              <a:latin typeface="Open Sans"/>
              <a:ea typeface="Open Sans"/>
              <a:cs typeface="Open Sans"/>
              <a:sym typeface="Open Sans"/>
            </a:endParaRPr>
          </a:p>
          <a:p>
            <a:pPr indent="-457200" lvl="0" marL="457200" marR="0" rtl="0" algn="l">
              <a:spcBef>
                <a:spcPts val="0"/>
              </a:spcBef>
              <a:spcAft>
                <a:spcPts val="0"/>
              </a:spcAft>
              <a:buClr>
                <a:schemeClr val="dk1"/>
              </a:buClr>
              <a:buSzPts val="2400"/>
              <a:buFont typeface="Open Sans"/>
              <a:buAutoNum type="arabicPeriod"/>
            </a:pPr>
            <a:r>
              <a:rPr b="0" i="0" lang="en-US" sz="2400" u="none" cap="none" strike="noStrike">
                <a:solidFill>
                  <a:schemeClr val="dk1"/>
                </a:solidFill>
                <a:latin typeface="Open Sans"/>
                <a:ea typeface="Open Sans"/>
                <a:cs typeface="Open Sans"/>
                <a:sym typeface="Open Sans"/>
              </a:rPr>
              <a:t>Reflection on feedback and suggest improvements to questions for future focus groups.</a:t>
            </a:r>
            <a:endParaRPr b="0" i="0" sz="2400" u="none" cap="none" strike="noStrike">
              <a:solidFill>
                <a:schemeClr val="dk1"/>
              </a:solidFill>
              <a:latin typeface="Calibri"/>
              <a:ea typeface="Calibri"/>
              <a:cs typeface="Calibri"/>
              <a:sym typeface="Calibri"/>
            </a:endParaRPr>
          </a:p>
        </p:txBody>
      </p:sp>
      <p:pic>
        <p:nvPicPr>
          <p:cNvPr descr="Purple people with a gear&#10;&#10;Description automatically generated" id="699" name="Google Shape;699;p3"/>
          <p:cNvPicPr preferRelativeResize="0"/>
          <p:nvPr/>
        </p:nvPicPr>
        <p:blipFill rotWithShape="1">
          <a:blip r:embed="rId3">
            <a:alphaModFix/>
          </a:blip>
          <a:srcRect b="0" l="0" r="0" t="0"/>
          <a:stretch/>
        </p:blipFill>
        <p:spPr>
          <a:xfrm>
            <a:off x="10415794" y="2747514"/>
            <a:ext cx="2189623" cy="23523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3" name="Shape 703"/>
        <p:cNvGrpSpPr/>
        <p:nvPr/>
      </p:nvGrpSpPr>
      <p:grpSpPr>
        <a:xfrm>
          <a:off x="0" y="0"/>
          <a:ext cx="0" cy="0"/>
          <a:chOff x="0" y="0"/>
          <a:chExt cx="0" cy="0"/>
        </a:xfrm>
      </p:grpSpPr>
      <p:sp>
        <p:nvSpPr>
          <p:cNvPr id="704" name="Google Shape;704;p4"/>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Questions to Consider</a:t>
            </a:r>
            <a:endParaRPr b="1" sz="4400">
              <a:solidFill>
                <a:srgbClr val="6E288D"/>
              </a:solidFill>
              <a:latin typeface="Arial"/>
              <a:ea typeface="Arial"/>
              <a:cs typeface="Arial"/>
              <a:sym typeface="Arial"/>
            </a:endParaRPr>
          </a:p>
        </p:txBody>
      </p:sp>
      <p:sp>
        <p:nvSpPr>
          <p:cNvPr id="705" name="Google Shape;705;p4"/>
          <p:cNvSpPr txBox="1"/>
          <p:nvPr>
            <p:ph idx="1" type="body"/>
          </p:nvPr>
        </p:nvSpPr>
        <p:spPr>
          <a:xfrm>
            <a:off x="966986" y="2227939"/>
            <a:ext cx="7904689" cy="5678704"/>
          </a:xfrm>
          <a:prstGeom prst="rect">
            <a:avLst/>
          </a:prstGeom>
          <a:noFill/>
          <a:ln>
            <a:noFill/>
          </a:ln>
        </p:spPr>
        <p:txBody>
          <a:bodyPr anchorCtr="0" anchor="t" bIns="45700" lIns="91425" spcFirstLastPara="1" rIns="91425" wrap="square" tIns="45700">
            <a:noAutofit/>
          </a:bodyPr>
          <a:lstStyle/>
          <a:p>
            <a:pPr indent="-571500" lvl="0" marL="571500" rtl="0" algn="l">
              <a:lnSpc>
                <a:spcPct val="100000"/>
              </a:lnSpc>
              <a:spcBef>
                <a:spcPts val="0"/>
              </a:spcBef>
              <a:spcAft>
                <a:spcPts val="0"/>
              </a:spcAft>
              <a:buClr>
                <a:schemeClr val="dk1"/>
              </a:buClr>
              <a:buSzPts val="3500"/>
              <a:buChar char="•"/>
            </a:pPr>
            <a:r>
              <a:rPr lang="en-US" sz="3500">
                <a:latin typeface="Open Sans"/>
                <a:ea typeface="Open Sans"/>
                <a:cs typeface="Open Sans"/>
                <a:sym typeface="Open Sans"/>
              </a:rPr>
              <a:t>What are your first reactions or thoughts?</a:t>
            </a:r>
            <a:endParaRPr sz="3500">
              <a:latin typeface="Calibri"/>
              <a:ea typeface="Calibri"/>
              <a:cs typeface="Calibri"/>
              <a:sym typeface="Calibri"/>
            </a:endParaRPr>
          </a:p>
          <a:p>
            <a:pPr indent="-571500" lvl="0" marL="571500" rtl="0" algn="l">
              <a:lnSpc>
                <a:spcPct val="100000"/>
              </a:lnSpc>
              <a:spcBef>
                <a:spcPts val="2900"/>
              </a:spcBef>
              <a:spcAft>
                <a:spcPts val="0"/>
              </a:spcAft>
              <a:buClr>
                <a:schemeClr val="dk1"/>
              </a:buClr>
              <a:buSzPts val="3500"/>
              <a:buChar char="•"/>
            </a:pPr>
            <a:r>
              <a:rPr lang="en-US" sz="3500">
                <a:latin typeface="Open Sans"/>
                <a:ea typeface="Open Sans"/>
                <a:cs typeface="Open Sans"/>
                <a:sym typeface="Open Sans"/>
              </a:rPr>
              <a:t>What do you like or dislike about the dashboard pages?</a:t>
            </a:r>
            <a:endParaRPr/>
          </a:p>
          <a:p>
            <a:pPr indent="-571500" lvl="0" marL="571500" rtl="0" algn="l">
              <a:lnSpc>
                <a:spcPct val="100000"/>
              </a:lnSpc>
              <a:spcBef>
                <a:spcPts val="2900"/>
              </a:spcBef>
              <a:spcAft>
                <a:spcPts val="0"/>
              </a:spcAft>
              <a:buClr>
                <a:schemeClr val="dk1"/>
              </a:buClr>
              <a:buSzPts val="3500"/>
              <a:buChar char="•"/>
            </a:pPr>
            <a:r>
              <a:rPr lang="en-US" sz="3500">
                <a:latin typeface="Open Sans"/>
                <a:ea typeface="Open Sans"/>
                <a:cs typeface="Open Sans"/>
                <a:sym typeface="Open Sans"/>
              </a:rPr>
              <a:t>What do you think the dashboard is trying to communicate? </a:t>
            </a:r>
            <a:endParaRPr sz="3500">
              <a:latin typeface="Open Sans"/>
              <a:ea typeface="Open Sans"/>
              <a:cs typeface="Open Sans"/>
              <a:sym typeface="Open Sans"/>
            </a:endParaRPr>
          </a:p>
          <a:p>
            <a:pPr indent="-41275" lvl="0" marL="263525" rtl="0" algn="l">
              <a:lnSpc>
                <a:spcPct val="90000"/>
              </a:lnSpc>
              <a:spcBef>
                <a:spcPts val="2454"/>
              </a:spcBef>
              <a:spcAft>
                <a:spcPts val="0"/>
              </a:spcAft>
              <a:buClr>
                <a:schemeClr val="dk1"/>
              </a:buClr>
              <a:buSzPts val="3500"/>
              <a:buNone/>
            </a:pPr>
            <a:r>
              <a:t/>
            </a:r>
            <a:endParaRPr sz="3500"/>
          </a:p>
        </p:txBody>
      </p:sp>
      <p:sp>
        <p:nvSpPr>
          <p:cNvPr id="706" name="Google Shape;706;p4"/>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Question Mark with solid fill" id="707" name="Google Shape;707;p4"/>
          <p:cNvPicPr preferRelativeResize="0"/>
          <p:nvPr/>
        </p:nvPicPr>
        <p:blipFill rotWithShape="1">
          <a:blip r:embed="rId3">
            <a:alphaModFix/>
          </a:blip>
          <a:srcRect b="0" l="0" r="0" t="0"/>
          <a:stretch/>
        </p:blipFill>
        <p:spPr>
          <a:xfrm>
            <a:off x="9022314" y="2234242"/>
            <a:ext cx="3720018" cy="3669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sp>
        <p:nvSpPr>
          <p:cNvPr id="713" name="Google Shape;713;p5"/>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sp>
        <p:nvSpPr>
          <p:cNvPr id="714" name="Google Shape;714;p5"/>
          <p:cNvSpPr/>
          <p:nvPr/>
        </p:nvSpPr>
        <p:spPr>
          <a:xfrm>
            <a:off x="3836504" y="2240009"/>
            <a:ext cx="9458190" cy="1851337"/>
          </a:xfrm>
          <a:prstGeom prst="roundRect">
            <a:avLst>
              <a:gd fmla="val 16667" name="adj"/>
            </a:avLst>
          </a:prstGeom>
          <a:solidFill>
            <a:srgbClr val="F2F2F2"/>
          </a:solidFill>
          <a:ln cap="flat" cmpd="sng" w="12700">
            <a:solidFill>
              <a:srgbClr val="F2F2F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sp>
        <p:nvSpPr>
          <p:cNvPr id="715" name="Google Shape;715;p5"/>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sp>
        <p:nvSpPr>
          <p:cNvPr id="716" name="Google Shape;716;p5"/>
          <p:cNvSpPr txBox="1"/>
          <p:nvPr/>
        </p:nvSpPr>
        <p:spPr>
          <a:xfrm>
            <a:off x="5638005" y="481168"/>
            <a:ext cx="6553450" cy="12157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6A2788"/>
                </a:solidFill>
                <a:latin typeface="Open Sans"/>
                <a:ea typeface="Open Sans"/>
                <a:cs typeface="Open Sans"/>
                <a:sym typeface="Open Sans"/>
              </a:rPr>
              <a:t>The Fairness Dashboard</a:t>
            </a:r>
            <a:endParaRPr/>
          </a:p>
          <a:p>
            <a:pPr indent="0" lvl="0" marL="0" marR="0" rtl="0" algn="l">
              <a:spcBef>
                <a:spcPts val="600"/>
              </a:spcBef>
              <a:spcAft>
                <a:spcPts val="0"/>
              </a:spcAft>
              <a:buNone/>
            </a:pPr>
            <a:r>
              <a:rPr b="1" i="0" lang="en-US" sz="3200" u="none" cap="none" strike="noStrike">
                <a:solidFill>
                  <a:srgbClr val="9A7DAC"/>
                </a:solidFill>
                <a:latin typeface="Open Sans"/>
                <a:ea typeface="Open Sans"/>
                <a:cs typeface="Open Sans"/>
                <a:sym typeface="Open Sans"/>
              </a:rPr>
              <a:t>Client Sociodemographic Data</a:t>
            </a:r>
            <a:r>
              <a:rPr b="1" i="0" lang="en-US" sz="3200" u="none" cap="none" strike="noStrike">
                <a:solidFill>
                  <a:srgbClr val="9A7DAC"/>
                </a:solidFill>
                <a:latin typeface="Arial"/>
                <a:ea typeface="Arial"/>
                <a:cs typeface="Arial"/>
                <a:sym typeface="Arial"/>
              </a:rPr>
              <a:t> </a:t>
            </a:r>
            <a:endParaRPr/>
          </a:p>
        </p:txBody>
      </p:sp>
      <p:pic>
        <p:nvPicPr>
          <p:cNvPr descr="A screenshot of a group of people&#10;&#10;Description automatically generated" id="717" name="Google Shape;717;p5"/>
          <p:cNvPicPr preferRelativeResize="0"/>
          <p:nvPr/>
        </p:nvPicPr>
        <p:blipFill rotWithShape="1">
          <a:blip r:embed="rId3">
            <a:alphaModFix/>
          </a:blip>
          <a:srcRect b="0" l="0" r="0" t="0"/>
          <a:stretch/>
        </p:blipFill>
        <p:spPr>
          <a:xfrm flipH="1">
            <a:off x="3797913" y="347171"/>
            <a:ext cx="1502526" cy="1446550"/>
          </a:xfrm>
          <a:prstGeom prst="rect">
            <a:avLst/>
          </a:prstGeom>
          <a:noFill/>
          <a:ln>
            <a:noFill/>
          </a:ln>
        </p:spPr>
      </p:pic>
      <p:grpSp>
        <p:nvGrpSpPr>
          <p:cNvPr id="718" name="Google Shape;718;p5"/>
          <p:cNvGrpSpPr/>
          <p:nvPr/>
        </p:nvGrpSpPr>
        <p:grpSpPr>
          <a:xfrm>
            <a:off x="7637867" y="5375235"/>
            <a:ext cx="1832612" cy="2574855"/>
            <a:chOff x="6489040" y="4378399"/>
            <a:chExt cx="1832612" cy="2574855"/>
          </a:xfrm>
        </p:grpSpPr>
        <p:sp>
          <p:nvSpPr>
            <p:cNvPr id="719" name="Google Shape;719;p5"/>
            <p:cNvSpPr/>
            <p:nvPr/>
          </p:nvSpPr>
          <p:spPr>
            <a:xfrm>
              <a:off x="6529869" y="4378399"/>
              <a:ext cx="1760561" cy="1760561"/>
            </a:xfrm>
            <a:prstGeom prst="roundRect">
              <a:avLst>
                <a:gd fmla="val 16667" name="adj"/>
              </a:avLst>
            </a:prstGeom>
            <a:solidFill>
              <a:schemeClr val="lt2"/>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pic>
          <p:nvPicPr>
            <p:cNvPr descr="A house with a roof and windows&#10;&#10;Description automatically generated" id="720" name="Google Shape;720;p5"/>
            <p:cNvPicPr preferRelativeResize="0"/>
            <p:nvPr/>
          </p:nvPicPr>
          <p:blipFill rotWithShape="1">
            <a:blip r:embed="rId4">
              <a:alphaModFix/>
            </a:blip>
            <a:srcRect b="0" l="0" r="0" t="0"/>
            <a:stretch/>
          </p:blipFill>
          <p:spPr>
            <a:xfrm>
              <a:off x="6551717" y="4449240"/>
              <a:ext cx="1707261" cy="1707261"/>
            </a:xfrm>
            <a:prstGeom prst="rect">
              <a:avLst/>
            </a:prstGeom>
            <a:noFill/>
            <a:ln>
              <a:noFill/>
            </a:ln>
          </p:spPr>
        </p:pic>
        <p:sp>
          <p:nvSpPr>
            <p:cNvPr id="721" name="Google Shape;721;p5"/>
            <p:cNvSpPr txBox="1"/>
            <p:nvPr/>
          </p:nvSpPr>
          <p:spPr>
            <a:xfrm>
              <a:off x="6489040" y="6275889"/>
              <a:ext cx="1832612" cy="6773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900" u="none" cap="none" strike="noStrike">
                  <a:solidFill>
                    <a:srgbClr val="548135"/>
                  </a:solidFill>
                  <a:latin typeface="Helvetica Neue"/>
                  <a:ea typeface="Helvetica Neue"/>
                  <a:cs typeface="Helvetica Neue"/>
                  <a:sym typeface="Helvetica Neue"/>
                </a:rPr>
                <a:t>Depression Care Services</a:t>
              </a:r>
              <a:endParaRPr/>
            </a:p>
          </p:txBody>
        </p:sp>
      </p:grpSp>
      <p:grpSp>
        <p:nvGrpSpPr>
          <p:cNvPr id="722" name="Google Shape;722;p5"/>
          <p:cNvGrpSpPr/>
          <p:nvPr/>
        </p:nvGrpSpPr>
        <p:grpSpPr>
          <a:xfrm>
            <a:off x="10720712" y="5370362"/>
            <a:ext cx="2021287" cy="2579728"/>
            <a:chOff x="9019244" y="4378399"/>
            <a:chExt cx="2021287" cy="2579728"/>
          </a:xfrm>
        </p:grpSpPr>
        <p:sp>
          <p:nvSpPr>
            <p:cNvPr id="723" name="Google Shape;723;p5"/>
            <p:cNvSpPr/>
            <p:nvPr/>
          </p:nvSpPr>
          <p:spPr>
            <a:xfrm>
              <a:off x="9131679" y="4378399"/>
              <a:ext cx="1760561" cy="1760561"/>
            </a:xfrm>
            <a:prstGeom prst="roundRect">
              <a:avLst>
                <a:gd fmla="val 16667" name="adj"/>
              </a:avLst>
            </a:prstGeom>
            <a:solidFill>
              <a:schemeClr val="lt2"/>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pic>
          <p:nvPicPr>
            <p:cNvPr descr="A purple house with a purple roof&#10;&#10;Description automatically generated" id="724" name="Google Shape;724;p5"/>
            <p:cNvPicPr preferRelativeResize="0"/>
            <p:nvPr/>
          </p:nvPicPr>
          <p:blipFill rotWithShape="1">
            <a:blip r:embed="rId5">
              <a:alphaModFix/>
            </a:blip>
            <a:srcRect b="0" l="0" r="0" t="0"/>
            <a:stretch/>
          </p:blipFill>
          <p:spPr>
            <a:xfrm>
              <a:off x="9197349" y="4431694"/>
              <a:ext cx="1663718" cy="1663718"/>
            </a:xfrm>
            <a:prstGeom prst="rect">
              <a:avLst/>
            </a:prstGeom>
            <a:noFill/>
            <a:ln>
              <a:noFill/>
            </a:ln>
          </p:spPr>
        </p:pic>
        <p:sp>
          <p:nvSpPr>
            <p:cNvPr id="725" name="Google Shape;725;p5"/>
            <p:cNvSpPr txBox="1"/>
            <p:nvPr/>
          </p:nvSpPr>
          <p:spPr>
            <a:xfrm>
              <a:off x="9019244" y="6280762"/>
              <a:ext cx="2021287" cy="6773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900" u="none" cap="none" strike="noStrike">
                  <a:solidFill>
                    <a:srgbClr val="2F5496"/>
                  </a:solidFill>
                  <a:latin typeface="Helvetica Neue"/>
                  <a:ea typeface="Helvetica Neue"/>
                  <a:cs typeface="Helvetica Neue"/>
                  <a:sym typeface="Helvetica Neue"/>
                </a:rPr>
                <a:t>Schizophrenia Care Services</a:t>
              </a:r>
              <a:endParaRPr/>
            </a:p>
          </p:txBody>
        </p:sp>
      </p:grpSp>
      <p:grpSp>
        <p:nvGrpSpPr>
          <p:cNvPr id="726" name="Google Shape;726;p5"/>
          <p:cNvGrpSpPr/>
          <p:nvPr/>
        </p:nvGrpSpPr>
        <p:grpSpPr>
          <a:xfrm>
            <a:off x="4120918" y="5370360"/>
            <a:ext cx="2529932" cy="2579730"/>
            <a:chOff x="3533672" y="4373524"/>
            <a:chExt cx="2529932" cy="2579730"/>
          </a:xfrm>
        </p:grpSpPr>
        <p:sp>
          <p:nvSpPr>
            <p:cNvPr id="727" name="Google Shape;727;p5"/>
            <p:cNvSpPr/>
            <p:nvPr/>
          </p:nvSpPr>
          <p:spPr>
            <a:xfrm>
              <a:off x="3945195" y="4373524"/>
              <a:ext cx="1760561" cy="1760561"/>
            </a:xfrm>
            <a:prstGeom prst="roundRect">
              <a:avLst>
                <a:gd fmla="val 16667" name="adj"/>
              </a:avLst>
            </a:prstGeom>
            <a:solidFill>
              <a:schemeClr val="lt2"/>
            </a:solidFill>
            <a:ln cap="flat" cmpd="sng" w="12700">
              <a:solidFill>
                <a:schemeClr val="l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pic>
          <p:nvPicPr>
            <p:cNvPr descr="A purple house with a purple roof&#10;&#10;Description automatically generated" id="728" name="Google Shape;728;p5"/>
            <p:cNvPicPr preferRelativeResize="0"/>
            <p:nvPr/>
          </p:nvPicPr>
          <p:blipFill rotWithShape="1">
            <a:blip r:embed="rId6">
              <a:alphaModFix/>
            </a:blip>
            <a:srcRect b="0" l="0" r="0" t="0"/>
            <a:stretch/>
          </p:blipFill>
          <p:spPr>
            <a:xfrm>
              <a:off x="3998490" y="4426819"/>
              <a:ext cx="1663718" cy="1663718"/>
            </a:xfrm>
            <a:prstGeom prst="rect">
              <a:avLst/>
            </a:prstGeom>
            <a:noFill/>
            <a:ln>
              <a:noFill/>
            </a:ln>
          </p:spPr>
        </p:pic>
        <p:sp>
          <p:nvSpPr>
            <p:cNvPr id="729" name="Google Shape;729;p5"/>
            <p:cNvSpPr txBox="1"/>
            <p:nvPr/>
          </p:nvSpPr>
          <p:spPr>
            <a:xfrm>
              <a:off x="3533672" y="6275889"/>
              <a:ext cx="2529932" cy="6773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1900" u="none" cap="none" strike="noStrike">
                  <a:solidFill>
                    <a:srgbClr val="6A2788"/>
                  </a:solidFill>
                  <a:latin typeface="Helvetica Neue"/>
                  <a:ea typeface="Helvetica Neue"/>
                  <a:cs typeface="Helvetica Neue"/>
                  <a:sym typeface="Helvetica Neue"/>
                </a:rPr>
                <a:t>Emergency and Acute Care Services</a:t>
              </a:r>
              <a:endParaRPr/>
            </a:p>
          </p:txBody>
        </p:sp>
      </p:grpSp>
      <p:pic>
        <p:nvPicPr>
          <p:cNvPr id="730" name="Google Shape;730;p5"/>
          <p:cNvPicPr preferRelativeResize="0"/>
          <p:nvPr/>
        </p:nvPicPr>
        <p:blipFill rotWithShape="1">
          <a:blip r:embed="rId7">
            <a:alphaModFix/>
          </a:blip>
          <a:srcRect b="0" l="0" r="0" t="0"/>
          <a:stretch/>
        </p:blipFill>
        <p:spPr>
          <a:xfrm>
            <a:off x="4131205" y="2719371"/>
            <a:ext cx="1720010" cy="892612"/>
          </a:xfrm>
          <a:prstGeom prst="rect">
            <a:avLst/>
          </a:prstGeom>
          <a:noFill/>
          <a:ln>
            <a:noFill/>
          </a:ln>
        </p:spPr>
      </p:pic>
      <p:grpSp>
        <p:nvGrpSpPr>
          <p:cNvPr id="731" name="Google Shape;731;p5"/>
          <p:cNvGrpSpPr/>
          <p:nvPr/>
        </p:nvGrpSpPr>
        <p:grpSpPr>
          <a:xfrm>
            <a:off x="240903" y="2098124"/>
            <a:ext cx="2505790" cy="1096491"/>
            <a:chOff x="257528" y="2401576"/>
            <a:chExt cx="2505790" cy="1096491"/>
          </a:xfrm>
        </p:grpSpPr>
        <p:sp>
          <p:nvSpPr>
            <p:cNvPr id="732" name="Google Shape;732;p5"/>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sp>
          <p:nvSpPr>
            <p:cNvPr id="733" name="Google Shape;733;p5"/>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lt1"/>
                  </a:solidFill>
                  <a:latin typeface="Helvetica Neue"/>
                  <a:ea typeface="Helvetica Neue"/>
                  <a:cs typeface="Helvetica Neue"/>
                  <a:sym typeface="Helvetica Neue"/>
                </a:rPr>
                <a:t>Why do we need this dashboard?</a:t>
              </a:r>
              <a:endParaRPr/>
            </a:p>
          </p:txBody>
        </p:sp>
      </p:grpSp>
      <p:sp>
        <p:nvSpPr>
          <p:cNvPr id="734" name="Google Shape;734;p5"/>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735" name="Google Shape;735;p5"/>
          <p:cNvPicPr preferRelativeResize="0"/>
          <p:nvPr/>
        </p:nvPicPr>
        <p:blipFill rotWithShape="1">
          <a:blip r:embed="rId8">
            <a:alphaModFix/>
          </a:blip>
          <a:srcRect b="0" l="0" r="0" t="0"/>
          <a:stretch/>
        </p:blipFill>
        <p:spPr>
          <a:xfrm>
            <a:off x="564952" y="460793"/>
            <a:ext cx="707009" cy="707009"/>
          </a:xfrm>
          <a:prstGeom prst="rect">
            <a:avLst/>
          </a:prstGeom>
          <a:noFill/>
          <a:ln>
            <a:noFill/>
          </a:ln>
        </p:spPr>
      </p:pic>
      <p:sp>
        <p:nvSpPr>
          <p:cNvPr id="736" name="Google Shape;736;p5"/>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737" name="Google Shape;737;p5"/>
          <p:cNvPicPr preferRelativeResize="0"/>
          <p:nvPr/>
        </p:nvPicPr>
        <p:blipFill rotWithShape="1">
          <a:blip r:embed="rId9">
            <a:alphaModFix/>
          </a:blip>
          <a:srcRect b="0" l="0" r="0" t="0"/>
          <a:stretch/>
        </p:blipFill>
        <p:spPr>
          <a:xfrm>
            <a:off x="1655089" y="483018"/>
            <a:ext cx="707009" cy="707009"/>
          </a:xfrm>
          <a:prstGeom prst="rect">
            <a:avLst/>
          </a:prstGeom>
          <a:noFill/>
          <a:ln>
            <a:noFill/>
          </a:ln>
        </p:spPr>
      </p:pic>
      <p:grpSp>
        <p:nvGrpSpPr>
          <p:cNvPr id="738" name="Google Shape;738;p5"/>
          <p:cNvGrpSpPr/>
          <p:nvPr/>
        </p:nvGrpSpPr>
        <p:grpSpPr>
          <a:xfrm>
            <a:off x="238650" y="3416037"/>
            <a:ext cx="2505790" cy="1096491"/>
            <a:chOff x="257527" y="3745779"/>
            <a:chExt cx="2505790" cy="1096491"/>
          </a:xfrm>
        </p:grpSpPr>
        <p:sp>
          <p:nvSpPr>
            <p:cNvPr id="739" name="Google Shape;739;p5"/>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40" name="Google Shape;740;p5"/>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741" name="Google Shape;741;p5"/>
          <p:cNvGrpSpPr/>
          <p:nvPr/>
        </p:nvGrpSpPr>
        <p:grpSpPr>
          <a:xfrm>
            <a:off x="233195" y="4734792"/>
            <a:ext cx="2505790" cy="1096491"/>
            <a:chOff x="257527" y="5090521"/>
            <a:chExt cx="2505790" cy="1096491"/>
          </a:xfrm>
        </p:grpSpPr>
        <p:sp>
          <p:nvSpPr>
            <p:cNvPr id="742" name="Google Shape;742;p5"/>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43" name="Google Shape;743;p5"/>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744" name="Google Shape;744;p5"/>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45" name="Google Shape;745;p5"/>
          <p:cNvSpPr txBox="1"/>
          <p:nvPr/>
        </p:nvSpPr>
        <p:spPr>
          <a:xfrm>
            <a:off x="6112665" y="2502492"/>
            <a:ext cx="6971567"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chemeClr val="dk1"/>
                </a:solidFill>
                <a:latin typeface="Open Sans"/>
                <a:ea typeface="Open Sans"/>
                <a:cs typeface="Open Sans"/>
                <a:sym typeface="Open Sans"/>
              </a:rPr>
              <a:t>This dashboard, developed collaboratively with lived experience advisors, is designed to reflect the multi-faceted realities of mental health care and encourage meaningful action toward health equity. The dashboard allows you to navigate client demographic data and explore critical questions which shape our understanding of health equity.</a:t>
            </a:r>
            <a:endParaRPr/>
          </a:p>
        </p:txBody>
      </p:sp>
      <p:sp>
        <p:nvSpPr>
          <p:cNvPr id="746" name="Google Shape;746;p5"/>
          <p:cNvSpPr txBox="1"/>
          <p:nvPr/>
        </p:nvSpPr>
        <p:spPr>
          <a:xfrm>
            <a:off x="3836504" y="4352686"/>
            <a:ext cx="2832265"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600">
                <a:solidFill>
                  <a:srgbClr val="3A3838"/>
                </a:solidFill>
                <a:latin typeface="Open Sans"/>
                <a:ea typeface="Open Sans"/>
                <a:cs typeface="Open Sans"/>
                <a:sym typeface="Open Sans"/>
              </a:rPr>
              <a:t>While reviewing the data, consider the following: </a:t>
            </a:r>
            <a:endParaRPr/>
          </a:p>
        </p:txBody>
      </p:sp>
      <p:sp>
        <p:nvSpPr>
          <p:cNvPr id="747" name="Google Shape;747;p5"/>
          <p:cNvSpPr txBox="1"/>
          <p:nvPr/>
        </p:nvSpPr>
        <p:spPr>
          <a:xfrm>
            <a:off x="7032625" y="4352686"/>
            <a:ext cx="2209725" cy="61555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700">
                <a:solidFill>
                  <a:srgbClr val="3A3838"/>
                </a:solidFill>
                <a:latin typeface="Open Sans"/>
                <a:ea typeface="Open Sans"/>
                <a:cs typeface="Open Sans"/>
                <a:sym typeface="Open Sans"/>
              </a:rPr>
              <a:t>Who is accessing care and who is not?</a:t>
            </a:r>
            <a:endParaRPr/>
          </a:p>
        </p:txBody>
      </p:sp>
      <p:sp>
        <p:nvSpPr>
          <p:cNvPr id="748" name="Google Shape;748;p5"/>
          <p:cNvSpPr txBox="1"/>
          <p:nvPr/>
        </p:nvSpPr>
        <p:spPr>
          <a:xfrm>
            <a:off x="9634252" y="4352686"/>
            <a:ext cx="3660300" cy="877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1700">
                <a:solidFill>
                  <a:srgbClr val="3A3838"/>
                </a:solidFill>
                <a:latin typeface="Open Sans"/>
                <a:ea typeface="Open Sans"/>
                <a:cs typeface="Open Sans"/>
                <a:sym typeface="Open Sans"/>
              </a:rPr>
              <a:t>How do care outcomes differ and what factors influence the care services?</a:t>
            </a:r>
            <a:endParaRPr/>
          </a:p>
        </p:txBody>
      </p:sp>
      <p:grpSp>
        <p:nvGrpSpPr>
          <p:cNvPr id="749" name="Google Shape;749;p5"/>
          <p:cNvGrpSpPr/>
          <p:nvPr/>
        </p:nvGrpSpPr>
        <p:grpSpPr>
          <a:xfrm>
            <a:off x="240903" y="6055449"/>
            <a:ext cx="2505790" cy="1096491"/>
            <a:chOff x="255275" y="6447309"/>
            <a:chExt cx="2505790" cy="1096491"/>
          </a:xfrm>
        </p:grpSpPr>
        <p:sp>
          <p:nvSpPr>
            <p:cNvPr id="750" name="Google Shape;750;p5"/>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51" name="Google Shape;751;p5"/>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Who created this dashboard?</a:t>
              </a:r>
              <a:endParaRPr/>
            </a:p>
          </p:txBody>
        </p:sp>
      </p:grpSp>
      <p:sp>
        <p:nvSpPr>
          <p:cNvPr id="752" name="Google Shape;752;p5"/>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pic>
        <p:nvPicPr>
          <p:cNvPr descr="Cursor with solid fill" id="753" name="Google Shape;753;p5"/>
          <p:cNvPicPr preferRelativeResize="0"/>
          <p:nvPr/>
        </p:nvPicPr>
        <p:blipFill rotWithShape="1">
          <a:blip r:embed="rId10">
            <a:alphaModFix/>
          </a:blip>
          <a:srcRect b="0" l="0" r="0" t="0"/>
          <a:stretch/>
        </p:blipFill>
        <p:spPr>
          <a:xfrm>
            <a:off x="12169608" y="6770708"/>
            <a:ext cx="729498" cy="757832"/>
          </a:xfrm>
          <a:prstGeom prst="rect">
            <a:avLst/>
          </a:prstGeom>
          <a:noFill/>
          <a:ln>
            <a:noFill/>
          </a:ln>
        </p:spPr>
      </p:pic>
      <p:sp>
        <p:nvSpPr>
          <p:cNvPr id="754" name="Google Shape;754;p5"/>
          <p:cNvSpPr/>
          <p:nvPr/>
        </p:nvSpPr>
        <p:spPr>
          <a:xfrm>
            <a:off x="10557323" y="5194938"/>
            <a:ext cx="2342264" cy="2816438"/>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9" name="Shape 759"/>
        <p:cNvGrpSpPr/>
        <p:nvPr/>
      </p:nvGrpSpPr>
      <p:grpSpPr>
        <a:xfrm>
          <a:off x="0" y="0"/>
          <a:ext cx="0" cy="0"/>
          <a:chOff x="0" y="0"/>
          <a:chExt cx="0" cy="0"/>
        </a:xfrm>
      </p:grpSpPr>
      <p:sp>
        <p:nvSpPr>
          <p:cNvPr id="760" name="Google Shape;760;p6"/>
          <p:cNvSpPr/>
          <p:nvPr/>
        </p:nvSpPr>
        <p:spPr>
          <a:xfrm>
            <a:off x="3557908" y="3472665"/>
            <a:ext cx="3137510" cy="445279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61" name="Google Shape;761;p6"/>
          <p:cNvSpPr/>
          <p:nvPr/>
        </p:nvSpPr>
        <p:spPr>
          <a:xfrm>
            <a:off x="9497" y="0"/>
            <a:ext cx="2979751" cy="197019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62" name="Google Shape;762;p6"/>
          <p:cNvSpPr/>
          <p:nvPr/>
        </p:nvSpPr>
        <p:spPr>
          <a:xfrm>
            <a:off x="2442" y="1683458"/>
            <a:ext cx="2982193" cy="6685842"/>
          </a:xfrm>
          <a:prstGeom prst="rect">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63" name="Google Shape;763;p6"/>
          <p:cNvGrpSpPr/>
          <p:nvPr/>
        </p:nvGrpSpPr>
        <p:grpSpPr>
          <a:xfrm>
            <a:off x="240903" y="2098124"/>
            <a:ext cx="2505790" cy="1096491"/>
            <a:chOff x="257528" y="2401576"/>
            <a:chExt cx="2505790" cy="1096491"/>
          </a:xfrm>
        </p:grpSpPr>
        <p:sp>
          <p:nvSpPr>
            <p:cNvPr id="764" name="Google Shape;764;p6"/>
            <p:cNvSpPr/>
            <p:nvPr/>
          </p:nvSpPr>
          <p:spPr>
            <a:xfrm>
              <a:off x="257528" y="2401576"/>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65" name="Google Shape;765;p6"/>
            <p:cNvSpPr txBox="1"/>
            <p:nvPr/>
          </p:nvSpPr>
          <p:spPr>
            <a:xfrm>
              <a:off x="427552" y="2598095"/>
              <a:ext cx="2179475"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Why do we need this dashboard?</a:t>
              </a:r>
              <a:endParaRPr/>
            </a:p>
          </p:txBody>
        </p:sp>
      </p:grpSp>
      <p:sp>
        <p:nvSpPr>
          <p:cNvPr id="766" name="Google Shape;766;p6"/>
          <p:cNvSpPr/>
          <p:nvPr/>
        </p:nvSpPr>
        <p:spPr>
          <a:xfrm>
            <a:off x="526348" y="479009"/>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Home with solid fill" id="767" name="Google Shape;767;p6"/>
          <p:cNvPicPr preferRelativeResize="0"/>
          <p:nvPr/>
        </p:nvPicPr>
        <p:blipFill rotWithShape="1">
          <a:blip r:embed="rId3">
            <a:alphaModFix/>
          </a:blip>
          <a:srcRect b="0" l="0" r="0" t="0"/>
          <a:stretch/>
        </p:blipFill>
        <p:spPr>
          <a:xfrm>
            <a:off x="564952" y="460793"/>
            <a:ext cx="707009" cy="707009"/>
          </a:xfrm>
          <a:prstGeom prst="rect">
            <a:avLst/>
          </a:prstGeom>
          <a:noFill/>
          <a:ln>
            <a:noFill/>
          </a:ln>
        </p:spPr>
      </p:pic>
      <p:sp>
        <p:nvSpPr>
          <p:cNvPr id="768" name="Google Shape;768;p6"/>
          <p:cNvSpPr/>
          <p:nvPr/>
        </p:nvSpPr>
        <p:spPr>
          <a:xfrm>
            <a:off x="1616486" y="481093"/>
            <a:ext cx="784208" cy="723570"/>
          </a:xfrm>
          <a:prstGeom prst="roundRect">
            <a:avLst>
              <a:gd fmla="val 16667" name="adj"/>
            </a:avLst>
          </a:prstGeom>
          <a:solidFill>
            <a:srgbClr val="9A7DA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pic>
        <p:nvPicPr>
          <p:cNvPr descr="Badge Question Mark with solid fill" id="769" name="Google Shape;769;p6"/>
          <p:cNvPicPr preferRelativeResize="0"/>
          <p:nvPr/>
        </p:nvPicPr>
        <p:blipFill rotWithShape="1">
          <a:blip r:embed="rId4">
            <a:alphaModFix/>
          </a:blip>
          <a:srcRect b="0" l="0" r="0" t="0"/>
          <a:stretch/>
        </p:blipFill>
        <p:spPr>
          <a:xfrm>
            <a:off x="1655089" y="483018"/>
            <a:ext cx="707009" cy="707009"/>
          </a:xfrm>
          <a:prstGeom prst="rect">
            <a:avLst/>
          </a:prstGeom>
          <a:noFill/>
          <a:ln>
            <a:noFill/>
          </a:ln>
        </p:spPr>
      </p:pic>
      <p:grpSp>
        <p:nvGrpSpPr>
          <p:cNvPr id="770" name="Google Shape;770;p6"/>
          <p:cNvGrpSpPr/>
          <p:nvPr/>
        </p:nvGrpSpPr>
        <p:grpSpPr>
          <a:xfrm>
            <a:off x="238650" y="3416037"/>
            <a:ext cx="2505790" cy="1096491"/>
            <a:chOff x="257527" y="3745779"/>
            <a:chExt cx="2505790" cy="1096491"/>
          </a:xfrm>
        </p:grpSpPr>
        <p:sp>
          <p:nvSpPr>
            <p:cNvPr id="771" name="Google Shape;771;p6"/>
            <p:cNvSpPr/>
            <p:nvPr/>
          </p:nvSpPr>
          <p:spPr>
            <a:xfrm>
              <a:off x="257527" y="374577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72" name="Google Shape;772;p6"/>
            <p:cNvSpPr txBox="1"/>
            <p:nvPr/>
          </p:nvSpPr>
          <p:spPr>
            <a:xfrm>
              <a:off x="427552" y="3941562"/>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Where does the data come from?</a:t>
              </a:r>
              <a:endParaRPr/>
            </a:p>
          </p:txBody>
        </p:sp>
      </p:grpSp>
      <p:grpSp>
        <p:nvGrpSpPr>
          <p:cNvPr id="773" name="Google Shape;773;p6"/>
          <p:cNvGrpSpPr/>
          <p:nvPr/>
        </p:nvGrpSpPr>
        <p:grpSpPr>
          <a:xfrm>
            <a:off x="233195" y="4734792"/>
            <a:ext cx="2505790" cy="1096491"/>
            <a:chOff x="257527" y="5090521"/>
            <a:chExt cx="2505790" cy="1096491"/>
          </a:xfrm>
        </p:grpSpPr>
        <p:sp>
          <p:nvSpPr>
            <p:cNvPr id="774" name="Google Shape;774;p6"/>
            <p:cNvSpPr/>
            <p:nvPr/>
          </p:nvSpPr>
          <p:spPr>
            <a:xfrm>
              <a:off x="257527" y="5090521"/>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75" name="Google Shape;775;p6"/>
            <p:cNvSpPr txBox="1"/>
            <p:nvPr/>
          </p:nvSpPr>
          <p:spPr>
            <a:xfrm>
              <a:off x="427552" y="5290847"/>
              <a:ext cx="224151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Helvetica Neue"/>
                  <a:ea typeface="Helvetica Neue"/>
                  <a:cs typeface="Helvetica Neue"/>
                  <a:sym typeface="Helvetica Neue"/>
                </a:rPr>
                <a:t>Fair use data framework</a:t>
              </a:r>
              <a:endParaRPr/>
            </a:p>
          </p:txBody>
        </p:sp>
      </p:grpSp>
      <p:sp>
        <p:nvSpPr>
          <p:cNvPr id="776" name="Google Shape;776;p6"/>
          <p:cNvSpPr/>
          <p:nvPr/>
        </p:nvSpPr>
        <p:spPr>
          <a:xfrm rot="10800000">
            <a:off x="0" y="1581104"/>
            <a:ext cx="2987078" cy="202467"/>
          </a:xfrm>
          <a:prstGeom prst="round2SameRect">
            <a:avLst>
              <a:gd fmla="val 50000" name="adj1"/>
              <a:gd fmla="val 0" name="adj2"/>
            </a:avLst>
          </a:prstGeom>
          <a:solidFill>
            <a:srgbClr val="6A278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grpSp>
        <p:nvGrpSpPr>
          <p:cNvPr id="777" name="Google Shape;777;p6"/>
          <p:cNvGrpSpPr/>
          <p:nvPr/>
        </p:nvGrpSpPr>
        <p:grpSpPr>
          <a:xfrm>
            <a:off x="240903" y="6055449"/>
            <a:ext cx="2505790" cy="1096491"/>
            <a:chOff x="255275" y="6447309"/>
            <a:chExt cx="2505790" cy="1096491"/>
          </a:xfrm>
        </p:grpSpPr>
        <p:sp>
          <p:nvSpPr>
            <p:cNvPr id="778" name="Google Shape;778;p6"/>
            <p:cNvSpPr/>
            <p:nvPr/>
          </p:nvSpPr>
          <p:spPr>
            <a:xfrm>
              <a:off x="255275" y="6447309"/>
              <a:ext cx="2505790" cy="1096491"/>
            </a:xfrm>
            <a:prstGeom prst="roundRect">
              <a:avLst>
                <a:gd fmla="val 4706" name="adj"/>
              </a:avLst>
            </a:prstGeom>
            <a:solidFill>
              <a:srgbClr val="9A7DAC"/>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79" name="Google Shape;779;p6"/>
            <p:cNvSpPr txBox="1"/>
            <p:nvPr/>
          </p:nvSpPr>
          <p:spPr>
            <a:xfrm>
              <a:off x="427552" y="6641611"/>
              <a:ext cx="2179478"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lt1"/>
                  </a:solidFill>
                  <a:latin typeface="Arial"/>
                  <a:ea typeface="Arial"/>
                  <a:cs typeface="Arial"/>
                  <a:sym typeface="Arial"/>
                </a:rPr>
                <a:t>Who created this dashboard?</a:t>
              </a:r>
              <a:endParaRPr/>
            </a:p>
          </p:txBody>
        </p:sp>
      </p:grpSp>
      <p:sp>
        <p:nvSpPr>
          <p:cNvPr id="780" name="Google Shape;780;p6"/>
          <p:cNvSpPr/>
          <p:nvPr/>
        </p:nvSpPr>
        <p:spPr>
          <a:xfrm>
            <a:off x="233195" y="7371460"/>
            <a:ext cx="2505790" cy="607031"/>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9A7DAC"/>
                </a:solidFill>
                <a:latin typeface="Helvetica Neue"/>
                <a:ea typeface="Helvetica Neue"/>
                <a:cs typeface="Helvetica Neue"/>
                <a:sym typeface="Helvetica Neue"/>
              </a:rPr>
              <a:t>Share Your Feedback</a:t>
            </a:r>
            <a:endParaRPr/>
          </a:p>
        </p:txBody>
      </p:sp>
      <p:sp>
        <p:nvSpPr>
          <p:cNvPr id="781" name="Google Shape;781;p6"/>
          <p:cNvSpPr/>
          <p:nvPr/>
        </p:nvSpPr>
        <p:spPr>
          <a:xfrm>
            <a:off x="3727710" y="277502"/>
            <a:ext cx="2843016" cy="1044000"/>
          </a:xfrm>
          <a:prstGeom prst="roundRect">
            <a:avLst>
              <a:gd fmla="val 4706" name="adj"/>
            </a:avLst>
          </a:prstGeom>
          <a:solidFill>
            <a:srgbClr val="6190BA"/>
          </a:solid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782" name="Google Shape;782;p6"/>
          <p:cNvSpPr txBox="1"/>
          <p:nvPr/>
        </p:nvSpPr>
        <p:spPr>
          <a:xfrm>
            <a:off x="3921244" y="468994"/>
            <a:ext cx="2472786" cy="646331"/>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lt1"/>
              </a:buClr>
              <a:buSzPts val="1800"/>
              <a:buFont typeface="Helvetica Neue"/>
              <a:buAutoNum type="arabicPeriod"/>
            </a:pPr>
            <a:r>
              <a:rPr b="1" lang="en-US" sz="1800">
                <a:solidFill>
                  <a:schemeClr val="lt1"/>
                </a:solidFill>
                <a:latin typeface="Helvetica Neue"/>
                <a:ea typeface="Helvetica Neue"/>
                <a:cs typeface="Helvetica Neue"/>
                <a:sym typeface="Helvetica Neue"/>
              </a:rPr>
              <a:t>Overview of SSD Client Population</a:t>
            </a:r>
            <a:endParaRPr sz="1901">
              <a:solidFill>
                <a:schemeClr val="lt1"/>
              </a:solidFill>
              <a:latin typeface="Calibri"/>
              <a:ea typeface="Calibri"/>
              <a:cs typeface="Calibri"/>
              <a:sym typeface="Calibri"/>
            </a:endParaRPr>
          </a:p>
        </p:txBody>
      </p:sp>
      <p:sp>
        <p:nvSpPr>
          <p:cNvPr id="783" name="Google Shape;783;p6"/>
          <p:cNvSpPr/>
          <p:nvPr/>
        </p:nvSpPr>
        <p:spPr>
          <a:xfrm>
            <a:off x="7009769" y="271675"/>
            <a:ext cx="2843016" cy="1044000"/>
          </a:xfrm>
          <a:prstGeom prst="roundRect">
            <a:avLst>
              <a:gd fmla="val 4706" name="adj"/>
            </a:avLst>
          </a:prstGeom>
          <a:no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6A2788"/>
              </a:solidFill>
              <a:latin typeface="Calibri"/>
              <a:ea typeface="Calibri"/>
              <a:cs typeface="Calibri"/>
              <a:sym typeface="Calibri"/>
            </a:endParaRPr>
          </a:p>
        </p:txBody>
      </p:sp>
      <p:sp>
        <p:nvSpPr>
          <p:cNvPr id="784" name="Google Shape;784;p6"/>
          <p:cNvSpPr txBox="1"/>
          <p:nvPr/>
        </p:nvSpPr>
        <p:spPr>
          <a:xfrm>
            <a:off x="7194884" y="353940"/>
            <a:ext cx="2472786"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2E75B5"/>
                </a:solidFill>
                <a:latin typeface="Open Sans"/>
                <a:ea typeface="Open Sans"/>
                <a:cs typeface="Open Sans"/>
                <a:sym typeface="Open Sans"/>
              </a:rPr>
              <a:t>2. SSD Clients Compared to Canadian Census</a:t>
            </a:r>
            <a:endParaRPr/>
          </a:p>
        </p:txBody>
      </p:sp>
      <p:sp>
        <p:nvSpPr>
          <p:cNvPr id="785" name="Google Shape;785;p6"/>
          <p:cNvSpPr/>
          <p:nvPr/>
        </p:nvSpPr>
        <p:spPr>
          <a:xfrm>
            <a:off x="10300249" y="276571"/>
            <a:ext cx="2843016" cy="1044000"/>
          </a:xfrm>
          <a:prstGeom prst="roundRect">
            <a:avLst>
              <a:gd fmla="val 4706" name="adj"/>
            </a:avLst>
          </a:prstGeom>
          <a:no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6A2788"/>
              </a:solidFill>
              <a:latin typeface="Calibri"/>
              <a:ea typeface="Calibri"/>
              <a:cs typeface="Calibri"/>
              <a:sym typeface="Calibri"/>
            </a:endParaRPr>
          </a:p>
        </p:txBody>
      </p:sp>
      <p:sp>
        <p:nvSpPr>
          <p:cNvPr id="786" name="Google Shape;786;p6"/>
          <p:cNvSpPr txBox="1"/>
          <p:nvPr/>
        </p:nvSpPr>
        <p:spPr>
          <a:xfrm>
            <a:off x="10485363" y="325598"/>
            <a:ext cx="2472786"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2E75B5"/>
                </a:solidFill>
                <a:latin typeface="Helvetica Neue"/>
                <a:ea typeface="Helvetica Neue"/>
                <a:cs typeface="Helvetica Neue"/>
                <a:sym typeface="Helvetica Neue"/>
              </a:rPr>
              <a:t>3. Clinical Outcomes Stratified by Demographics</a:t>
            </a:r>
            <a:endParaRPr/>
          </a:p>
        </p:txBody>
      </p:sp>
      <p:sp>
        <p:nvSpPr>
          <p:cNvPr id="787" name="Google Shape;787;p6"/>
          <p:cNvSpPr/>
          <p:nvPr/>
        </p:nvSpPr>
        <p:spPr>
          <a:xfrm>
            <a:off x="3557908" y="1917166"/>
            <a:ext cx="3121744" cy="1317913"/>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cxnSp>
        <p:nvCxnSpPr>
          <p:cNvPr id="788" name="Google Shape;788;p6"/>
          <p:cNvCxnSpPr/>
          <p:nvPr/>
        </p:nvCxnSpPr>
        <p:spPr>
          <a:xfrm>
            <a:off x="2944030" y="1576600"/>
            <a:ext cx="11111723" cy="0"/>
          </a:xfrm>
          <a:prstGeom prst="straightConnector1">
            <a:avLst/>
          </a:prstGeom>
          <a:noFill/>
          <a:ln cap="flat" cmpd="sng" w="9525">
            <a:solidFill>
              <a:srgbClr val="F2F2F2"/>
            </a:solidFill>
            <a:prstDash val="solid"/>
            <a:miter lim="800000"/>
            <a:headEnd len="sm" w="sm" type="none"/>
            <a:tailEnd len="sm" w="sm" type="none"/>
          </a:ln>
        </p:spPr>
      </p:cxnSp>
      <p:sp>
        <p:nvSpPr>
          <p:cNvPr id="789" name="Google Shape;789;p6"/>
          <p:cNvSpPr txBox="1"/>
          <p:nvPr/>
        </p:nvSpPr>
        <p:spPr>
          <a:xfrm>
            <a:off x="3933746" y="2045096"/>
            <a:ext cx="2454353"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Total clients diagnosed with SSD</a:t>
            </a:r>
            <a:endParaRPr/>
          </a:p>
        </p:txBody>
      </p:sp>
      <p:sp>
        <p:nvSpPr>
          <p:cNvPr id="790" name="Google Shape;790;p6"/>
          <p:cNvSpPr txBox="1"/>
          <p:nvPr/>
        </p:nvSpPr>
        <p:spPr>
          <a:xfrm>
            <a:off x="4582880" y="2671383"/>
            <a:ext cx="1156086"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E75B5"/>
                </a:solidFill>
                <a:latin typeface="Open Sans"/>
                <a:ea typeface="Open Sans"/>
                <a:cs typeface="Open Sans"/>
                <a:sym typeface="Open Sans"/>
              </a:rPr>
              <a:t>13,799</a:t>
            </a:r>
            <a:endParaRPr/>
          </a:p>
        </p:txBody>
      </p:sp>
      <p:sp>
        <p:nvSpPr>
          <p:cNvPr id="791" name="Google Shape;791;p6"/>
          <p:cNvSpPr/>
          <p:nvPr/>
        </p:nvSpPr>
        <p:spPr>
          <a:xfrm>
            <a:off x="6867129" y="1917166"/>
            <a:ext cx="3121744" cy="1317913"/>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2" name="Google Shape;792;p6"/>
          <p:cNvSpPr txBox="1"/>
          <p:nvPr/>
        </p:nvSpPr>
        <p:spPr>
          <a:xfrm>
            <a:off x="7394072" y="2011758"/>
            <a:ext cx="2067858"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Percent of clients with a disability</a:t>
            </a:r>
            <a:endParaRPr/>
          </a:p>
        </p:txBody>
      </p:sp>
      <p:sp>
        <p:nvSpPr>
          <p:cNvPr id="793" name="Google Shape;793;p6"/>
          <p:cNvSpPr txBox="1"/>
          <p:nvPr/>
        </p:nvSpPr>
        <p:spPr>
          <a:xfrm>
            <a:off x="7888430" y="2629871"/>
            <a:ext cx="1079142"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E75B5"/>
                </a:solidFill>
                <a:latin typeface="Open Sans"/>
                <a:ea typeface="Open Sans"/>
                <a:cs typeface="Open Sans"/>
                <a:sym typeface="Open Sans"/>
              </a:rPr>
              <a:t>30.5%</a:t>
            </a:r>
            <a:endParaRPr/>
          </a:p>
        </p:txBody>
      </p:sp>
      <p:sp>
        <p:nvSpPr>
          <p:cNvPr id="794" name="Google Shape;794;p6"/>
          <p:cNvSpPr/>
          <p:nvPr/>
        </p:nvSpPr>
        <p:spPr>
          <a:xfrm>
            <a:off x="10167883" y="1917166"/>
            <a:ext cx="3121744" cy="1317913"/>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5" name="Google Shape;795;p6"/>
          <p:cNvSpPr txBox="1"/>
          <p:nvPr/>
        </p:nvSpPr>
        <p:spPr>
          <a:xfrm>
            <a:off x="10694826" y="2011758"/>
            <a:ext cx="2067858"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Percent of clients who speak English</a:t>
            </a:r>
            <a:endParaRPr/>
          </a:p>
        </p:txBody>
      </p:sp>
      <p:sp>
        <p:nvSpPr>
          <p:cNvPr id="796" name="Google Shape;796;p6"/>
          <p:cNvSpPr txBox="1"/>
          <p:nvPr/>
        </p:nvSpPr>
        <p:spPr>
          <a:xfrm>
            <a:off x="11189184" y="2629871"/>
            <a:ext cx="1079142"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2E75B5"/>
                </a:solidFill>
                <a:latin typeface="Open Sans"/>
                <a:ea typeface="Open Sans"/>
                <a:cs typeface="Open Sans"/>
                <a:sym typeface="Open Sans"/>
              </a:rPr>
              <a:t>97.0%</a:t>
            </a:r>
            <a:endParaRPr/>
          </a:p>
        </p:txBody>
      </p:sp>
      <p:sp>
        <p:nvSpPr>
          <p:cNvPr id="797" name="Google Shape;797;p6"/>
          <p:cNvSpPr/>
          <p:nvPr/>
        </p:nvSpPr>
        <p:spPr>
          <a:xfrm>
            <a:off x="6855733" y="3472665"/>
            <a:ext cx="3137510" cy="445279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798" name="Google Shape;798;p6"/>
          <p:cNvSpPr txBox="1"/>
          <p:nvPr/>
        </p:nvSpPr>
        <p:spPr>
          <a:xfrm>
            <a:off x="7315298" y="3526405"/>
            <a:ext cx="2342163"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rgbClr val="595959"/>
                </a:solidFill>
                <a:latin typeface="Calibri"/>
                <a:ea typeface="Calibri"/>
                <a:cs typeface="Calibri"/>
                <a:sym typeface="Calibri"/>
              </a:rPr>
              <a:t>Marital Status</a:t>
            </a:r>
            <a:endParaRPr/>
          </a:p>
        </p:txBody>
      </p:sp>
      <p:sp>
        <p:nvSpPr>
          <p:cNvPr id="799" name="Google Shape;799;p6"/>
          <p:cNvSpPr/>
          <p:nvPr/>
        </p:nvSpPr>
        <p:spPr>
          <a:xfrm>
            <a:off x="10167883" y="3457601"/>
            <a:ext cx="3137510" cy="445279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00" name="Google Shape;800;p6"/>
          <p:cNvSpPr txBox="1"/>
          <p:nvPr/>
        </p:nvSpPr>
        <p:spPr>
          <a:xfrm>
            <a:off x="10562757" y="3526405"/>
            <a:ext cx="2342163"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1">
                <a:solidFill>
                  <a:srgbClr val="595959"/>
                </a:solidFill>
                <a:latin typeface="Calibri"/>
                <a:ea typeface="Calibri"/>
                <a:cs typeface="Calibri"/>
                <a:sym typeface="Calibri"/>
              </a:rPr>
              <a:t>Housing Type</a:t>
            </a:r>
            <a:endParaRPr/>
          </a:p>
        </p:txBody>
      </p:sp>
      <p:pic>
        <p:nvPicPr>
          <p:cNvPr descr="Cursor with solid fill" id="801" name="Google Shape;801;p6"/>
          <p:cNvPicPr preferRelativeResize="0"/>
          <p:nvPr/>
        </p:nvPicPr>
        <p:blipFill rotWithShape="1">
          <a:blip r:embed="rId5">
            <a:alphaModFix/>
          </a:blip>
          <a:srcRect b="0" l="0" r="0" t="0"/>
          <a:stretch/>
        </p:blipFill>
        <p:spPr>
          <a:xfrm>
            <a:off x="6131068" y="870203"/>
            <a:ext cx="729498" cy="757832"/>
          </a:xfrm>
          <a:prstGeom prst="rect">
            <a:avLst/>
          </a:prstGeom>
          <a:noFill/>
          <a:ln>
            <a:noFill/>
          </a:ln>
        </p:spPr>
      </p:pic>
      <p:sp>
        <p:nvSpPr>
          <p:cNvPr id="802" name="Google Shape;802;p6"/>
          <p:cNvSpPr/>
          <p:nvPr/>
        </p:nvSpPr>
        <p:spPr>
          <a:xfrm>
            <a:off x="3575045" y="158782"/>
            <a:ext cx="3118762" cy="1333271"/>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901">
              <a:solidFill>
                <a:schemeClr val="lt1"/>
              </a:solidFill>
              <a:latin typeface="Calibri"/>
              <a:ea typeface="Calibri"/>
              <a:cs typeface="Calibri"/>
              <a:sym typeface="Calibri"/>
            </a:endParaRPr>
          </a:p>
        </p:txBody>
      </p:sp>
      <p:sp>
        <p:nvSpPr>
          <p:cNvPr id="803" name="Google Shape;803;p6"/>
          <p:cNvSpPr/>
          <p:nvPr/>
        </p:nvSpPr>
        <p:spPr>
          <a:xfrm>
            <a:off x="12687033" y="3185182"/>
            <a:ext cx="1368544" cy="1177901"/>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100">
                <a:solidFill>
                  <a:srgbClr val="3F3F3F"/>
                </a:solidFill>
                <a:latin typeface="Arial"/>
                <a:ea typeface="Arial"/>
                <a:cs typeface="Arial"/>
                <a:sym typeface="Arial"/>
              </a:rPr>
              <a:t>Note: </a:t>
            </a:r>
            <a:r>
              <a:rPr lang="en-US" sz="1100">
                <a:solidFill>
                  <a:srgbClr val="3F3F3F"/>
                </a:solidFill>
                <a:latin typeface="Arial"/>
                <a:ea typeface="Arial"/>
                <a:cs typeface="Arial"/>
                <a:sym typeface="Arial"/>
              </a:rPr>
              <a:t>On Tableau, these percentages will be visible when you hover over each bar. </a:t>
            </a:r>
            <a:endParaRPr/>
          </a:p>
        </p:txBody>
      </p:sp>
      <p:pic>
        <p:nvPicPr>
          <p:cNvPr descr="Information with solid fill" id="804" name="Google Shape;804;p6"/>
          <p:cNvPicPr preferRelativeResize="0"/>
          <p:nvPr/>
        </p:nvPicPr>
        <p:blipFill rotWithShape="1">
          <a:blip r:embed="rId6">
            <a:alphaModFix/>
          </a:blip>
          <a:srcRect b="0" l="0" r="0" t="0"/>
          <a:stretch/>
        </p:blipFill>
        <p:spPr>
          <a:xfrm>
            <a:off x="9272199" y="2301539"/>
            <a:ext cx="181697" cy="161887"/>
          </a:xfrm>
          <a:prstGeom prst="rect">
            <a:avLst/>
          </a:prstGeom>
          <a:noFill/>
          <a:ln>
            <a:noFill/>
          </a:ln>
        </p:spPr>
      </p:pic>
      <p:pic>
        <p:nvPicPr>
          <p:cNvPr id="805" name="Google Shape;805;p6"/>
          <p:cNvPicPr preferRelativeResize="0"/>
          <p:nvPr/>
        </p:nvPicPr>
        <p:blipFill rotWithShape="1">
          <a:blip r:embed="rId7">
            <a:alphaModFix/>
          </a:blip>
          <a:srcRect b="0" l="0" r="0" t="0"/>
          <a:stretch/>
        </p:blipFill>
        <p:spPr>
          <a:xfrm>
            <a:off x="3563599" y="3968731"/>
            <a:ext cx="3140288" cy="3932499"/>
          </a:xfrm>
          <a:prstGeom prst="rect">
            <a:avLst/>
          </a:prstGeom>
          <a:noFill/>
          <a:ln>
            <a:noFill/>
          </a:ln>
        </p:spPr>
      </p:pic>
      <p:sp>
        <p:nvSpPr>
          <p:cNvPr id="806" name="Google Shape;806;p6"/>
          <p:cNvSpPr txBox="1"/>
          <p:nvPr/>
        </p:nvSpPr>
        <p:spPr>
          <a:xfrm>
            <a:off x="3922899" y="3526405"/>
            <a:ext cx="2342163" cy="38484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0">
                <a:solidFill>
                  <a:srgbClr val="595959"/>
                </a:solidFill>
                <a:latin typeface="Calibri"/>
                <a:ea typeface="Calibri"/>
                <a:cs typeface="Calibri"/>
                <a:sym typeface="Calibri"/>
              </a:rPr>
              <a:t>Age Distribution</a:t>
            </a:r>
            <a:endParaRPr sz="1901">
              <a:solidFill>
                <a:schemeClr val="dk1"/>
              </a:solidFill>
              <a:latin typeface="Calibri"/>
              <a:ea typeface="Calibri"/>
              <a:cs typeface="Calibri"/>
              <a:sym typeface="Calibri"/>
            </a:endParaRPr>
          </a:p>
        </p:txBody>
      </p:sp>
      <p:pic>
        <p:nvPicPr>
          <p:cNvPr descr="A graph of blue rectangles&#10;&#10;Description automatically generated" id="807" name="Google Shape;807;p6"/>
          <p:cNvPicPr preferRelativeResize="0"/>
          <p:nvPr/>
        </p:nvPicPr>
        <p:blipFill rotWithShape="1">
          <a:blip r:embed="rId8">
            <a:alphaModFix/>
          </a:blip>
          <a:srcRect b="0" l="0" r="0" t="0"/>
          <a:stretch/>
        </p:blipFill>
        <p:spPr>
          <a:xfrm>
            <a:off x="10168255" y="4019645"/>
            <a:ext cx="3137189" cy="3900825"/>
          </a:xfrm>
          <a:prstGeom prst="rect">
            <a:avLst/>
          </a:prstGeom>
          <a:noFill/>
          <a:ln>
            <a:noFill/>
          </a:ln>
        </p:spPr>
      </p:pic>
      <p:pic>
        <p:nvPicPr>
          <p:cNvPr descr="A graph with blue rectangles&#10;&#10;Description automatically generated" id="808" name="Google Shape;808;p6"/>
          <p:cNvPicPr preferRelativeResize="0"/>
          <p:nvPr/>
        </p:nvPicPr>
        <p:blipFill rotWithShape="1">
          <a:blip r:embed="rId9">
            <a:alphaModFix/>
          </a:blip>
          <a:srcRect b="0" l="0" r="0" t="0"/>
          <a:stretch/>
        </p:blipFill>
        <p:spPr>
          <a:xfrm>
            <a:off x="6874129" y="4047546"/>
            <a:ext cx="2987281" cy="35624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3" name="Shape 813"/>
        <p:cNvGrpSpPr/>
        <p:nvPr/>
      </p:nvGrpSpPr>
      <p:grpSpPr>
        <a:xfrm>
          <a:off x="0" y="0"/>
          <a:ext cx="0" cy="0"/>
          <a:chOff x="0" y="0"/>
          <a:chExt cx="0" cy="0"/>
        </a:xfrm>
      </p:grpSpPr>
      <p:sp>
        <p:nvSpPr>
          <p:cNvPr id="814" name="Google Shape;814;p7"/>
          <p:cNvSpPr/>
          <p:nvPr/>
        </p:nvSpPr>
        <p:spPr>
          <a:xfrm>
            <a:off x="12" y="32024"/>
            <a:ext cx="2816832" cy="186247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lt1"/>
              </a:solidFill>
              <a:latin typeface="Calibri"/>
              <a:ea typeface="Calibri"/>
              <a:cs typeface="Calibri"/>
              <a:sym typeface="Calibri"/>
            </a:endParaRPr>
          </a:p>
        </p:txBody>
      </p:sp>
      <p:sp>
        <p:nvSpPr>
          <p:cNvPr id="815" name="Google Shape;815;p7"/>
          <p:cNvSpPr/>
          <p:nvPr/>
        </p:nvSpPr>
        <p:spPr>
          <a:xfrm>
            <a:off x="-6656" y="1807915"/>
            <a:ext cx="2819140" cy="6320289"/>
          </a:xfrm>
          <a:prstGeom prst="rect">
            <a:avLst/>
          </a:prstGeom>
          <a:solidFill>
            <a:srgbClr val="6494C4"/>
          </a:solid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lt1"/>
              </a:solidFill>
              <a:latin typeface="Calibri"/>
              <a:ea typeface="Calibri"/>
              <a:cs typeface="Calibri"/>
              <a:sym typeface="Calibri"/>
            </a:endParaRPr>
          </a:p>
        </p:txBody>
      </p:sp>
      <p:sp>
        <p:nvSpPr>
          <p:cNvPr id="816" name="Google Shape;816;p7"/>
          <p:cNvSpPr/>
          <p:nvPr/>
        </p:nvSpPr>
        <p:spPr>
          <a:xfrm>
            <a:off x="243358" y="2091258"/>
            <a:ext cx="2358673" cy="1339772"/>
          </a:xfrm>
          <a:prstGeom prst="roundRect">
            <a:avLst>
              <a:gd fmla="val 4706" name="adj"/>
            </a:avLst>
          </a:prstGeom>
          <a:solidFill>
            <a:srgbClr val="6494C4"/>
          </a:solidFill>
          <a:ln cap="flat" cmpd="sng" w="28575">
            <a:solidFill>
              <a:srgbClr val="D8D8D8"/>
            </a:solidFill>
            <a:prstDash val="solid"/>
            <a:miter lim="800000"/>
            <a:headEnd len="sm" w="sm" type="none"/>
            <a:tailEnd len="sm" w="sm" type="none"/>
          </a:ln>
        </p:spPr>
        <p:txBody>
          <a:bodyPr anchorCtr="0" anchor="ctr" bIns="52725" lIns="105475" spcFirstLastPara="1" rIns="105475" wrap="square" tIns="52725">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1. Overview of SSD Client Population</a:t>
            </a:r>
            <a:endParaRPr/>
          </a:p>
        </p:txBody>
      </p:sp>
      <p:sp>
        <p:nvSpPr>
          <p:cNvPr id="817" name="Google Shape;817;p7"/>
          <p:cNvSpPr/>
          <p:nvPr/>
        </p:nvSpPr>
        <p:spPr>
          <a:xfrm>
            <a:off x="390234" y="620125"/>
            <a:ext cx="741331" cy="684008"/>
          </a:xfrm>
          <a:prstGeom prst="roundRect">
            <a:avLst>
              <a:gd fmla="val 16667" name="adj"/>
            </a:avLst>
          </a:prstGeom>
          <a:solidFill>
            <a:srgbClr val="637D9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pic>
        <p:nvPicPr>
          <p:cNvPr descr="Home with solid fill" id="818" name="Google Shape;818;p7"/>
          <p:cNvPicPr preferRelativeResize="0"/>
          <p:nvPr/>
        </p:nvPicPr>
        <p:blipFill rotWithShape="1">
          <a:blip r:embed="rId3">
            <a:alphaModFix/>
          </a:blip>
          <a:srcRect b="0" l="0" r="0" t="0"/>
          <a:stretch/>
        </p:blipFill>
        <p:spPr>
          <a:xfrm>
            <a:off x="426729" y="600135"/>
            <a:ext cx="668353" cy="668353"/>
          </a:xfrm>
          <a:prstGeom prst="rect">
            <a:avLst/>
          </a:prstGeom>
          <a:noFill/>
          <a:ln>
            <a:noFill/>
          </a:ln>
        </p:spPr>
      </p:pic>
      <p:sp>
        <p:nvSpPr>
          <p:cNvPr id="819" name="Google Shape;819;p7"/>
          <p:cNvSpPr/>
          <p:nvPr/>
        </p:nvSpPr>
        <p:spPr>
          <a:xfrm>
            <a:off x="1482248" y="646693"/>
            <a:ext cx="741331" cy="684008"/>
          </a:xfrm>
          <a:prstGeom prst="roundRect">
            <a:avLst>
              <a:gd fmla="val 16667" name="adj"/>
            </a:avLst>
          </a:prstGeom>
          <a:solidFill>
            <a:srgbClr val="637D9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pic>
        <p:nvPicPr>
          <p:cNvPr descr="Badge Question Mark with solid fill" id="820" name="Google Shape;820;p7"/>
          <p:cNvPicPr preferRelativeResize="0"/>
          <p:nvPr/>
        </p:nvPicPr>
        <p:blipFill rotWithShape="1">
          <a:blip r:embed="rId4">
            <a:alphaModFix/>
          </a:blip>
          <a:srcRect b="0" l="0" r="0" t="0"/>
          <a:stretch/>
        </p:blipFill>
        <p:spPr>
          <a:xfrm>
            <a:off x="1518742" y="623337"/>
            <a:ext cx="668353" cy="668353"/>
          </a:xfrm>
          <a:prstGeom prst="rect">
            <a:avLst/>
          </a:prstGeom>
          <a:noFill/>
          <a:ln>
            <a:noFill/>
          </a:ln>
        </p:spPr>
      </p:pic>
      <p:sp>
        <p:nvSpPr>
          <p:cNvPr id="821" name="Google Shape;821;p7"/>
          <p:cNvSpPr/>
          <p:nvPr/>
        </p:nvSpPr>
        <p:spPr>
          <a:xfrm>
            <a:off x="241229" y="3868637"/>
            <a:ext cx="2368784" cy="1370097"/>
          </a:xfrm>
          <a:prstGeom prst="roundRect">
            <a:avLst>
              <a:gd fmla="val 4706" name="adj"/>
            </a:avLst>
          </a:prstGeom>
          <a:solidFill>
            <a:srgbClr val="6494C4"/>
          </a:solidFill>
          <a:ln cap="flat" cmpd="sng" w="28575">
            <a:solidFill>
              <a:srgbClr val="D8D8D8"/>
            </a:solidFill>
            <a:prstDash val="solid"/>
            <a:miter lim="800000"/>
            <a:headEnd len="sm" w="sm" type="none"/>
            <a:tailEnd len="sm" w="sm" type="none"/>
          </a:ln>
        </p:spPr>
        <p:txBody>
          <a:bodyPr anchorCtr="0" anchor="ctr" bIns="52725" lIns="105475" spcFirstLastPara="1" rIns="105475" wrap="square" tIns="52725">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2. SSD Clients Compared to Canadian Census</a:t>
            </a:r>
            <a:endParaRPr/>
          </a:p>
        </p:txBody>
      </p:sp>
      <p:sp>
        <p:nvSpPr>
          <p:cNvPr id="822" name="Google Shape;822;p7"/>
          <p:cNvSpPr/>
          <p:nvPr/>
        </p:nvSpPr>
        <p:spPr>
          <a:xfrm>
            <a:off x="233886" y="5673597"/>
            <a:ext cx="2369394" cy="1299353"/>
          </a:xfrm>
          <a:prstGeom prst="roundRect">
            <a:avLst>
              <a:gd fmla="val 4706" name="adj"/>
            </a:avLst>
          </a:prstGeom>
          <a:solidFill>
            <a:schemeClr val="lt1"/>
          </a:solidFill>
          <a:ln cap="flat" cmpd="sng" w="28575">
            <a:solidFill>
              <a:srgbClr val="D8D8D8"/>
            </a:solidFill>
            <a:prstDash val="solid"/>
            <a:miter lim="800000"/>
            <a:headEnd len="sm" w="sm" type="none"/>
            <a:tailEnd len="sm" w="sm" type="none"/>
          </a:ln>
        </p:spPr>
        <p:txBody>
          <a:bodyPr anchorCtr="0" anchor="ctr" bIns="52725" lIns="105475" spcFirstLastPara="1" rIns="105475" wrap="square" tIns="52725">
            <a:noAutofit/>
          </a:bodyPr>
          <a:lstStyle/>
          <a:p>
            <a:pPr indent="0" lvl="0" marL="0" marR="0" rtl="0" algn="ctr">
              <a:spcBef>
                <a:spcPts val="0"/>
              </a:spcBef>
              <a:spcAft>
                <a:spcPts val="0"/>
              </a:spcAft>
              <a:buNone/>
            </a:pPr>
            <a:r>
              <a:rPr b="1" lang="en-US" sz="2000">
                <a:solidFill>
                  <a:srgbClr val="2E75B5"/>
                </a:solidFill>
                <a:latin typeface="Helvetica Neue"/>
                <a:ea typeface="Helvetica Neue"/>
                <a:cs typeface="Helvetica Neue"/>
                <a:sym typeface="Helvetica Neue"/>
              </a:rPr>
              <a:t>3. Clinical Outcomes Stratified by Demographics</a:t>
            </a:r>
            <a:endParaRPr/>
          </a:p>
        </p:txBody>
      </p:sp>
      <p:sp>
        <p:nvSpPr>
          <p:cNvPr id="823" name="Google Shape;823;p7"/>
          <p:cNvSpPr/>
          <p:nvPr/>
        </p:nvSpPr>
        <p:spPr>
          <a:xfrm rot="10800000">
            <a:off x="-8966" y="1711157"/>
            <a:ext cx="2823758" cy="191397"/>
          </a:xfrm>
          <a:prstGeom prst="round2SameRect">
            <a:avLst>
              <a:gd fmla="val 50000" name="adj1"/>
              <a:gd fmla="val 0" name="adj2"/>
            </a:avLst>
          </a:prstGeom>
          <a:solidFill>
            <a:srgbClr val="637D9C"/>
          </a:solidFill>
          <a:ln cap="flat" cmpd="sng" w="12700">
            <a:solidFill>
              <a:srgbClr val="637D9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rgbClr val="215E99"/>
              </a:solidFill>
              <a:latin typeface="Calibri"/>
              <a:ea typeface="Calibri"/>
              <a:cs typeface="Calibri"/>
              <a:sym typeface="Calibri"/>
            </a:endParaRPr>
          </a:p>
        </p:txBody>
      </p:sp>
      <p:sp>
        <p:nvSpPr>
          <p:cNvPr id="824" name="Google Shape;824;p7"/>
          <p:cNvSpPr/>
          <p:nvPr/>
        </p:nvSpPr>
        <p:spPr>
          <a:xfrm>
            <a:off x="236072" y="7224008"/>
            <a:ext cx="2399118" cy="583948"/>
          </a:xfrm>
          <a:prstGeom prst="roundRect">
            <a:avLst>
              <a:gd fmla="val 4706" name="adj"/>
            </a:avLst>
          </a:prstGeom>
          <a:solidFill>
            <a:srgbClr val="F2F2F2"/>
          </a:solidFill>
          <a:ln cap="flat" cmpd="sng" w="28575">
            <a:solidFill>
              <a:srgbClr val="D8D8D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700">
                <a:solidFill>
                  <a:srgbClr val="2F5496"/>
                </a:solidFill>
                <a:latin typeface="Helvetica Neue"/>
                <a:ea typeface="Helvetica Neue"/>
                <a:cs typeface="Helvetica Neue"/>
                <a:sym typeface="Helvetica Neue"/>
              </a:rPr>
              <a:t>Share Your Feedback</a:t>
            </a:r>
            <a:endParaRPr/>
          </a:p>
        </p:txBody>
      </p:sp>
      <p:sp>
        <p:nvSpPr>
          <p:cNvPr id="825" name="Google Shape;825;p7"/>
          <p:cNvSpPr/>
          <p:nvPr/>
        </p:nvSpPr>
        <p:spPr>
          <a:xfrm>
            <a:off x="4781472" y="2059992"/>
            <a:ext cx="2687573" cy="356277"/>
          </a:xfrm>
          <a:prstGeom prst="roundRect">
            <a:avLst>
              <a:gd fmla="val 4706" name="adj"/>
            </a:avLst>
          </a:prstGeom>
          <a:no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702">
              <a:solidFill>
                <a:srgbClr val="6A2788"/>
              </a:solidFill>
              <a:latin typeface="Calibri"/>
              <a:ea typeface="Calibri"/>
              <a:cs typeface="Calibri"/>
              <a:sym typeface="Calibri"/>
            </a:endParaRPr>
          </a:p>
        </p:txBody>
      </p:sp>
      <p:sp>
        <p:nvSpPr>
          <p:cNvPr id="826" name="Google Shape;826;p7"/>
          <p:cNvSpPr/>
          <p:nvPr/>
        </p:nvSpPr>
        <p:spPr>
          <a:xfrm>
            <a:off x="2986252" y="3411955"/>
            <a:ext cx="3759060" cy="2300006"/>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27" name="Google Shape;827;p7"/>
          <p:cNvSpPr txBox="1"/>
          <p:nvPr/>
        </p:nvSpPr>
        <p:spPr>
          <a:xfrm>
            <a:off x="4781600" y="1673623"/>
            <a:ext cx="2453932" cy="346867"/>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Open Sans"/>
                <a:ea typeface="Open Sans"/>
                <a:cs typeface="Open Sans"/>
                <a:sym typeface="Open Sans"/>
              </a:rPr>
              <a:t>Demographic Group 1</a:t>
            </a:r>
            <a:endParaRPr b="1" sz="1500">
              <a:solidFill>
                <a:srgbClr val="595959"/>
              </a:solidFill>
              <a:latin typeface="Open Sans"/>
              <a:ea typeface="Open Sans"/>
              <a:cs typeface="Open Sans"/>
              <a:sym typeface="Open Sans"/>
            </a:endParaRPr>
          </a:p>
        </p:txBody>
      </p:sp>
      <p:sp>
        <p:nvSpPr>
          <p:cNvPr id="828" name="Google Shape;828;p7"/>
          <p:cNvSpPr/>
          <p:nvPr/>
        </p:nvSpPr>
        <p:spPr>
          <a:xfrm>
            <a:off x="6995682" y="3686676"/>
            <a:ext cx="3185481" cy="193739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29" name="Google Shape;829;p7"/>
          <p:cNvSpPr/>
          <p:nvPr/>
        </p:nvSpPr>
        <p:spPr>
          <a:xfrm>
            <a:off x="4005354" y="2538062"/>
            <a:ext cx="8913503" cy="710607"/>
          </a:xfrm>
          <a:prstGeom prst="rect">
            <a:avLst/>
          </a:prstGeom>
          <a:solidFill>
            <a:srgbClr val="F2F2F2"/>
          </a:solidFill>
          <a:ln>
            <a:noFill/>
          </a:ln>
        </p:spPr>
        <p:txBody>
          <a:bodyPr anchorCtr="0" anchor="ctr" bIns="52725" lIns="105475" spcFirstLastPara="1" rIns="105475" wrap="square" tIns="52725">
            <a:noAutofit/>
          </a:bodyPr>
          <a:lstStyle/>
          <a:p>
            <a:pPr indent="0" lvl="0" marL="0" marR="0" rtl="0" algn="ctr">
              <a:spcBef>
                <a:spcPts val="0"/>
              </a:spcBef>
              <a:spcAft>
                <a:spcPts val="0"/>
              </a:spcAft>
              <a:buNone/>
            </a:pPr>
            <a:r>
              <a:rPr lang="en-US" sz="1500">
                <a:solidFill>
                  <a:schemeClr val="dk1"/>
                </a:solidFill>
                <a:latin typeface="Calibri"/>
                <a:ea typeface="Calibri"/>
                <a:cs typeface="Calibri"/>
                <a:sym typeface="Calibri"/>
              </a:rPr>
              <a:t>[Embedded highlights]</a:t>
            </a:r>
            <a:endParaRPr sz="1526">
              <a:solidFill>
                <a:schemeClr val="dk1"/>
              </a:solidFill>
              <a:latin typeface="Calibri"/>
              <a:ea typeface="Calibri"/>
              <a:cs typeface="Calibri"/>
              <a:sym typeface="Calibri"/>
            </a:endParaRPr>
          </a:p>
        </p:txBody>
      </p:sp>
      <p:sp>
        <p:nvSpPr>
          <p:cNvPr id="830" name="Google Shape;830;p7"/>
          <p:cNvSpPr txBox="1"/>
          <p:nvPr/>
        </p:nvSpPr>
        <p:spPr>
          <a:xfrm>
            <a:off x="3831075" y="3413546"/>
            <a:ext cx="2214104" cy="3847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900">
                <a:solidFill>
                  <a:srgbClr val="595959"/>
                </a:solidFill>
                <a:latin typeface="Calibri"/>
                <a:ea typeface="Calibri"/>
                <a:cs typeface="Calibri"/>
                <a:sym typeface="Calibri"/>
              </a:rPr>
              <a:t>Marital Status</a:t>
            </a:r>
            <a:endParaRPr b="1" sz="1900">
              <a:solidFill>
                <a:srgbClr val="595959"/>
              </a:solidFill>
              <a:latin typeface="Calibri"/>
              <a:ea typeface="Calibri"/>
              <a:cs typeface="Calibri"/>
              <a:sym typeface="Calibri"/>
            </a:endParaRPr>
          </a:p>
        </p:txBody>
      </p:sp>
      <p:sp>
        <p:nvSpPr>
          <p:cNvPr id="831" name="Google Shape;831;p7"/>
          <p:cNvSpPr txBox="1"/>
          <p:nvPr/>
        </p:nvSpPr>
        <p:spPr>
          <a:xfrm>
            <a:off x="8398445" y="2065616"/>
            <a:ext cx="2214104" cy="34138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lang="en-US" sz="1500">
                <a:solidFill>
                  <a:schemeClr val="dk1"/>
                </a:solidFill>
                <a:latin typeface="Open Sans"/>
                <a:ea typeface="Open Sans"/>
                <a:cs typeface="Open Sans"/>
                <a:sym typeface="Open Sans"/>
              </a:rPr>
              <a:t>Housing</a:t>
            </a:r>
            <a:endParaRPr/>
          </a:p>
        </p:txBody>
      </p:sp>
      <p:sp>
        <p:nvSpPr>
          <p:cNvPr id="832" name="Google Shape;832;p7"/>
          <p:cNvSpPr/>
          <p:nvPr/>
        </p:nvSpPr>
        <p:spPr>
          <a:xfrm>
            <a:off x="3589" y="5406296"/>
            <a:ext cx="2968941" cy="1596547"/>
          </a:xfrm>
          <a:prstGeom prst="rect">
            <a:avLst/>
          </a:prstGeom>
          <a:noFill/>
          <a:ln cap="flat" cmpd="sng" w="127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33" name="Google Shape;833;p7"/>
          <p:cNvSpPr txBox="1"/>
          <p:nvPr/>
        </p:nvSpPr>
        <p:spPr>
          <a:xfrm>
            <a:off x="3622741" y="981750"/>
            <a:ext cx="9665571" cy="603611"/>
          </a:xfrm>
          <a:prstGeom prst="rect">
            <a:avLst/>
          </a:prstGeom>
          <a:noFill/>
          <a:ln cap="flat" cmpd="sng" w="9525">
            <a:solidFill>
              <a:schemeClr val="dk1"/>
            </a:solidFill>
            <a:prstDash val="solid"/>
            <a:round/>
            <a:headEnd len="sm" w="sm" type="none"/>
            <a:tailEnd len="sm" w="sm" type="none"/>
          </a:ln>
        </p:spPr>
        <p:txBody>
          <a:bodyPr anchorCtr="0" anchor="t" bIns="52725" lIns="105475" spcFirstLastPara="1" rIns="105475" wrap="square" tIns="52725">
            <a:spAutoFit/>
          </a:bodyPr>
          <a:lstStyle/>
          <a:p>
            <a:pPr indent="0" lvl="0" marL="0" marR="0" rtl="0" algn="ctr">
              <a:spcBef>
                <a:spcPts val="0"/>
              </a:spcBef>
              <a:spcAft>
                <a:spcPts val="0"/>
              </a:spcAft>
              <a:buNone/>
            </a:pPr>
            <a:r>
              <a:rPr lang="en-US" sz="1615">
                <a:solidFill>
                  <a:schemeClr val="dk1"/>
                </a:solidFill>
                <a:latin typeface="Arial"/>
                <a:ea typeface="Arial"/>
                <a:cs typeface="Arial"/>
                <a:sym typeface="Arial"/>
              </a:rPr>
              <a:t> Schizophrenia Spectrum Disorder health outcome measures of clients that had services at CAMH from Jan 1, 2016 to June 30, 2023 by demographic group.</a:t>
            </a:r>
            <a:endParaRPr sz="2446">
              <a:solidFill>
                <a:schemeClr val="dk1"/>
              </a:solidFill>
              <a:latin typeface="Calibri"/>
              <a:ea typeface="Calibri"/>
              <a:cs typeface="Calibri"/>
              <a:sym typeface="Calibri"/>
            </a:endParaRPr>
          </a:p>
        </p:txBody>
      </p:sp>
      <p:pic>
        <p:nvPicPr>
          <p:cNvPr descr="Caret Left with solid fill" id="834" name="Google Shape;834;p7"/>
          <p:cNvPicPr preferRelativeResize="0"/>
          <p:nvPr/>
        </p:nvPicPr>
        <p:blipFill rotWithShape="1">
          <a:blip r:embed="rId5">
            <a:alphaModFix/>
          </a:blip>
          <a:srcRect b="0" l="0" r="0" t="0"/>
          <a:stretch/>
        </p:blipFill>
        <p:spPr>
          <a:xfrm rot="-5400000">
            <a:off x="6997271" y="2026902"/>
            <a:ext cx="481581" cy="472027"/>
          </a:xfrm>
          <a:prstGeom prst="rect">
            <a:avLst/>
          </a:prstGeom>
          <a:noFill/>
          <a:ln>
            <a:noFill/>
          </a:ln>
        </p:spPr>
      </p:pic>
      <p:sp>
        <p:nvSpPr>
          <p:cNvPr id="835" name="Google Shape;835;p7"/>
          <p:cNvSpPr txBox="1"/>
          <p:nvPr/>
        </p:nvSpPr>
        <p:spPr>
          <a:xfrm>
            <a:off x="4558901" y="2073787"/>
            <a:ext cx="1957062" cy="33731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lang="en-US" sz="1500">
                <a:solidFill>
                  <a:schemeClr val="dk1"/>
                </a:solidFill>
                <a:latin typeface="Open Sans"/>
                <a:ea typeface="Open Sans"/>
                <a:cs typeface="Open Sans"/>
                <a:sym typeface="Open Sans"/>
              </a:rPr>
              <a:t>Gender Identity</a:t>
            </a:r>
            <a:endParaRPr sz="1500">
              <a:solidFill>
                <a:schemeClr val="dk1"/>
              </a:solidFill>
              <a:latin typeface="Open Sans"/>
              <a:ea typeface="Open Sans"/>
              <a:cs typeface="Open Sans"/>
              <a:sym typeface="Open Sans"/>
            </a:endParaRPr>
          </a:p>
        </p:txBody>
      </p:sp>
      <p:sp>
        <p:nvSpPr>
          <p:cNvPr id="836" name="Google Shape;836;p7"/>
          <p:cNvSpPr txBox="1"/>
          <p:nvPr/>
        </p:nvSpPr>
        <p:spPr>
          <a:xfrm>
            <a:off x="8957220" y="1698218"/>
            <a:ext cx="2453932" cy="346867"/>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Open Sans"/>
                <a:ea typeface="Open Sans"/>
                <a:cs typeface="Open Sans"/>
                <a:sym typeface="Open Sans"/>
              </a:rPr>
              <a:t>Demographic Group 2</a:t>
            </a:r>
            <a:endParaRPr b="1" sz="1500">
              <a:solidFill>
                <a:srgbClr val="595959"/>
              </a:solidFill>
              <a:latin typeface="Open Sans"/>
              <a:ea typeface="Open Sans"/>
              <a:cs typeface="Open Sans"/>
              <a:sym typeface="Open Sans"/>
            </a:endParaRPr>
          </a:p>
        </p:txBody>
      </p:sp>
      <p:sp>
        <p:nvSpPr>
          <p:cNvPr id="837" name="Google Shape;837;p7"/>
          <p:cNvSpPr/>
          <p:nvPr/>
        </p:nvSpPr>
        <p:spPr>
          <a:xfrm>
            <a:off x="8918871" y="2073707"/>
            <a:ext cx="2687573" cy="356277"/>
          </a:xfrm>
          <a:prstGeom prst="roundRect">
            <a:avLst>
              <a:gd fmla="val 4706" name="adj"/>
            </a:avLst>
          </a:prstGeom>
          <a:noFill/>
          <a:ln cap="flat" cmpd="sng" w="28575">
            <a:solidFill>
              <a:srgbClr val="6494C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702">
              <a:solidFill>
                <a:srgbClr val="6A2788"/>
              </a:solidFill>
              <a:latin typeface="Calibri"/>
              <a:ea typeface="Calibri"/>
              <a:cs typeface="Calibri"/>
              <a:sym typeface="Calibri"/>
            </a:endParaRPr>
          </a:p>
        </p:txBody>
      </p:sp>
      <p:pic>
        <p:nvPicPr>
          <p:cNvPr descr="Caret Left with solid fill" id="838" name="Google Shape;838;p7"/>
          <p:cNvPicPr preferRelativeResize="0"/>
          <p:nvPr/>
        </p:nvPicPr>
        <p:blipFill rotWithShape="1">
          <a:blip r:embed="rId5">
            <a:alphaModFix/>
          </a:blip>
          <a:srcRect b="0" l="0" r="0" t="0"/>
          <a:stretch/>
        </p:blipFill>
        <p:spPr>
          <a:xfrm rot="-5400000">
            <a:off x="11134672" y="2033805"/>
            <a:ext cx="481581" cy="472027"/>
          </a:xfrm>
          <a:prstGeom prst="rect">
            <a:avLst/>
          </a:prstGeom>
          <a:noFill/>
          <a:ln>
            <a:noFill/>
          </a:ln>
        </p:spPr>
      </p:pic>
      <p:pic>
        <p:nvPicPr>
          <p:cNvPr descr="Pie chart with solid fill" id="839" name="Google Shape;839;p7"/>
          <p:cNvPicPr preferRelativeResize="0"/>
          <p:nvPr/>
        </p:nvPicPr>
        <p:blipFill rotWithShape="1">
          <a:blip r:embed="rId6">
            <a:alphaModFix/>
          </a:blip>
          <a:srcRect b="0" l="0" r="0" t="0"/>
          <a:stretch/>
        </p:blipFill>
        <p:spPr>
          <a:xfrm>
            <a:off x="3753805" y="3522108"/>
            <a:ext cx="2371392" cy="2380165"/>
          </a:xfrm>
          <a:prstGeom prst="rect">
            <a:avLst/>
          </a:prstGeom>
          <a:noFill/>
          <a:ln>
            <a:noFill/>
          </a:ln>
        </p:spPr>
      </p:pic>
      <p:sp>
        <p:nvSpPr>
          <p:cNvPr id="840" name="Google Shape;840;p7"/>
          <p:cNvSpPr txBox="1"/>
          <p:nvPr/>
        </p:nvSpPr>
        <p:spPr>
          <a:xfrm>
            <a:off x="4300222" y="357794"/>
            <a:ext cx="8987644" cy="482905"/>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2400">
                <a:solidFill>
                  <a:srgbClr val="637D9C"/>
                </a:solidFill>
                <a:latin typeface="Open Sans"/>
                <a:ea typeface="Open Sans"/>
                <a:cs typeface="Open Sans"/>
                <a:sym typeface="Open Sans"/>
              </a:rPr>
              <a:t>CLINICAL OUTCOMES STRATIFIED BY DEMOGRAPHICS</a:t>
            </a:r>
            <a:endParaRPr/>
          </a:p>
        </p:txBody>
      </p:sp>
      <p:sp>
        <p:nvSpPr>
          <p:cNvPr id="841" name="Google Shape;841;p7"/>
          <p:cNvSpPr/>
          <p:nvPr/>
        </p:nvSpPr>
        <p:spPr>
          <a:xfrm>
            <a:off x="2976140" y="5878001"/>
            <a:ext cx="3769171" cy="241250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pic>
        <p:nvPicPr>
          <p:cNvPr descr="Pie chart with solid fill" id="842" name="Google Shape;842;p7"/>
          <p:cNvPicPr preferRelativeResize="0"/>
          <p:nvPr/>
        </p:nvPicPr>
        <p:blipFill rotWithShape="1">
          <a:blip r:embed="rId6">
            <a:alphaModFix/>
          </a:blip>
          <a:srcRect b="0" l="0" r="0" t="0"/>
          <a:stretch/>
        </p:blipFill>
        <p:spPr>
          <a:xfrm>
            <a:off x="3523436" y="5930989"/>
            <a:ext cx="2512954" cy="2594628"/>
          </a:xfrm>
          <a:prstGeom prst="rect">
            <a:avLst/>
          </a:prstGeom>
          <a:noFill/>
          <a:ln>
            <a:noFill/>
          </a:ln>
        </p:spPr>
      </p:pic>
      <p:sp>
        <p:nvSpPr>
          <p:cNvPr id="843" name="Google Shape;843;p7"/>
          <p:cNvSpPr txBox="1"/>
          <p:nvPr/>
        </p:nvSpPr>
        <p:spPr>
          <a:xfrm>
            <a:off x="3668349" y="5888996"/>
            <a:ext cx="2214104" cy="398908"/>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900">
                <a:solidFill>
                  <a:srgbClr val="595959"/>
                </a:solidFill>
                <a:latin typeface="Calibri"/>
                <a:ea typeface="Calibri"/>
                <a:cs typeface="Calibri"/>
                <a:sym typeface="Calibri"/>
              </a:rPr>
              <a:t>Housing</a:t>
            </a:r>
            <a:endParaRPr/>
          </a:p>
        </p:txBody>
      </p:sp>
      <p:sp>
        <p:nvSpPr>
          <p:cNvPr id="844" name="Google Shape;844;p7"/>
          <p:cNvSpPr/>
          <p:nvPr/>
        </p:nvSpPr>
        <p:spPr>
          <a:xfrm>
            <a:off x="10394784" y="3686676"/>
            <a:ext cx="3150318" cy="193739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45" name="Google Shape;845;p7"/>
          <p:cNvSpPr/>
          <p:nvPr/>
        </p:nvSpPr>
        <p:spPr>
          <a:xfrm>
            <a:off x="6995682" y="6077768"/>
            <a:ext cx="3185481" cy="193739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46" name="Google Shape;846;p7"/>
          <p:cNvSpPr/>
          <p:nvPr/>
        </p:nvSpPr>
        <p:spPr>
          <a:xfrm>
            <a:off x="10394784" y="6077768"/>
            <a:ext cx="3150318" cy="193739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pic>
        <p:nvPicPr>
          <p:cNvPr descr="Bar chart with solid fill" id="847" name="Google Shape;847;p7"/>
          <p:cNvPicPr preferRelativeResize="0"/>
          <p:nvPr/>
        </p:nvPicPr>
        <p:blipFill rotWithShape="1">
          <a:blip r:embed="rId7">
            <a:alphaModFix/>
          </a:blip>
          <a:srcRect b="0" l="0" r="0" t="0"/>
          <a:stretch/>
        </p:blipFill>
        <p:spPr>
          <a:xfrm>
            <a:off x="7130844" y="3910863"/>
            <a:ext cx="1411755" cy="1473358"/>
          </a:xfrm>
          <a:prstGeom prst="rect">
            <a:avLst/>
          </a:prstGeom>
          <a:noFill/>
          <a:ln>
            <a:noFill/>
          </a:ln>
        </p:spPr>
      </p:pic>
      <p:pic>
        <p:nvPicPr>
          <p:cNvPr descr="Bar chart with solid fill" id="848" name="Google Shape;848;p7"/>
          <p:cNvPicPr preferRelativeResize="0"/>
          <p:nvPr/>
        </p:nvPicPr>
        <p:blipFill rotWithShape="1">
          <a:blip r:embed="rId7">
            <a:alphaModFix/>
          </a:blip>
          <a:srcRect b="0" l="0" r="0" t="0"/>
          <a:stretch/>
        </p:blipFill>
        <p:spPr>
          <a:xfrm>
            <a:off x="8685216" y="3978068"/>
            <a:ext cx="1448671" cy="1387203"/>
          </a:xfrm>
          <a:prstGeom prst="rect">
            <a:avLst/>
          </a:prstGeom>
          <a:noFill/>
          <a:ln>
            <a:noFill/>
          </a:ln>
        </p:spPr>
      </p:pic>
      <p:sp>
        <p:nvSpPr>
          <p:cNvPr id="849" name="Google Shape;849;p7"/>
          <p:cNvSpPr txBox="1"/>
          <p:nvPr/>
        </p:nvSpPr>
        <p:spPr>
          <a:xfrm>
            <a:off x="6860074" y="3246148"/>
            <a:ext cx="3435035" cy="368130"/>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700">
                <a:solidFill>
                  <a:srgbClr val="595959"/>
                </a:solidFill>
                <a:latin typeface="Open Sans"/>
                <a:ea typeface="Open Sans"/>
                <a:cs typeface="Open Sans"/>
                <a:sym typeface="Open Sans"/>
              </a:rPr>
              <a:t>Symptom Severity by Status</a:t>
            </a:r>
            <a:endParaRPr b="1" sz="1700">
              <a:solidFill>
                <a:srgbClr val="595959"/>
              </a:solidFill>
              <a:latin typeface="Open Sans"/>
              <a:ea typeface="Open Sans"/>
              <a:cs typeface="Open Sans"/>
              <a:sym typeface="Open Sans"/>
            </a:endParaRPr>
          </a:p>
        </p:txBody>
      </p:sp>
      <p:sp>
        <p:nvSpPr>
          <p:cNvPr id="850" name="Google Shape;850;p7"/>
          <p:cNvSpPr txBox="1"/>
          <p:nvPr/>
        </p:nvSpPr>
        <p:spPr>
          <a:xfrm>
            <a:off x="10219306" y="3246148"/>
            <a:ext cx="3505817" cy="368130"/>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700">
                <a:solidFill>
                  <a:srgbClr val="595959"/>
                </a:solidFill>
                <a:latin typeface="Open Sans"/>
                <a:ea typeface="Open Sans"/>
                <a:cs typeface="Open Sans"/>
                <a:sym typeface="Open Sans"/>
              </a:rPr>
              <a:t>Overall Functioning by Status</a:t>
            </a:r>
            <a:endParaRPr b="1" sz="1700">
              <a:solidFill>
                <a:srgbClr val="595959"/>
              </a:solidFill>
              <a:latin typeface="Open Sans"/>
              <a:ea typeface="Open Sans"/>
              <a:cs typeface="Open Sans"/>
              <a:sym typeface="Open Sans"/>
            </a:endParaRPr>
          </a:p>
        </p:txBody>
      </p:sp>
      <p:sp>
        <p:nvSpPr>
          <p:cNvPr id="851" name="Google Shape;851;p7"/>
          <p:cNvSpPr txBox="1"/>
          <p:nvPr/>
        </p:nvSpPr>
        <p:spPr>
          <a:xfrm>
            <a:off x="6855315" y="5707566"/>
            <a:ext cx="3435035" cy="368130"/>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700">
                <a:solidFill>
                  <a:srgbClr val="595959"/>
                </a:solidFill>
                <a:latin typeface="Open Sans"/>
                <a:ea typeface="Open Sans"/>
                <a:cs typeface="Open Sans"/>
                <a:sym typeface="Open Sans"/>
              </a:rPr>
              <a:t>Symptom Severity by Housing</a:t>
            </a:r>
            <a:endParaRPr b="1" sz="1700">
              <a:solidFill>
                <a:srgbClr val="595959"/>
              </a:solidFill>
              <a:latin typeface="Open Sans"/>
              <a:ea typeface="Open Sans"/>
              <a:cs typeface="Open Sans"/>
              <a:sym typeface="Open Sans"/>
            </a:endParaRPr>
          </a:p>
        </p:txBody>
      </p:sp>
      <p:sp>
        <p:nvSpPr>
          <p:cNvPr id="852" name="Google Shape;852;p7"/>
          <p:cNvSpPr txBox="1"/>
          <p:nvPr/>
        </p:nvSpPr>
        <p:spPr>
          <a:xfrm>
            <a:off x="10224159" y="5749581"/>
            <a:ext cx="3596821" cy="368130"/>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700">
                <a:solidFill>
                  <a:srgbClr val="595959"/>
                </a:solidFill>
                <a:latin typeface="Open Sans"/>
                <a:ea typeface="Open Sans"/>
                <a:cs typeface="Open Sans"/>
                <a:sym typeface="Open Sans"/>
              </a:rPr>
              <a:t>Overall Functioning by Housing</a:t>
            </a:r>
            <a:endParaRPr b="1" sz="1700">
              <a:solidFill>
                <a:srgbClr val="595959"/>
              </a:solidFill>
              <a:latin typeface="Open Sans"/>
              <a:ea typeface="Open Sans"/>
              <a:cs typeface="Open Sans"/>
              <a:sym typeface="Open Sans"/>
            </a:endParaRPr>
          </a:p>
        </p:txBody>
      </p:sp>
      <p:pic>
        <p:nvPicPr>
          <p:cNvPr descr="Bar chart with solid fill" id="853" name="Google Shape;853;p7"/>
          <p:cNvPicPr preferRelativeResize="0"/>
          <p:nvPr/>
        </p:nvPicPr>
        <p:blipFill rotWithShape="1">
          <a:blip r:embed="rId7">
            <a:alphaModFix/>
          </a:blip>
          <a:srcRect b="0" l="0" r="0" t="0"/>
          <a:stretch/>
        </p:blipFill>
        <p:spPr>
          <a:xfrm>
            <a:off x="11956568" y="3961364"/>
            <a:ext cx="1460976" cy="1424127"/>
          </a:xfrm>
          <a:prstGeom prst="rect">
            <a:avLst/>
          </a:prstGeom>
          <a:noFill/>
          <a:ln>
            <a:noFill/>
          </a:ln>
        </p:spPr>
      </p:pic>
      <p:pic>
        <p:nvPicPr>
          <p:cNvPr descr="Bar chart with solid fill" id="854" name="Google Shape;854;p7"/>
          <p:cNvPicPr preferRelativeResize="0"/>
          <p:nvPr/>
        </p:nvPicPr>
        <p:blipFill rotWithShape="1">
          <a:blip r:embed="rId7">
            <a:alphaModFix/>
          </a:blip>
          <a:srcRect b="0" l="0" r="0" t="0"/>
          <a:stretch/>
        </p:blipFill>
        <p:spPr>
          <a:xfrm>
            <a:off x="10607543" y="3974257"/>
            <a:ext cx="1473282" cy="1411820"/>
          </a:xfrm>
          <a:prstGeom prst="rect">
            <a:avLst/>
          </a:prstGeom>
          <a:noFill/>
          <a:ln>
            <a:noFill/>
          </a:ln>
        </p:spPr>
      </p:pic>
      <p:pic>
        <p:nvPicPr>
          <p:cNvPr descr="Bar chart with solid fill" id="855" name="Google Shape;855;p7"/>
          <p:cNvPicPr preferRelativeResize="0"/>
          <p:nvPr/>
        </p:nvPicPr>
        <p:blipFill rotWithShape="1">
          <a:blip r:embed="rId7">
            <a:alphaModFix/>
          </a:blip>
          <a:srcRect b="0" l="0" r="0" t="0"/>
          <a:stretch/>
        </p:blipFill>
        <p:spPr>
          <a:xfrm>
            <a:off x="7126392" y="6517137"/>
            <a:ext cx="1460977" cy="1411820"/>
          </a:xfrm>
          <a:prstGeom prst="rect">
            <a:avLst/>
          </a:prstGeom>
          <a:noFill/>
          <a:ln>
            <a:noFill/>
          </a:ln>
        </p:spPr>
      </p:pic>
      <p:pic>
        <p:nvPicPr>
          <p:cNvPr descr="Bar chart with solid fill" id="856" name="Google Shape;856;p7"/>
          <p:cNvPicPr preferRelativeResize="0"/>
          <p:nvPr/>
        </p:nvPicPr>
        <p:blipFill rotWithShape="1">
          <a:blip r:embed="rId7">
            <a:alphaModFix/>
          </a:blip>
          <a:srcRect b="0" l="0" r="0" t="0"/>
          <a:stretch/>
        </p:blipFill>
        <p:spPr>
          <a:xfrm>
            <a:off x="8585709" y="6421022"/>
            <a:ext cx="1424060" cy="1510282"/>
          </a:xfrm>
          <a:prstGeom prst="rect">
            <a:avLst/>
          </a:prstGeom>
          <a:noFill/>
          <a:ln>
            <a:noFill/>
          </a:ln>
        </p:spPr>
      </p:pic>
      <p:pic>
        <p:nvPicPr>
          <p:cNvPr descr="Bar chart with solid fill" id="857" name="Google Shape;857;p7"/>
          <p:cNvPicPr preferRelativeResize="0"/>
          <p:nvPr/>
        </p:nvPicPr>
        <p:blipFill rotWithShape="1">
          <a:blip r:embed="rId7">
            <a:alphaModFix/>
          </a:blip>
          <a:srcRect b="0" l="0" r="0" t="0"/>
          <a:stretch/>
        </p:blipFill>
        <p:spPr>
          <a:xfrm>
            <a:off x="10610463" y="6516551"/>
            <a:ext cx="1313311" cy="1399511"/>
          </a:xfrm>
          <a:prstGeom prst="rect">
            <a:avLst/>
          </a:prstGeom>
          <a:noFill/>
          <a:ln>
            <a:noFill/>
          </a:ln>
        </p:spPr>
      </p:pic>
      <p:pic>
        <p:nvPicPr>
          <p:cNvPr descr="Bar chart with solid fill" id="858" name="Google Shape;858;p7"/>
          <p:cNvPicPr preferRelativeResize="0"/>
          <p:nvPr/>
        </p:nvPicPr>
        <p:blipFill rotWithShape="1">
          <a:blip r:embed="rId7">
            <a:alphaModFix/>
          </a:blip>
          <a:srcRect b="0" l="0" r="0" t="0"/>
          <a:stretch/>
        </p:blipFill>
        <p:spPr>
          <a:xfrm>
            <a:off x="12081502" y="6516551"/>
            <a:ext cx="1325616" cy="1399511"/>
          </a:xfrm>
          <a:prstGeom prst="rect">
            <a:avLst/>
          </a:prstGeom>
          <a:noFill/>
          <a:ln>
            <a:noFill/>
          </a:ln>
        </p:spPr>
      </p:pic>
      <p:sp>
        <p:nvSpPr>
          <p:cNvPr id="859" name="Google Shape;859;p7"/>
          <p:cNvSpPr txBox="1"/>
          <p:nvPr/>
        </p:nvSpPr>
        <p:spPr>
          <a:xfrm>
            <a:off x="6914068" y="3703685"/>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BRPS</a:t>
            </a:r>
            <a:endParaRPr/>
          </a:p>
        </p:txBody>
      </p:sp>
      <p:sp>
        <p:nvSpPr>
          <p:cNvPr id="860" name="Google Shape;860;p7"/>
          <p:cNvSpPr txBox="1"/>
          <p:nvPr/>
        </p:nvSpPr>
        <p:spPr>
          <a:xfrm>
            <a:off x="6914068" y="6200267"/>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BRPS</a:t>
            </a:r>
            <a:endParaRPr/>
          </a:p>
        </p:txBody>
      </p:sp>
      <p:sp>
        <p:nvSpPr>
          <p:cNvPr id="861" name="Google Shape;861;p7"/>
          <p:cNvSpPr txBox="1"/>
          <p:nvPr/>
        </p:nvSpPr>
        <p:spPr>
          <a:xfrm>
            <a:off x="8637061" y="3703685"/>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CGI</a:t>
            </a:r>
            <a:endParaRPr/>
          </a:p>
        </p:txBody>
      </p:sp>
      <p:sp>
        <p:nvSpPr>
          <p:cNvPr id="862" name="Google Shape;862;p7"/>
          <p:cNvSpPr txBox="1"/>
          <p:nvPr/>
        </p:nvSpPr>
        <p:spPr>
          <a:xfrm>
            <a:off x="8590177" y="6200267"/>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CGI</a:t>
            </a:r>
            <a:endParaRPr/>
          </a:p>
        </p:txBody>
      </p:sp>
      <p:sp>
        <p:nvSpPr>
          <p:cNvPr id="863" name="Google Shape;863;p7"/>
          <p:cNvSpPr txBox="1"/>
          <p:nvPr/>
        </p:nvSpPr>
        <p:spPr>
          <a:xfrm>
            <a:off x="10395217" y="3703685"/>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WHODAS</a:t>
            </a:r>
            <a:endParaRPr/>
          </a:p>
        </p:txBody>
      </p:sp>
      <p:sp>
        <p:nvSpPr>
          <p:cNvPr id="864" name="Google Shape;864;p7"/>
          <p:cNvSpPr txBox="1"/>
          <p:nvPr/>
        </p:nvSpPr>
        <p:spPr>
          <a:xfrm>
            <a:off x="11989279" y="3703685"/>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SOFAS</a:t>
            </a:r>
            <a:endParaRPr/>
          </a:p>
        </p:txBody>
      </p:sp>
      <p:sp>
        <p:nvSpPr>
          <p:cNvPr id="865" name="Google Shape;865;p7"/>
          <p:cNvSpPr txBox="1"/>
          <p:nvPr/>
        </p:nvSpPr>
        <p:spPr>
          <a:xfrm>
            <a:off x="10395217" y="6200267"/>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WHODAS</a:t>
            </a:r>
            <a:endParaRPr/>
          </a:p>
        </p:txBody>
      </p:sp>
      <p:sp>
        <p:nvSpPr>
          <p:cNvPr id="866" name="Google Shape;866;p7"/>
          <p:cNvSpPr txBox="1"/>
          <p:nvPr/>
        </p:nvSpPr>
        <p:spPr>
          <a:xfrm>
            <a:off x="11965837" y="6200267"/>
            <a:ext cx="1546004" cy="337353"/>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500">
                <a:solidFill>
                  <a:srgbClr val="595959"/>
                </a:solidFill>
                <a:latin typeface="Arial"/>
                <a:ea typeface="Arial"/>
                <a:cs typeface="Arial"/>
                <a:sym typeface="Arial"/>
              </a:rPr>
              <a:t>SOFAS</a:t>
            </a:r>
            <a:endParaRPr b="1" sz="1500">
              <a:solidFill>
                <a:schemeClr val="dk1"/>
              </a:solidFill>
              <a:latin typeface="Calibri"/>
              <a:ea typeface="Calibri"/>
              <a:cs typeface="Calibri"/>
              <a:sym typeface="Calibri"/>
            </a:endParaRPr>
          </a:p>
        </p:txBody>
      </p:sp>
      <p:pic>
        <p:nvPicPr>
          <p:cNvPr descr="Cursor with solid fill" id="867" name="Google Shape;867;p7"/>
          <p:cNvPicPr preferRelativeResize="0"/>
          <p:nvPr/>
        </p:nvPicPr>
        <p:blipFill rotWithShape="1">
          <a:blip r:embed="rId8">
            <a:alphaModFix/>
          </a:blip>
          <a:srcRect b="0" l="0" r="0" t="0"/>
          <a:stretch/>
        </p:blipFill>
        <p:spPr>
          <a:xfrm>
            <a:off x="2129108" y="6425840"/>
            <a:ext cx="689613" cy="71639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2" name="Shape 872"/>
        <p:cNvGrpSpPr/>
        <p:nvPr/>
      </p:nvGrpSpPr>
      <p:grpSpPr>
        <a:xfrm>
          <a:off x="0" y="0"/>
          <a:ext cx="0" cy="0"/>
          <a:chOff x="0" y="0"/>
          <a:chExt cx="0" cy="0"/>
        </a:xfrm>
      </p:grpSpPr>
      <p:sp>
        <p:nvSpPr>
          <p:cNvPr id="873" name="Google Shape;873;p8"/>
          <p:cNvSpPr/>
          <p:nvPr/>
        </p:nvSpPr>
        <p:spPr>
          <a:xfrm>
            <a:off x="9616909" y="4825228"/>
            <a:ext cx="4324180" cy="334510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1526">
              <a:solidFill>
                <a:schemeClr val="dk1"/>
              </a:solidFill>
              <a:latin typeface="Calibri"/>
              <a:ea typeface="Calibri"/>
              <a:cs typeface="Calibri"/>
              <a:sym typeface="Calibri"/>
            </a:endParaRPr>
          </a:p>
        </p:txBody>
      </p:sp>
      <p:sp>
        <p:nvSpPr>
          <p:cNvPr id="874" name="Google Shape;874;p8"/>
          <p:cNvSpPr/>
          <p:nvPr/>
        </p:nvSpPr>
        <p:spPr>
          <a:xfrm>
            <a:off x="5139138" y="4825228"/>
            <a:ext cx="4412190" cy="3345103"/>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75" name="Google Shape;875;p8"/>
          <p:cNvSpPr/>
          <p:nvPr/>
        </p:nvSpPr>
        <p:spPr>
          <a:xfrm>
            <a:off x="9627313" y="917112"/>
            <a:ext cx="4312810" cy="347393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76" name="Google Shape;876;p8"/>
          <p:cNvSpPr/>
          <p:nvPr/>
        </p:nvSpPr>
        <p:spPr>
          <a:xfrm>
            <a:off x="268891" y="4334702"/>
            <a:ext cx="4755810" cy="39738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77" name="Google Shape;877;p8"/>
          <p:cNvSpPr txBox="1"/>
          <p:nvPr/>
        </p:nvSpPr>
        <p:spPr>
          <a:xfrm>
            <a:off x="2640233" y="185671"/>
            <a:ext cx="9972088" cy="482905"/>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2400">
                <a:solidFill>
                  <a:srgbClr val="637D9C"/>
                </a:solidFill>
                <a:latin typeface="Open Sans"/>
                <a:ea typeface="Open Sans"/>
                <a:cs typeface="Open Sans"/>
                <a:sym typeface="Open Sans"/>
              </a:rPr>
              <a:t>SSD CLINICAL OUTCOMES STRATIFIED BY MARITAL STATUS</a:t>
            </a:r>
            <a:endParaRPr/>
          </a:p>
        </p:txBody>
      </p:sp>
      <p:sp>
        <p:nvSpPr>
          <p:cNvPr id="878" name="Google Shape;878;p8"/>
          <p:cNvSpPr/>
          <p:nvPr/>
        </p:nvSpPr>
        <p:spPr>
          <a:xfrm>
            <a:off x="5138232" y="902931"/>
            <a:ext cx="4423559" cy="3488111"/>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Calibri"/>
              <a:ea typeface="Calibri"/>
              <a:cs typeface="Calibri"/>
              <a:sym typeface="Calibri"/>
            </a:endParaRPr>
          </a:p>
        </p:txBody>
      </p:sp>
      <p:sp>
        <p:nvSpPr>
          <p:cNvPr id="879" name="Google Shape;879;p8"/>
          <p:cNvSpPr txBox="1"/>
          <p:nvPr/>
        </p:nvSpPr>
        <p:spPr>
          <a:xfrm>
            <a:off x="7954257" y="577383"/>
            <a:ext cx="3881468"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Symptom Severity </a:t>
            </a:r>
            <a:endParaRPr b="1" sz="1600">
              <a:solidFill>
                <a:srgbClr val="595959"/>
              </a:solidFill>
              <a:latin typeface="Open Sans"/>
              <a:ea typeface="Open Sans"/>
              <a:cs typeface="Open Sans"/>
              <a:sym typeface="Open Sans"/>
            </a:endParaRPr>
          </a:p>
        </p:txBody>
      </p:sp>
      <p:sp>
        <p:nvSpPr>
          <p:cNvPr id="880" name="Google Shape;880;p8"/>
          <p:cNvSpPr txBox="1"/>
          <p:nvPr/>
        </p:nvSpPr>
        <p:spPr>
          <a:xfrm>
            <a:off x="8012239" y="4463694"/>
            <a:ext cx="3192357"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Overall Functioning</a:t>
            </a:r>
            <a:endParaRPr b="1" sz="1600">
              <a:solidFill>
                <a:srgbClr val="595959"/>
              </a:solidFill>
              <a:latin typeface="Open Sans"/>
              <a:ea typeface="Open Sans"/>
              <a:cs typeface="Open Sans"/>
              <a:sym typeface="Open Sans"/>
            </a:endParaRPr>
          </a:p>
        </p:txBody>
      </p:sp>
      <p:sp>
        <p:nvSpPr>
          <p:cNvPr id="881" name="Google Shape;881;p8"/>
          <p:cNvSpPr/>
          <p:nvPr/>
        </p:nvSpPr>
        <p:spPr>
          <a:xfrm>
            <a:off x="5558888" y="1020651"/>
            <a:ext cx="2386653"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1 - 126</a:t>
            </a:r>
            <a:endParaRPr/>
          </a:p>
        </p:txBody>
      </p:sp>
      <p:sp>
        <p:nvSpPr>
          <p:cNvPr id="882" name="Google Shape;882;p8"/>
          <p:cNvSpPr/>
          <p:nvPr/>
        </p:nvSpPr>
        <p:spPr>
          <a:xfrm>
            <a:off x="8215877" y="1008389"/>
            <a:ext cx="1082264" cy="504357"/>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rgbClr val="000000"/>
                </a:solidFill>
                <a:latin typeface="Arial"/>
                <a:ea typeface="Arial"/>
                <a:cs typeface="Arial"/>
                <a:sym typeface="Arial"/>
              </a:rPr>
              <a:t>MEAN</a:t>
            </a:r>
            <a:endParaRPr/>
          </a:p>
          <a:p>
            <a:pPr indent="0" lvl="0" marL="0" marR="0" rtl="0" algn="ctr">
              <a:spcBef>
                <a:spcPts val="0"/>
              </a:spcBef>
              <a:spcAft>
                <a:spcPts val="0"/>
              </a:spcAft>
              <a:buNone/>
            </a:pPr>
            <a:r>
              <a:rPr b="1" lang="en-US" sz="1700">
                <a:solidFill>
                  <a:srgbClr val="000000"/>
                </a:solidFill>
                <a:latin typeface="Arial"/>
                <a:ea typeface="Arial"/>
                <a:cs typeface="Arial"/>
                <a:sym typeface="Arial"/>
              </a:rPr>
              <a:t>50.2</a:t>
            </a:r>
            <a:endParaRPr/>
          </a:p>
        </p:txBody>
      </p:sp>
      <p:sp>
        <p:nvSpPr>
          <p:cNvPr id="883" name="Google Shape;883;p8"/>
          <p:cNvSpPr/>
          <p:nvPr/>
        </p:nvSpPr>
        <p:spPr>
          <a:xfrm>
            <a:off x="12691786" y="1020643"/>
            <a:ext cx="1069959"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3.4</a:t>
            </a:r>
            <a:endParaRPr/>
          </a:p>
        </p:txBody>
      </p:sp>
      <p:sp>
        <p:nvSpPr>
          <p:cNvPr id="884" name="Google Shape;884;p8"/>
          <p:cNvSpPr/>
          <p:nvPr/>
        </p:nvSpPr>
        <p:spPr>
          <a:xfrm>
            <a:off x="8216044" y="4882357"/>
            <a:ext cx="1069959"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28</a:t>
            </a:r>
            <a:endParaRPr/>
          </a:p>
        </p:txBody>
      </p:sp>
      <p:sp>
        <p:nvSpPr>
          <p:cNvPr id="885" name="Google Shape;885;p8"/>
          <p:cNvSpPr/>
          <p:nvPr/>
        </p:nvSpPr>
        <p:spPr>
          <a:xfrm>
            <a:off x="12692904" y="4882356"/>
            <a:ext cx="1069959"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55.8</a:t>
            </a:r>
            <a:endParaRPr/>
          </a:p>
        </p:txBody>
      </p:sp>
      <p:sp>
        <p:nvSpPr>
          <p:cNvPr id="886" name="Google Shape;886;p8"/>
          <p:cNvSpPr/>
          <p:nvPr/>
        </p:nvSpPr>
        <p:spPr>
          <a:xfrm>
            <a:off x="268965" y="2096018"/>
            <a:ext cx="4755811" cy="2053854"/>
          </a:xfrm>
          <a:prstGeom prst="rect">
            <a:avLst/>
          </a:prstGeom>
          <a:solidFill>
            <a:srgbClr val="F2F2F2"/>
          </a:solidFill>
          <a:ln>
            <a:noFill/>
          </a:ln>
        </p:spPr>
        <p:txBody>
          <a:bodyPr anchorCtr="0" anchor="ctr" bIns="45700" lIns="91425" spcFirstLastPara="1" rIns="91425" wrap="square" tIns="45700">
            <a:noAutofit/>
          </a:bodyPr>
          <a:lstStyle/>
          <a:p>
            <a:pPr indent="-285750" lvl="0" marL="285750" marR="0" rtl="0" algn="l">
              <a:spcBef>
                <a:spcPts val="0"/>
              </a:spcBef>
              <a:spcAft>
                <a:spcPts val="0"/>
              </a:spcAft>
              <a:buClr>
                <a:schemeClr val="dk1"/>
              </a:buClr>
              <a:buSzPts val="1400"/>
              <a:buFont typeface="Arial"/>
              <a:buChar char="•"/>
            </a:pPr>
            <a:r>
              <a:rPr b="1" lang="en-US" sz="1400">
                <a:solidFill>
                  <a:schemeClr val="dk1"/>
                </a:solidFill>
                <a:latin typeface="Arial"/>
                <a:ea typeface="Arial"/>
                <a:cs typeface="Arial"/>
                <a:sym typeface="Arial"/>
              </a:rPr>
              <a:t>Partnered</a:t>
            </a:r>
            <a:r>
              <a:rPr lang="en-US" sz="1400">
                <a:solidFill>
                  <a:schemeClr val="dk1"/>
                </a:solidFill>
                <a:latin typeface="Arial"/>
                <a:ea typeface="Arial"/>
                <a:cs typeface="Arial"/>
                <a:sym typeface="Arial"/>
              </a:rPr>
              <a:t> clients display the highest scores in BPRS, CGI and WHODAS, indicating most significant symptom severity and functional impairment.</a:t>
            </a:r>
            <a:endParaRPr sz="2120">
              <a:solidFill>
                <a:schemeClr val="dk1"/>
              </a:solidFill>
              <a:latin typeface="Calibri"/>
              <a:ea typeface="Calibri"/>
              <a:cs typeface="Calibri"/>
              <a:sym typeface="Calibri"/>
            </a:endParaRPr>
          </a:p>
          <a:p>
            <a:pPr indent="-196850" lvl="0" marL="285750" marR="0" rtl="0" algn="l">
              <a:spcBef>
                <a:spcPts val="0"/>
              </a:spcBef>
              <a:spcAft>
                <a:spcPts val="0"/>
              </a:spcAft>
              <a:buClr>
                <a:schemeClr val="dk1"/>
              </a:buClr>
              <a:buSzPts val="1400"/>
              <a:buFont typeface="Arial"/>
              <a:buNone/>
            </a:pPr>
            <a:r>
              <a:t/>
            </a:r>
            <a:endParaRPr sz="1400">
              <a:solidFill>
                <a:schemeClr val="dk1"/>
              </a:solidFill>
              <a:latin typeface="Arial"/>
              <a:ea typeface="Arial"/>
              <a:cs typeface="Arial"/>
              <a:sym typeface="Arial"/>
            </a:endParaRPr>
          </a:p>
          <a:p>
            <a:pPr indent="-285750" lvl="0" marL="285750" marR="0" rtl="0" algn="l">
              <a:spcBef>
                <a:spcPts val="0"/>
              </a:spcBef>
              <a:spcAft>
                <a:spcPts val="0"/>
              </a:spcAft>
              <a:buClr>
                <a:schemeClr val="dk1"/>
              </a:buClr>
              <a:buSzPts val="1400"/>
              <a:buFont typeface="Arial"/>
              <a:buChar char="•"/>
            </a:pPr>
            <a:r>
              <a:rPr b="1" lang="en-US" sz="1400">
                <a:solidFill>
                  <a:schemeClr val="dk1"/>
                </a:solidFill>
                <a:latin typeface="Arial"/>
                <a:ea typeface="Arial"/>
                <a:cs typeface="Arial"/>
                <a:sym typeface="Arial"/>
              </a:rPr>
              <a:t>Single</a:t>
            </a:r>
            <a:r>
              <a:rPr lang="en-US" sz="1400">
                <a:solidFill>
                  <a:schemeClr val="dk1"/>
                </a:solidFill>
                <a:latin typeface="Arial"/>
                <a:ea typeface="Arial"/>
                <a:cs typeface="Arial"/>
                <a:sym typeface="Arial"/>
              </a:rPr>
              <a:t> clients display highest score in SOFAS, indicating the highest social and occupational functioning, with moderate difficulty.</a:t>
            </a:r>
            <a:endParaRPr sz="1500">
              <a:solidFill>
                <a:schemeClr val="dk1"/>
              </a:solidFill>
              <a:latin typeface="Calibri"/>
              <a:ea typeface="Calibri"/>
              <a:cs typeface="Calibri"/>
              <a:sym typeface="Calibri"/>
            </a:endParaRPr>
          </a:p>
        </p:txBody>
      </p:sp>
      <p:sp>
        <p:nvSpPr>
          <p:cNvPr id="887" name="Google Shape;887;p8"/>
          <p:cNvSpPr txBox="1"/>
          <p:nvPr/>
        </p:nvSpPr>
        <p:spPr>
          <a:xfrm>
            <a:off x="848515" y="1745737"/>
            <a:ext cx="3881468"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Open Sans"/>
                <a:ea typeface="Open Sans"/>
                <a:cs typeface="Open Sans"/>
                <a:sym typeface="Open Sans"/>
              </a:rPr>
              <a:t>Key Highlights</a:t>
            </a:r>
            <a:endParaRPr b="1" sz="1600">
              <a:solidFill>
                <a:srgbClr val="595959"/>
              </a:solidFill>
              <a:latin typeface="Open Sans"/>
              <a:ea typeface="Open Sans"/>
              <a:cs typeface="Open Sans"/>
              <a:sym typeface="Open Sans"/>
            </a:endParaRPr>
          </a:p>
        </p:txBody>
      </p:sp>
      <p:sp>
        <p:nvSpPr>
          <p:cNvPr id="888" name="Google Shape;888;p8"/>
          <p:cNvSpPr/>
          <p:nvPr/>
        </p:nvSpPr>
        <p:spPr>
          <a:xfrm>
            <a:off x="286" y="1387656"/>
            <a:ext cx="1156923" cy="461924"/>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Arial"/>
                <a:ea typeface="Arial"/>
                <a:cs typeface="Arial"/>
                <a:sym typeface="Arial"/>
              </a:rPr>
              <a:t>Collapsed navigation</a:t>
            </a:r>
            <a:endParaRPr sz="1901">
              <a:solidFill>
                <a:schemeClr val="lt1"/>
              </a:solidFill>
              <a:latin typeface="Calibri"/>
              <a:ea typeface="Calibri"/>
              <a:cs typeface="Calibri"/>
              <a:sym typeface="Calibri"/>
            </a:endParaRPr>
          </a:p>
        </p:txBody>
      </p:sp>
      <p:pic>
        <p:nvPicPr>
          <p:cNvPr descr="Line arrow: Slight curve outline" id="889" name="Google Shape;889;p8"/>
          <p:cNvPicPr preferRelativeResize="0"/>
          <p:nvPr/>
        </p:nvPicPr>
        <p:blipFill rotWithShape="1">
          <a:blip r:embed="rId3">
            <a:alphaModFix/>
          </a:blip>
          <a:srcRect b="0" l="0" r="0" t="0"/>
          <a:stretch/>
        </p:blipFill>
        <p:spPr>
          <a:xfrm rot="5820000">
            <a:off x="-292612" y="2008972"/>
            <a:ext cx="852708" cy="594401"/>
          </a:xfrm>
          <a:prstGeom prst="rect">
            <a:avLst/>
          </a:prstGeom>
          <a:noFill/>
          <a:ln>
            <a:noFill/>
          </a:ln>
        </p:spPr>
      </p:pic>
      <p:sp>
        <p:nvSpPr>
          <p:cNvPr id="890" name="Google Shape;890;p8"/>
          <p:cNvSpPr txBox="1"/>
          <p:nvPr/>
        </p:nvSpPr>
        <p:spPr>
          <a:xfrm>
            <a:off x="39356" y="29490"/>
            <a:ext cx="2375853" cy="738664"/>
          </a:xfrm>
          <a:prstGeom prst="rect">
            <a:avLst/>
          </a:prstGeom>
          <a:solidFill>
            <a:srgbClr val="FFF2C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Arial"/>
                <a:ea typeface="Arial"/>
                <a:cs typeface="Arial"/>
                <a:sym typeface="Arial"/>
              </a:rPr>
              <a:t>[Example of visualizations for possible layout featured in slide 7]</a:t>
            </a:r>
            <a:endParaRPr sz="1400">
              <a:solidFill>
                <a:schemeClr val="dk1"/>
              </a:solidFill>
              <a:latin typeface="Arial"/>
              <a:ea typeface="Arial"/>
              <a:cs typeface="Arial"/>
              <a:sym typeface="Arial"/>
            </a:endParaRPr>
          </a:p>
        </p:txBody>
      </p:sp>
      <p:pic>
        <p:nvPicPr>
          <p:cNvPr descr="Caret Up with solid fill" id="891" name="Google Shape;891;p8"/>
          <p:cNvPicPr preferRelativeResize="0"/>
          <p:nvPr/>
        </p:nvPicPr>
        <p:blipFill rotWithShape="1">
          <a:blip r:embed="rId4">
            <a:alphaModFix/>
          </a:blip>
          <a:srcRect b="0" l="0" r="0" t="0"/>
          <a:stretch/>
        </p:blipFill>
        <p:spPr>
          <a:xfrm rot="-5400000">
            <a:off x="-219490" y="4259841"/>
            <a:ext cx="665019" cy="478625"/>
          </a:xfrm>
          <a:prstGeom prst="rect">
            <a:avLst/>
          </a:prstGeom>
          <a:noFill/>
          <a:ln>
            <a:noFill/>
          </a:ln>
        </p:spPr>
      </p:pic>
      <p:pic>
        <p:nvPicPr>
          <p:cNvPr descr="A colorful circle with text&#10;&#10;Description automatically generated" id="892" name="Google Shape;892;p8"/>
          <p:cNvPicPr preferRelativeResize="0"/>
          <p:nvPr/>
        </p:nvPicPr>
        <p:blipFill rotWithShape="1">
          <a:blip r:embed="rId5">
            <a:alphaModFix/>
          </a:blip>
          <a:srcRect b="0" l="0" r="0" t="0"/>
          <a:stretch/>
        </p:blipFill>
        <p:spPr>
          <a:xfrm>
            <a:off x="267884" y="4708684"/>
            <a:ext cx="4751645" cy="3163625"/>
          </a:xfrm>
          <a:prstGeom prst="rect">
            <a:avLst/>
          </a:prstGeom>
          <a:noFill/>
          <a:ln>
            <a:noFill/>
          </a:ln>
        </p:spPr>
      </p:pic>
      <p:sp>
        <p:nvSpPr>
          <p:cNvPr id="893" name="Google Shape;893;p8"/>
          <p:cNvSpPr txBox="1"/>
          <p:nvPr/>
        </p:nvSpPr>
        <p:spPr>
          <a:xfrm>
            <a:off x="1881706" y="5854065"/>
            <a:ext cx="1475885" cy="8771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700">
                <a:solidFill>
                  <a:schemeClr val="dk1"/>
                </a:solidFill>
                <a:latin typeface="Arial"/>
                <a:ea typeface="Arial"/>
                <a:cs typeface="Arial"/>
                <a:sym typeface="Arial"/>
              </a:rPr>
              <a:t> SSD Marital Status</a:t>
            </a:r>
            <a:endParaRPr/>
          </a:p>
          <a:p>
            <a:pPr indent="0" lvl="0" marL="0" marR="0" rtl="0" algn="ctr">
              <a:spcBef>
                <a:spcPts val="0"/>
              </a:spcBef>
              <a:spcAft>
                <a:spcPts val="0"/>
              </a:spcAft>
              <a:buNone/>
            </a:pPr>
            <a:r>
              <a:rPr lang="en-US" sz="1700">
                <a:solidFill>
                  <a:schemeClr val="dk1"/>
                </a:solidFill>
                <a:latin typeface="Arial"/>
                <a:ea typeface="Arial"/>
                <a:cs typeface="Arial"/>
                <a:sym typeface="Arial"/>
              </a:rPr>
              <a:t>(n=13,799)</a:t>
            </a:r>
            <a:endParaRPr/>
          </a:p>
        </p:txBody>
      </p:sp>
      <p:sp>
        <p:nvSpPr>
          <p:cNvPr id="894" name="Google Shape;894;p8"/>
          <p:cNvSpPr/>
          <p:nvPr/>
        </p:nvSpPr>
        <p:spPr>
          <a:xfrm>
            <a:off x="10011157" y="1008352"/>
            <a:ext cx="2386653"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1 - 7</a:t>
            </a:r>
            <a:endParaRPr/>
          </a:p>
        </p:txBody>
      </p:sp>
      <p:sp>
        <p:nvSpPr>
          <p:cNvPr id="895" name="Google Shape;895;p8"/>
          <p:cNvSpPr/>
          <p:nvPr/>
        </p:nvSpPr>
        <p:spPr>
          <a:xfrm>
            <a:off x="5559953" y="4882365"/>
            <a:ext cx="2386653"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12 - 60</a:t>
            </a:r>
            <a:endParaRPr/>
          </a:p>
        </p:txBody>
      </p:sp>
      <p:sp>
        <p:nvSpPr>
          <p:cNvPr id="896" name="Google Shape;896;p8"/>
          <p:cNvSpPr/>
          <p:nvPr/>
        </p:nvSpPr>
        <p:spPr>
          <a:xfrm>
            <a:off x="10011210" y="4906963"/>
            <a:ext cx="2386653" cy="504356"/>
          </a:xfrm>
          <a:prstGeom prst="roundRect">
            <a:avLst>
              <a:gd fmla="val 16667" name="adj"/>
            </a:avLst>
          </a:prstGeom>
          <a:solidFill>
            <a:srgbClr val="D0CECE"/>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0 - 100</a:t>
            </a:r>
            <a:endParaRPr/>
          </a:p>
        </p:txBody>
      </p:sp>
      <p:pic>
        <p:nvPicPr>
          <p:cNvPr descr="A graph of different colored bars&#10;&#10;Description automatically generated" id="897" name="Google Shape;897;p8"/>
          <p:cNvPicPr preferRelativeResize="0"/>
          <p:nvPr/>
        </p:nvPicPr>
        <p:blipFill rotWithShape="1">
          <a:blip r:embed="rId6">
            <a:alphaModFix/>
          </a:blip>
          <a:srcRect b="0" l="0" r="0" t="0"/>
          <a:stretch/>
        </p:blipFill>
        <p:spPr>
          <a:xfrm>
            <a:off x="9619350" y="5436668"/>
            <a:ext cx="4314789" cy="2740057"/>
          </a:xfrm>
          <a:prstGeom prst="rect">
            <a:avLst/>
          </a:prstGeom>
          <a:noFill/>
          <a:ln>
            <a:noFill/>
          </a:ln>
        </p:spPr>
      </p:pic>
      <p:pic>
        <p:nvPicPr>
          <p:cNvPr descr="A graph of different colored bars&#10;&#10;Description automatically generated" id="898" name="Google Shape;898;p8"/>
          <p:cNvPicPr preferRelativeResize="0"/>
          <p:nvPr/>
        </p:nvPicPr>
        <p:blipFill rotWithShape="1">
          <a:blip r:embed="rId7">
            <a:alphaModFix/>
          </a:blip>
          <a:srcRect b="0" l="0" r="0" t="0"/>
          <a:stretch/>
        </p:blipFill>
        <p:spPr>
          <a:xfrm>
            <a:off x="5136964" y="1530592"/>
            <a:ext cx="4417413" cy="2815704"/>
          </a:xfrm>
          <a:prstGeom prst="rect">
            <a:avLst/>
          </a:prstGeom>
          <a:noFill/>
          <a:ln>
            <a:noFill/>
          </a:ln>
        </p:spPr>
      </p:pic>
      <p:pic>
        <p:nvPicPr>
          <p:cNvPr descr="A graph of different colored bars&#10;&#10;Description automatically generated" id="899" name="Google Shape;899;p8"/>
          <p:cNvPicPr preferRelativeResize="0"/>
          <p:nvPr/>
        </p:nvPicPr>
        <p:blipFill rotWithShape="1">
          <a:blip r:embed="rId8">
            <a:alphaModFix/>
          </a:blip>
          <a:srcRect b="0" l="0" r="0" t="0"/>
          <a:stretch/>
        </p:blipFill>
        <p:spPr>
          <a:xfrm>
            <a:off x="9655797" y="1540339"/>
            <a:ext cx="4270227" cy="2807433"/>
          </a:xfrm>
          <a:prstGeom prst="rect">
            <a:avLst/>
          </a:prstGeom>
          <a:noFill/>
          <a:ln>
            <a:noFill/>
          </a:ln>
        </p:spPr>
      </p:pic>
      <p:pic>
        <p:nvPicPr>
          <p:cNvPr descr="A graph of different colored bars&#10;&#10;Description automatically generated" id="900" name="Google Shape;900;p8"/>
          <p:cNvPicPr preferRelativeResize="0"/>
          <p:nvPr/>
        </p:nvPicPr>
        <p:blipFill rotWithShape="1">
          <a:blip r:embed="rId9">
            <a:alphaModFix/>
          </a:blip>
          <a:srcRect b="0" l="0" r="0" t="0"/>
          <a:stretch/>
        </p:blipFill>
        <p:spPr>
          <a:xfrm>
            <a:off x="5141492" y="5442506"/>
            <a:ext cx="4410020" cy="2734977"/>
          </a:xfrm>
          <a:prstGeom prst="rect">
            <a:avLst/>
          </a:prstGeom>
          <a:noFill/>
          <a:ln>
            <a:noFill/>
          </a:ln>
        </p:spPr>
      </p:pic>
      <p:sp>
        <p:nvSpPr>
          <p:cNvPr id="901" name="Google Shape;901;p8"/>
          <p:cNvSpPr/>
          <p:nvPr/>
        </p:nvSpPr>
        <p:spPr>
          <a:xfrm>
            <a:off x="2366784" y="735966"/>
            <a:ext cx="3013726" cy="945593"/>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400">
                <a:solidFill>
                  <a:srgbClr val="548135"/>
                </a:solidFill>
                <a:latin typeface="Arial"/>
                <a:ea typeface="Arial"/>
                <a:cs typeface="Arial"/>
                <a:sym typeface="Arial"/>
              </a:rPr>
              <a:t>Green line (standard deviation) </a:t>
            </a:r>
            <a:r>
              <a:rPr lang="en-US" sz="1400">
                <a:solidFill>
                  <a:schemeClr val="dk1"/>
                </a:solidFill>
                <a:latin typeface="Arial"/>
                <a:ea typeface="Arial"/>
                <a:cs typeface="Arial"/>
                <a:sym typeface="Arial"/>
              </a:rPr>
              <a:t>– measures how much the numbers in a group vary from the mean (average)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6" name="Shape 906"/>
        <p:cNvGrpSpPr/>
        <p:nvPr/>
      </p:nvGrpSpPr>
      <p:grpSpPr>
        <a:xfrm>
          <a:off x="0" y="0"/>
          <a:ext cx="0" cy="0"/>
          <a:chOff x="0" y="0"/>
          <a:chExt cx="0" cy="0"/>
        </a:xfrm>
      </p:grpSpPr>
      <p:sp>
        <p:nvSpPr>
          <p:cNvPr id="907" name="Google Shape;907;p9"/>
          <p:cNvSpPr/>
          <p:nvPr/>
        </p:nvSpPr>
        <p:spPr>
          <a:xfrm>
            <a:off x="262343" y="4174096"/>
            <a:ext cx="4411788" cy="3973869"/>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Arial"/>
              <a:ea typeface="Arial"/>
              <a:cs typeface="Arial"/>
              <a:sym typeface="Arial"/>
            </a:endParaRPr>
          </a:p>
        </p:txBody>
      </p:sp>
      <p:graphicFrame>
        <p:nvGraphicFramePr>
          <p:cNvPr id="908" name="Google Shape;908;p9"/>
          <p:cNvGraphicFramePr/>
          <p:nvPr/>
        </p:nvGraphicFramePr>
        <p:xfrm>
          <a:off x="250157" y="4166643"/>
          <a:ext cx="4411789" cy="3977127"/>
        </p:xfrm>
        <a:graphic>
          <a:graphicData uri="http://schemas.openxmlformats.org/drawingml/2006/chart">
            <c:chart r:id="rId3"/>
          </a:graphicData>
        </a:graphic>
      </p:graphicFrame>
      <p:graphicFrame>
        <p:nvGraphicFramePr>
          <p:cNvPr id="909" name="Google Shape;909;p9"/>
          <p:cNvGraphicFramePr/>
          <p:nvPr/>
        </p:nvGraphicFramePr>
        <p:xfrm>
          <a:off x="268965" y="4186619"/>
          <a:ext cx="4265328" cy="3776974"/>
        </p:xfrm>
        <a:graphic>
          <a:graphicData uri="http://schemas.openxmlformats.org/drawingml/2006/chart">
            <c:chart r:id="rId4"/>
          </a:graphicData>
        </a:graphic>
      </p:graphicFrame>
      <p:sp>
        <p:nvSpPr>
          <p:cNvPr id="910" name="Google Shape;910;p9"/>
          <p:cNvSpPr txBox="1"/>
          <p:nvPr/>
        </p:nvSpPr>
        <p:spPr>
          <a:xfrm>
            <a:off x="2640233" y="185671"/>
            <a:ext cx="9972088" cy="482905"/>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2400">
                <a:solidFill>
                  <a:srgbClr val="637D9C"/>
                </a:solidFill>
                <a:latin typeface="Open Sans"/>
                <a:ea typeface="Open Sans"/>
                <a:cs typeface="Open Sans"/>
                <a:sym typeface="Open Sans"/>
              </a:rPr>
              <a:t>SSD CLINICAL OUTCOMES STRATIFIED BY HOUSING</a:t>
            </a:r>
            <a:endParaRPr/>
          </a:p>
        </p:txBody>
      </p:sp>
      <p:sp>
        <p:nvSpPr>
          <p:cNvPr id="911" name="Google Shape;911;p9"/>
          <p:cNvSpPr/>
          <p:nvPr/>
        </p:nvSpPr>
        <p:spPr>
          <a:xfrm>
            <a:off x="4823454" y="1023219"/>
            <a:ext cx="4418339" cy="3475935"/>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Arial"/>
              <a:ea typeface="Arial"/>
              <a:cs typeface="Arial"/>
              <a:sym typeface="Arial"/>
            </a:endParaRPr>
          </a:p>
        </p:txBody>
      </p:sp>
      <p:sp>
        <p:nvSpPr>
          <p:cNvPr id="912" name="Google Shape;912;p9"/>
          <p:cNvSpPr/>
          <p:nvPr/>
        </p:nvSpPr>
        <p:spPr>
          <a:xfrm>
            <a:off x="9359957" y="1023219"/>
            <a:ext cx="4442950" cy="3475935"/>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Arial"/>
              <a:ea typeface="Arial"/>
              <a:cs typeface="Arial"/>
              <a:sym typeface="Arial"/>
            </a:endParaRPr>
          </a:p>
        </p:txBody>
      </p:sp>
      <p:sp>
        <p:nvSpPr>
          <p:cNvPr id="913" name="Google Shape;913;p9"/>
          <p:cNvSpPr/>
          <p:nvPr/>
        </p:nvSpPr>
        <p:spPr>
          <a:xfrm>
            <a:off x="4786538" y="4807415"/>
            <a:ext cx="4430644" cy="334055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Arial"/>
              <a:ea typeface="Arial"/>
              <a:cs typeface="Arial"/>
              <a:sym typeface="Arial"/>
            </a:endParaRPr>
          </a:p>
        </p:txBody>
      </p:sp>
      <p:sp>
        <p:nvSpPr>
          <p:cNvPr id="914" name="Google Shape;914;p9"/>
          <p:cNvSpPr/>
          <p:nvPr/>
        </p:nvSpPr>
        <p:spPr>
          <a:xfrm>
            <a:off x="9359957" y="4807415"/>
            <a:ext cx="4442950" cy="334055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526">
              <a:solidFill>
                <a:schemeClr val="dk1"/>
              </a:solidFill>
              <a:latin typeface="Arial"/>
              <a:ea typeface="Arial"/>
              <a:cs typeface="Arial"/>
              <a:sym typeface="Arial"/>
            </a:endParaRPr>
          </a:p>
        </p:txBody>
      </p:sp>
      <p:sp>
        <p:nvSpPr>
          <p:cNvPr id="915" name="Google Shape;915;p9"/>
          <p:cNvSpPr txBox="1"/>
          <p:nvPr/>
        </p:nvSpPr>
        <p:spPr>
          <a:xfrm>
            <a:off x="7372446" y="670664"/>
            <a:ext cx="3881468"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Arial"/>
                <a:ea typeface="Arial"/>
                <a:cs typeface="Arial"/>
                <a:sym typeface="Arial"/>
              </a:rPr>
              <a:t>Symptom Severity </a:t>
            </a:r>
            <a:endParaRPr b="1" sz="1600">
              <a:solidFill>
                <a:srgbClr val="595959"/>
              </a:solidFill>
              <a:latin typeface="Arial"/>
              <a:ea typeface="Arial"/>
              <a:cs typeface="Arial"/>
              <a:sym typeface="Arial"/>
            </a:endParaRPr>
          </a:p>
        </p:txBody>
      </p:sp>
      <p:sp>
        <p:nvSpPr>
          <p:cNvPr id="916" name="Google Shape;916;p9"/>
          <p:cNvSpPr txBox="1"/>
          <p:nvPr/>
        </p:nvSpPr>
        <p:spPr>
          <a:xfrm>
            <a:off x="7717002" y="4479354"/>
            <a:ext cx="3192357"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Arial"/>
                <a:ea typeface="Arial"/>
                <a:cs typeface="Arial"/>
                <a:sym typeface="Arial"/>
              </a:rPr>
              <a:t>Overall Functioning</a:t>
            </a:r>
            <a:endParaRPr b="1" sz="1600">
              <a:solidFill>
                <a:srgbClr val="595959"/>
              </a:solidFill>
              <a:latin typeface="Arial"/>
              <a:ea typeface="Arial"/>
              <a:cs typeface="Arial"/>
              <a:sym typeface="Arial"/>
            </a:endParaRPr>
          </a:p>
        </p:txBody>
      </p:sp>
      <p:sp>
        <p:nvSpPr>
          <p:cNvPr id="917" name="Google Shape;917;p9"/>
          <p:cNvSpPr/>
          <p:nvPr/>
        </p:nvSpPr>
        <p:spPr>
          <a:xfrm>
            <a:off x="256660" y="1023219"/>
            <a:ext cx="4424094" cy="3009939"/>
          </a:xfrm>
          <a:prstGeom prst="rect">
            <a:avLst/>
          </a:prstGeom>
          <a:solidFill>
            <a:srgbClr val="F2F2F2"/>
          </a:solidFill>
          <a:ln>
            <a:noFill/>
          </a:ln>
        </p:spPr>
        <p:txBody>
          <a:bodyPr anchorCtr="0" anchor="ctr" bIns="45700" lIns="91425" spcFirstLastPara="1" rIns="91425" wrap="square" tIns="45700">
            <a:noAutofit/>
          </a:bodyPr>
          <a:lstStyle/>
          <a:p>
            <a:pPr indent="-190500" lvl="0" marL="285750" marR="0" rtl="0" algn="l">
              <a:spcBef>
                <a:spcPts val="0"/>
              </a:spcBef>
              <a:spcAft>
                <a:spcPts val="0"/>
              </a:spcAft>
              <a:buClr>
                <a:schemeClr val="dk1"/>
              </a:buClr>
              <a:buSzPts val="1500"/>
              <a:buFont typeface="Arial"/>
              <a:buNone/>
            </a:pPr>
            <a:r>
              <a:t/>
            </a:r>
            <a:endParaRPr sz="1500">
              <a:solidFill>
                <a:schemeClr val="dk1"/>
              </a:solidFill>
              <a:latin typeface="Arial"/>
              <a:ea typeface="Arial"/>
              <a:cs typeface="Arial"/>
              <a:sym typeface="Arial"/>
            </a:endParaRPr>
          </a:p>
        </p:txBody>
      </p:sp>
      <p:sp>
        <p:nvSpPr>
          <p:cNvPr id="918" name="Google Shape;918;p9"/>
          <p:cNvSpPr txBox="1"/>
          <p:nvPr/>
        </p:nvSpPr>
        <p:spPr>
          <a:xfrm>
            <a:off x="667890" y="670663"/>
            <a:ext cx="3600693" cy="352741"/>
          </a:xfrm>
          <a:prstGeom prst="rect">
            <a:avLst/>
          </a:prstGeom>
          <a:noFill/>
          <a:ln>
            <a:noFill/>
          </a:ln>
        </p:spPr>
        <p:txBody>
          <a:bodyPr anchorCtr="0" anchor="t" bIns="52725" lIns="105475" spcFirstLastPara="1" rIns="105475" wrap="square" tIns="52725">
            <a:spAutoFit/>
          </a:bodyPr>
          <a:lstStyle/>
          <a:p>
            <a:pPr indent="0" lvl="0" marL="0" marR="0" rtl="0" algn="ctr">
              <a:spcBef>
                <a:spcPts val="0"/>
              </a:spcBef>
              <a:spcAft>
                <a:spcPts val="0"/>
              </a:spcAft>
              <a:buNone/>
            </a:pPr>
            <a:r>
              <a:rPr b="1" lang="en-US" sz="1600">
                <a:solidFill>
                  <a:srgbClr val="595959"/>
                </a:solidFill>
                <a:latin typeface="Arial"/>
                <a:ea typeface="Arial"/>
                <a:cs typeface="Arial"/>
                <a:sym typeface="Arial"/>
              </a:rPr>
              <a:t>Key Highlights</a:t>
            </a:r>
            <a:endParaRPr b="1" sz="1600">
              <a:solidFill>
                <a:srgbClr val="595959"/>
              </a:solidFill>
              <a:latin typeface="Arial"/>
              <a:ea typeface="Arial"/>
              <a:cs typeface="Arial"/>
              <a:sym typeface="Arial"/>
            </a:endParaRPr>
          </a:p>
        </p:txBody>
      </p:sp>
      <p:pic>
        <p:nvPicPr>
          <p:cNvPr descr="Caret Up with solid fill" id="919" name="Google Shape;919;p9"/>
          <p:cNvPicPr preferRelativeResize="0"/>
          <p:nvPr/>
        </p:nvPicPr>
        <p:blipFill rotWithShape="1">
          <a:blip r:embed="rId5">
            <a:alphaModFix/>
          </a:blip>
          <a:srcRect b="0" l="0" r="0" t="0"/>
          <a:stretch/>
        </p:blipFill>
        <p:spPr>
          <a:xfrm rot="-5400000">
            <a:off x="-219490" y="4259841"/>
            <a:ext cx="665019" cy="478625"/>
          </a:xfrm>
          <a:prstGeom prst="rect">
            <a:avLst/>
          </a:prstGeom>
          <a:noFill/>
          <a:ln>
            <a:noFill/>
          </a:ln>
        </p:spPr>
      </p:pic>
      <p:sp>
        <p:nvSpPr>
          <p:cNvPr id="920" name="Google Shape;920;p9"/>
          <p:cNvSpPr/>
          <p:nvPr/>
        </p:nvSpPr>
        <p:spPr>
          <a:xfrm>
            <a:off x="5125607" y="4878657"/>
            <a:ext cx="2601336"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 </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12 - 60</a:t>
            </a:r>
            <a:endParaRPr/>
          </a:p>
        </p:txBody>
      </p:sp>
      <p:sp>
        <p:nvSpPr>
          <p:cNvPr id="921" name="Google Shape;921;p9"/>
          <p:cNvSpPr/>
          <p:nvPr/>
        </p:nvSpPr>
        <p:spPr>
          <a:xfrm>
            <a:off x="7869718" y="4878657"/>
            <a:ext cx="1069959"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26.3</a:t>
            </a:r>
            <a:endParaRPr/>
          </a:p>
        </p:txBody>
      </p:sp>
      <p:sp>
        <p:nvSpPr>
          <p:cNvPr id="922" name="Google Shape;922;p9"/>
          <p:cNvSpPr/>
          <p:nvPr/>
        </p:nvSpPr>
        <p:spPr>
          <a:xfrm>
            <a:off x="9686378" y="4879013"/>
            <a:ext cx="2601336" cy="504000"/>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0 - 100</a:t>
            </a:r>
            <a:endParaRPr/>
          </a:p>
        </p:txBody>
      </p:sp>
      <p:sp>
        <p:nvSpPr>
          <p:cNvPr id="923" name="Google Shape;923;p9"/>
          <p:cNvSpPr/>
          <p:nvPr/>
        </p:nvSpPr>
        <p:spPr>
          <a:xfrm>
            <a:off x="12430489" y="4890955"/>
            <a:ext cx="1069959"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53.4</a:t>
            </a:r>
            <a:endParaRPr/>
          </a:p>
        </p:txBody>
      </p:sp>
      <p:sp>
        <p:nvSpPr>
          <p:cNvPr id="924" name="Google Shape;924;p9"/>
          <p:cNvSpPr/>
          <p:nvPr/>
        </p:nvSpPr>
        <p:spPr>
          <a:xfrm>
            <a:off x="5125607" y="1135654"/>
            <a:ext cx="2601336"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 </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18 - 126</a:t>
            </a:r>
            <a:endParaRPr b="1" sz="1700">
              <a:solidFill>
                <a:schemeClr val="dk1"/>
              </a:solidFill>
              <a:latin typeface="Arial"/>
              <a:ea typeface="Arial"/>
              <a:cs typeface="Arial"/>
              <a:sym typeface="Arial"/>
            </a:endParaRPr>
          </a:p>
        </p:txBody>
      </p:sp>
      <p:sp>
        <p:nvSpPr>
          <p:cNvPr id="925" name="Google Shape;925;p9"/>
          <p:cNvSpPr/>
          <p:nvPr/>
        </p:nvSpPr>
        <p:spPr>
          <a:xfrm>
            <a:off x="7869718" y="1135654"/>
            <a:ext cx="1069959"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43.5</a:t>
            </a:r>
            <a:endParaRPr/>
          </a:p>
        </p:txBody>
      </p:sp>
      <p:sp>
        <p:nvSpPr>
          <p:cNvPr id="926" name="Google Shape;926;p9"/>
          <p:cNvSpPr/>
          <p:nvPr/>
        </p:nvSpPr>
        <p:spPr>
          <a:xfrm>
            <a:off x="9686378" y="1135654"/>
            <a:ext cx="2601336"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RANGE REPORTED </a:t>
            </a:r>
            <a:endParaRPr sz="1400">
              <a:solidFill>
                <a:schemeClr val="dk1"/>
              </a:solidFill>
              <a:latin typeface="Arial"/>
              <a:ea typeface="Arial"/>
              <a:cs typeface="Arial"/>
              <a:sym typeface="Arial"/>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1 - 7</a:t>
            </a:r>
            <a:endParaRPr/>
          </a:p>
        </p:txBody>
      </p:sp>
      <p:sp>
        <p:nvSpPr>
          <p:cNvPr id="927" name="Google Shape;927;p9"/>
          <p:cNvSpPr/>
          <p:nvPr/>
        </p:nvSpPr>
        <p:spPr>
          <a:xfrm>
            <a:off x="12430489" y="1147952"/>
            <a:ext cx="1069959" cy="504356"/>
          </a:xfrm>
          <a:prstGeom prst="roundRect">
            <a:avLst>
              <a:gd fmla="val 16667" name="adj"/>
            </a:avLst>
          </a:prstGeom>
          <a:solidFill>
            <a:srgbClr val="D0CEC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400">
                <a:solidFill>
                  <a:schemeClr val="dk1"/>
                </a:solidFill>
                <a:latin typeface="Arial"/>
                <a:ea typeface="Arial"/>
                <a:cs typeface="Arial"/>
                <a:sym typeface="Arial"/>
              </a:rPr>
              <a:t>MEAN</a:t>
            </a:r>
            <a:endParaRPr/>
          </a:p>
          <a:p>
            <a:pPr indent="0" lvl="0" marL="0" marR="0" rtl="0" algn="ctr">
              <a:spcBef>
                <a:spcPts val="0"/>
              </a:spcBef>
              <a:spcAft>
                <a:spcPts val="0"/>
              </a:spcAft>
              <a:buNone/>
            </a:pPr>
            <a:r>
              <a:rPr b="1" lang="en-US" sz="1700">
                <a:solidFill>
                  <a:schemeClr val="dk1"/>
                </a:solidFill>
                <a:latin typeface="Arial"/>
                <a:ea typeface="Arial"/>
                <a:cs typeface="Arial"/>
                <a:sym typeface="Arial"/>
              </a:rPr>
              <a:t>3.5</a:t>
            </a:r>
            <a:endParaRPr/>
          </a:p>
        </p:txBody>
      </p:sp>
      <p:sp>
        <p:nvSpPr>
          <p:cNvPr id="928" name="Google Shape;928;p9"/>
          <p:cNvSpPr txBox="1"/>
          <p:nvPr/>
        </p:nvSpPr>
        <p:spPr>
          <a:xfrm>
            <a:off x="1848212" y="5629021"/>
            <a:ext cx="1240270" cy="8771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700">
                <a:solidFill>
                  <a:schemeClr val="dk1"/>
                </a:solidFill>
                <a:latin typeface="Arial"/>
                <a:ea typeface="Arial"/>
                <a:cs typeface="Arial"/>
                <a:sym typeface="Arial"/>
              </a:rPr>
              <a:t>SSD Housing </a:t>
            </a:r>
            <a:r>
              <a:rPr lang="en-US" sz="1700">
                <a:solidFill>
                  <a:schemeClr val="dk1"/>
                </a:solidFill>
                <a:latin typeface="Arial"/>
                <a:ea typeface="Arial"/>
                <a:cs typeface="Arial"/>
                <a:sym typeface="Arial"/>
              </a:rPr>
              <a:t>(n=13,799)</a:t>
            </a:r>
            <a:endParaRPr/>
          </a:p>
        </p:txBody>
      </p:sp>
      <p:sp>
        <p:nvSpPr>
          <p:cNvPr id="929" name="Google Shape;929;p9"/>
          <p:cNvSpPr txBox="1"/>
          <p:nvPr/>
        </p:nvSpPr>
        <p:spPr>
          <a:xfrm>
            <a:off x="410425" y="1456164"/>
            <a:ext cx="4110570" cy="2292935"/>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000000"/>
              </a:buClr>
              <a:buSzPts val="1300"/>
              <a:buFont typeface="Arial "/>
              <a:buChar char="•"/>
            </a:pPr>
            <a:r>
              <a:rPr lang="en-US" sz="1300">
                <a:solidFill>
                  <a:srgbClr val="000000"/>
                </a:solidFill>
                <a:latin typeface="Arial"/>
                <a:ea typeface="Arial"/>
                <a:cs typeface="Arial"/>
                <a:sym typeface="Arial"/>
              </a:rPr>
              <a:t>Clients living in </a:t>
            </a:r>
            <a:r>
              <a:rPr b="1" lang="en-US" sz="1300">
                <a:solidFill>
                  <a:srgbClr val="000000"/>
                </a:solidFill>
                <a:latin typeface="Arial"/>
                <a:ea typeface="Arial"/>
                <a:cs typeface="Arial"/>
                <a:sym typeface="Arial"/>
              </a:rPr>
              <a:t>unstable housing </a:t>
            </a:r>
            <a:r>
              <a:rPr lang="en-US" sz="1300">
                <a:solidFill>
                  <a:srgbClr val="000000"/>
                </a:solidFill>
                <a:latin typeface="Arial"/>
                <a:ea typeface="Arial"/>
                <a:cs typeface="Arial"/>
                <a:sym typeface="Arial"/>
              </a:rPr>
              <a:t>display the highest scores in BRPS and WHODAS, indicating most significant symptom severity and functional impairment.</a:t>
            </a:r>
            <a:endParaRPr/>
          </a:p>
          <a:p>
            <a:pPr indent="-203200" lvl="0" marL="285750" marR="0" rtl="0" algn="l">
              <a:spcBef>
                <a:spcPts val="0"/>
              </a:spcBef>
              <a:spcAft>
                <a:spcPts val="0"/>
              </a:spcAft>
              <a:buClr>
                <a:schemeClr val="dk1"/>
              </a:buClr>
              <a:buSzPts val="1300"/>
              <a:buFont typeface="Arial "/>
              <a:buNone/>
            </a:pPr>
            <a:r>
              <a:t/>
            </a:r>
            <a:endParaRPr sz="1300">
              <a:solidFill>
                <a:srgbClr val="000000"/>
              </a:solidFill>
              <a:latin typeface="Arial"/>
              <a:ea typeface="Arial"/>
              <a:cs typeface="Arial"/>
              <a:sym typeface="Arial"/>
            </a:endParaRPr>
          </a:p>
          <a:p>
            <a:pPr indent="-285750" lvl="0" marL="285750" marR="0" rtl="0" algn="l">
              <a:spcBef>
                <a:spcPts val="0"/>
              </a:spcBef>
              <a:spcAft>
                <a:spcPts val="0"/>
              </a:spcAft>
              <a:buClr>
                <a:srgbClr val="000000"/>
              </a:buClr>
              <a:buSzPts val="1300"/>
              <a:buFont typeface="Arial "/>
              <a:buChar char="•"/>
            </a:pPr>
            <a:r>
              <a:rPr lang="en-US" sz="1300">
                <a:solidFill>
                  <a:srgbClr val="000000"/>
                </a:solidFill>
                <a:latin typeface="Arial"/>
                <a:ea typeface="Arial"/>
                <a:cs typeface="Arial"/>
                <a:sym typeface="Arial"/>
              </a:rPr>
              <a:t>Clients </a:t>
            </a:r>
            <a:r>
              <a:rPr b="1" lang="en-US" sz="1300">
                <a:solidFill>
                  <a:srgbClr val="000000"/>
                </a:solidFill>
                <a:latin typeface="Arial"/>
                <a:ea typeface="Arial"/>
                <a:cs typeface="Arial"/>
                <a:sym typeface="Arial"/>
              </a:rPr>
              <a:t>living with family </a:t>
            </a:r>
            <a:r>
              <a:rPr lang="en-US" sz="1300">
                <a:solidFill>
                  <a:srgbClr val="000000"/>
                </a:solidFill>
                <a:latin typeface="Arial"/>
                <a:ea typeface="Arial"/>
                <a:cs typeface="Arial"/>
                <a:sym typeface="Arial"/>
              </a:rPr>
              <a:t>display highest scores in SOFAS, indicating the highest social and occupational functioning amongst housing types, however the score (60.7) is still considered "moderate difficulty" in social, occupational, or school functioning. </a:t>
            </a:r>
            <a:endParaRPr/>
          </a:p>
        </p:txBody>
      </p:sp>
      <p:sp>
        <p:nvSpPr>
          <p:cNvPr id="930" name="Google Shape;930;p9"/>
          <p:cNvSpPr/>
          <p:nvPr/>
        </p:nvSpPr>
        <p:spPr>
          <a:xfrm>
            <a:off x="11619887" y="170407"/>
            <a:ext cx="2370323" cy="845465"/>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100">
                <a:solidFill>
                  <a:srgbClr val="3F3F3F"/>
                </a:solidFill>
                <a:latin typeface="Arial"/>
                <a:ea typeface="Arial"/>
                <a:cs typeface="Arial"/>
                <a:sym typeface="Arial"/>
              </a:rPr>
              <a:t>Note: </a:t>
            </a:r>
            <a:r>
              <a:rPr lang="en-US" sz="1100">
                <a:solidFill>
                  <a:srgbClr val="3F3F3F"/>
                </a:solidFill>
                <a:latin typeface="Arial"/>
                <a:ea typeface="Arial"/>
                <a:cs typeface="Arial"/>
                <a:sym typeface="Arial"/>
              </a:rPr>
              <a:t>On Tableau, these scores will be visible when you hover over each bar. </a:t>
            </a:r>
            <a:endParaRPr sz="1901">
              <a:solidFill>
                <a:srgbClr val="3F3F3F"/>
              </a:solidFill>
              <a:latin typeface="Calibri"/>
              <a:ea typeface="Calibri"/>
              <a:cs typeface="Calibri"/>
              <a:sym typeface="Calibri"/>
            </a:endParaRPr>
          </a:p>
        </p:txBody>
      </p:sp>
      <p:pic>
        <p:nvPicPr>
          <p:cNvPr descr="A graph of a number of people&#10;&#10;Description automatically generated" id="931" name="Google Shape;931;p9"/>
          <p:cNvPicPr preferRelativeResize="0"/>
          <p:nvPr/>
        </p:nvPicPr>
        <p:blipFill rotWithShape="1">
          <a:blip r:embed="rId6">
            <a:alphaModFix/>
          </a:blip>
          <a:srcRect b="0" l="0" r="0" t="0"/>
          <a:stretch/>
        </p:blipFill>
        <p:spPr>
          <a:xfrm>
            <a:off x="4938439" y="5432480"/>
            <a:ext cx="4195188" cy="2665657"/>
          </a:xfrm>
          <a:prstGeom prst="rect">
            <a:avLst/>
          </a:prstGeom>
          <a:noFill/>
          <a:ln>
            <a:noFill/>
          </a:ln>
        </p:spPr>
      </p:pic>
      <p:pic>
        <p:nvPicPr>
          <p:cNvPr descr="A graph of a number of people&#10;&#10;Description automatically generated" id="932" name="Google Shape;932;p9"/>
          <p:cNvPicPr preferRelativeResize="0"/>
          <p:nvPr/>
        </p:nvPicPr>
        <p:blipFill rotWithShape="1">
          <a:blip r:embed="rId7">
            <a:alphaModFix/>
          </a:blip>
          <a:srcRect b="0" l="0" r="0" t="0"/>
          <a:stretch/>
        </p:blipFill>
        <p:spPr>
          <a:xfrm>
            <a:off x="9393536" y="1653074"/>
            <a:ext cx="4285713" cy="2864932"/>
          </a:xfrm>
          <a:prstGeom prst="rect">
            <a:avLst/>
          </a:prstGeom>
          <a:noFill/>
          <a:ln>
            <a:noFill/>
          </a:ln>
        </p:spPr>
      </p:pic>
      <p:pic>
        <p:nvPicPr>
          <p:cNvPr descr="A graph of a number of people&#10;&#10;Description automatically generated" id="933" name="Google Shape;933;p9"/>
          <p:cNvPicPr preferRelativeResize="0"/>
          <p:nvPr/>
        </p:nvPicPr>
        <p:blipFill rotWithShape="1">
          <a:blip r:embed="rId8">
            <a:alphaModFix/>
          </a:blip>
          <a:srcRect b="0" l="0" r="0" t="0"/>
          <a:stretch/>
        </p:blipFill>
        <p:spPr>
          <a:xfrm>
            <a:off x="9542894" y="5394622"/>
            <a:ext cx="4139971" cy="2741857"/>
          </a:xfrm>
          <a:prstGeom prst="rect">
            <a:avLst/>
          </a:prstGeom>
          <a:noFill/>
          <a:ln>
            <a:noFill/>
          </a:ln>
        </p:spPr>
      </p:pic>
      <p:pic>
        <p:nvPicPr>
          <p:cNvPr descr="A graph of a number of people&#10;&#10;Description automatically generated" id="934" name="Google Shape;934;p9"/>
          <p:cNvPicPr preferRelativeResize="0"/>
          <p:nvPr/>
        </p:nvPicPr>
        <p:blipFill rotWithShape="1">
          <a:blip r:embed="rId9">
            <a:alphaModFix/>
          </a:blip>
          <a:srcRect b="0" l="0" r="0" t="0"/>
          <a:stretch/>
        </p:blipFill>
        <p:spPr>
          <a:xfrm>
            <a:off x="4907303" y="1654853"/>
            <a:ext cx="4296542" cy="2818339"/>
          </a:xfrm>
          <a:prstGeom prst="rect">
            <a:avLst/>
          </a:prstGeom>
          <a:noFill/>
          <a:ln>
            <a:noFill/>
          </a:ln>
        </p:spPr>
      </p:pic>
      <p:sp>
        <p:nvSpPr>
          <p:cNvPr id="935" name="Google Shape;935;p9"/>
          <p:cNvSpPr/>
          <p:nvPr/>
        </p:nvSpPr>
        <p:spPr>
          <a:xfrm>
            <a:off x="75040" y="63195"/>
            <a:ext cx="3475007" cy="593037"/>
          </a:xfrm>
          <a:prstGeom prst="roundRect">
            <a:avLst>
              <a:gd fmla="val 16667" name="adj"/>
            </a:avLst>
          </a:prstGeom>
          <a:solidFill>
            <a:srgbClr val="D3BFDD"/>
          </a:solidFill>
          <a:ln cap="flat" cmpd="sng" w="12700">
            <a:solidFill>
              <a:srgbClr val="9A7DAC"/>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300">
                <a:solidFill>
                  <a:srgbClr val="548135"/>
                </a:solidFill>
                <a:latin typeface="Arial"/>
                <a:ea typeface="Arial"/>
                <a:cs typeface="Arial"/>
                <a:sym typeface="Arial"/>
              </a:rPr>
              <a:t>Green line (standard deviation) </a:t>
            </a:r>
            <a:r>
              <a:rPr lang="en-US" sz="1300">
                <a:solidFill>
                  <a:schemeClr val="dk1"/>
                </a:solidFill>
                <a:latin typeface="Arial"/>
                <a:ea typeface="Arial"/>
                <a:cs typeface="Arial"/>
                <a:sym typeface="Arial"/>
              </a:rPr>
              <a:t>– measures how much the numbers in a group vary from the mean (average)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Embrace Diversity Newsletter by Slidesgo">
  <a:themeElements>
    <a:clrScheme name="Simple Light">
      <a:dk1>
        <a:srgbClr val="6E288D"/>
      </a:dk1>
      <a:lt1>
        <a:srgbClr val="FFFEF9"/>
      </a:lt1>
      <a:dk2>
        <a:srgbClr val="080404"/>
      </a:dk2>
      <a:lt2>
        <a:srgbClr val="175C4A"/>
      </a:lt2>
      <a:accent1>
        <a:srgbClr val="9A7DAC"/>
      </a:accent1>
      <a:accent2>
        <a:srgbClr val="6E288D"/>
      </a:accent2>
      <a:accent3>
        <a:srgbClr val="DB7356"/>
      </a:accent3>
      <a:accent4>
        <a:srgbClr val="175C4A"/>
      </a:accent4>
      <a:accent5>
        <a:srgbClr val="BA2913"/>
      </a:accent5>
      <a:accent6>
        <a:srgbClr val="E04917"/>
      </a:accent6>
      <a:hlink>
        <a:srgbClr val="08040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MH-Purple">
  <a:themeElements>
    <a:clrScheme name="CAMH-v1">
      <a:dk1>
        <a:srgbClr val="1E1E1E"/>
      </a:dk1>
      <a:lt1>
        <a:srgbClr val="787878"/>
      </a:lt1>
      <a:dk2>
        <a:srgbClr val="6E288D"/>
      </a:dk2>
      <a:lt2>
        <a:srgbClr val="FFFFFF"/>
      </a:lt2>
      <a:accent1>
        <a:srgbClr val="6E288D"/>
      </a:accent1>
      <a:accent2>
        <a:srgbClr val="63B1E5"/>
      </a:accent2>
      <a:accent3>
        <a:srgbClr val="00A39B"/>
      </a:accent3>
      <a:accent4>
        <a:srgbClr val="AB8876"/>
      </a:accent4>
      <a:accent5>
        <a:srgbClr val="FFB651"/>
      </a:accent5>
      <a:accent6>
        <a:srgbClr val="1E1E1E"/>
      </a:accent6>
      <a:hlink>
        <a:srgbClr val="787878"/>
      </a:hlink>
      <a:folHlink>
        <a:srgbClr val="1E1E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2024-04-18T14:34:56Z</dcterms:created>
  <dc:creator>Iman Kassam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0x0101004915DB71A955204196B1E018E6557421</vt:lpwstr>
  </property>
  <property fmtid="{D5CDD505-2E9C-101B-9397-08002B2CF9AE}" pid="3" name="MediaServiceImageTags">
    <vt:lpwstr/>
  </property>
</Properties>
</file>