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5.xml"/>
  <Override ContentType="application/vnd.ms-office.chartcolorstyle+xml" PartName="/ppt/charts/colors6.xml"/>
  <Override ContentType="application/vnd.ms-office.chartcolorstyle+xml" PartName="/ppt/charts/colors4.xml"/>
  <Override ContentType="application/vnd.ms-office.chartcolorstyle+xml" PartName="/ppt/charts/colors1.xml"/>
  <Override ContentType="application/vnd.ms-office.chartcolorstyle+xml" PartName="/ppt/charts/colors2.xml"/>
  <Override ContentType="application/vnd.ms-office.chartcolorstyle+xml" PartName="/ppt/charts/colors3.xml"/>
  <Override ContentType="application/vnd.ms-office.chartcolorstyle+xml" PartName="/ppt/charts/colors7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drawingml.chart+xml" PartName="/ppt/charts/chart3.xml"/>
  <Override ContentType="application/vnd.openxmlformats-officedocument.drawingml.chart+xml" PartName="/ppt/charts/chart8.xml"/>
  <Override ContentType="application/vnd.openxmlformats-officedocument.drawingml.chart+xml" PartName="/ppt/charts/chart2.xml"/>
  <Override ContentType="application/vnd.openxmlformats-officedocument.drawingml.chart+xml" PartName="/ppt/charts/chart7.xml"/>
  <Override ContentType="application/vnd.openxmlformats-officedocument.drawingml.chart+xml" PartName="/ppt/charts/chart5.xml"/>
  <Override ContentType="application/vnd.openxmlformats-officedocument.drawingml.chart+xml" PartName="/ppt/charts/chart4.xml"/>
  <Override ContentType="application/vnd.openxmlformats-officedocument.drawingml.chart+xml" PartName="/ppt/charts/chart6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3.xml"/>
  <Override ContentType="application/vnd.ms-office.chartstyle+xml" PartName="/ppt/charts/style4.xml"/>
  <Override ContentType="application/vnd.ms-office.chartstyle+xml" PartName="/ppt/charts/style5.xml"/>
  <Override ContentType="application/vnd.ms-office.chartstyle+xml" PartName="/ppt/charts/style7.xml"/>
  <Override ContentType="application/vnd.ms-office.chartstyle+xml" PartName="/ppt/charts/style1.xml"/>
  <Override ContentType="application/vnd.ms-office.chartstyle+xml" PartName="/ppt/charts/style6.xml"/>
  <Override ContentType="application/vnd.ms-office.chartstyle+xml" PartName="/ppt/charts/style2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72" r:id="rId5"/>
    <p:sldMasterId id="2147483685" r:id="rId6"/>
    <p:sldMasterId id="2147483697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</p:sldIdLst>
  <p:sldSz cy="8369300" cx="14065250"/>
  <p:notesSz cx="6858000" cy="9144000"/>
  <p:embeddedFontLst>
    <p:embeddedFont>
      <p:font typeface="Manuale"/>
      <p:regular r:id="rId25"/>
      <p:bold r:id="rId26"/>
      <p:italic r:id="rId27"/>
      <p:boldItalic r:id="rId28"/>
    </p:embeddedFont>
    <p:embeddedFont>
      <p:font typeface="Quicksand"/>
      <p:regular r:id="rId29"/>
      <p:bold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5" roundtripDataSignature="AMtx7mhxkN75Mnyf3U/tgDFYRfh3Cl0p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6073919-29EC-48CA-8EB3-4E796490BC6C}">
  <a:tblStyle styleId="{A6073919-29EC-48CA-8EB3-4E796490BC6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F057EB4-D756-48BA-8E2D-B9238B44894D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font" Target="fonts/Manuale-bold.fntdata"/><Relationship Id="rId25" Type="http://schemas.openxmlformats.org/officeDocument/2006/relationships/font" Target="fonts/Manuale-regular.fntdata"/><Relationship Id="rId28" Type="http://schemas.openxmlformats.org/officeDocument/2006/relationships/font" Target="fonts/Manuale-boldItalic.fntdata"/><Relationship Id="rId27" Type="http://schemas.openxmlformats.org/officeDocument/2006/relationships/font" Target="fonts/Manuale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Quicksand-regular.fntdata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font" Target="fonts/OpenSans-regular.fntdata"/><Relationship Id="rId30" Type="http://schemas.openxmlformats.org/officeDocument/2006/relationships/font" Target="fonts/Quicksand-bold.fntdata"/><Relationship Id="rId11" Type="http://schemas.openxmlformats.org/officeDocument/2006/relationships/slide" Target="slides/slide3.xml"/><Relationship Id="rId33" Type="http://schemas.openxmlformats.org/officeDocument/2006/relationships/font" Target="fonts/OpenSans-italic.fntdata"/><Relationship Id="rId10" Type="http://schemas.openxmlformats.org/officeDocument/2006/relationships/slide" Target="slides/slide2.xml"/><Relationship Id="rId32" Type="http://schemas.openxmlformats.org/officeDocument/2006/relationships/font" Target="fonts/OpenSans-bold.fntdata"/><Relationship Id="rId13" Type="http://schemas.openxmlformats.org/officeDocument/2006/relationships/slide" Target="slides/slide5.xml"/><Relationship Id="rId35" Type="http://customschemas.google.com/relationships/presentationmetadata" Target="metadata"/><Relationship Id="rId12" Type="http://schemas.openxmlformats.org/officeDocument/2006/relationships/slide" Target="slides/slide4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https://camh.sharepoint.com/sites/DigitalMHResearch/Shared%20Documents/Predictive%20Care%20-%20Fairness%20Dashboard/Dashboard%20Content/Report_IR1192_PS.xlsx" TargetMode="External"/></Relationships>
</file>

<file path=ppt/charts/_rels/chart2.xml.rels><?xml version="1.0" encoding="UTF-8" standalone="yes"?>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https://camh.sharepoint.com/sites/DigitalMHResearch/Shared%20Documents/Predictive%20Care%20-%20Fairness%20Dashboard/Dashboard%20Content/Report_IR1192_PS.xlsx" TargetMode="External"/></Relationships>
</file>

<file path=ppt/charts/_rels/chart3.xml.rels><?xml version="1.0" encoding="UTF-8" standalone="yes"?>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\\Users\imankassam\Desktop\CAMH%20Files\Gillian%20Documents\Fairness%20Dashboard\Report_IR1192_April%202024_IK.xlsx" TargetMode="External"/></Relationships>
</file>

<file path=ppt/charts/_rels/chart4.xml.rels><?xml version="1.0" encoding="UTF-8" standalone="yes"?>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\\Users\imankassam\Desktop\CAMH%20Files\Gillian%20Documents\Fairness%20Dashboard\Report_IR1192_April%202024_IK.xlsx" TargetMode="External"/></Relationships>
</file>

<file path=ppt/charts/_rels/chart5.xml.rels><?xml version="1.0" encoding="UTF-8" standalone="yes"?>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\\Users\imankassam\Desktop\CAMH%20Files\Gillian%20Documents\Fairness%20Dashboard\Report_IR1192_April%202024_IK.xlsx" TargetMode="External"/></Relationships>
</file>

<file path=ppt/charts/_rels/chart6.xml.rels><?xml version="1.0" encoding="UTF-8" standalone="yes"?>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\\Users\imankassam\Desktop\CAMH%20Files\Gillian%20Documents\Fairness%20Dashboard\Report_IR1192_April%202024_IK.xlsx" TargetMode="External"/></Relationships>
</file>

<file path=ppt/charts/_rels/chart7.xml.rels><?xml version="1.0" encoding="UTF-8" standalone="yes"?>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oleObject" Target="https://camh.sharepoint.com/sites/DigitalMHResearch/Shared%20Documents/Predictive%20Care%20-%20Fairness%20Dashboard/Dashboard%20Content/Report_IR1192_PS.xlsx" TargetMode="External"/></Relationships>
</file>

<file path=ppt/charts/_rels/chart8.xml.rels><?xml version="1.0" encoding="UTF-8" standalone="yes"?><Relationships xmlns="http://schemas.openxmlformats.org/package/2006/relationships"><Relationship Id="rId1" Type="http://schemas.openxmlformats.org/officeDocument/2006/relationships/oleObject" Target="https://camh-my.sharepoint.com/personal/patrycja_szkudlarek_camh_ca/Documents/Predictive%20Care%20Lab/test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1C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D-460C-A985-825167A8B972}"/>
              </c:ext>
            </c:extLst>
          </c:dPt>
          <c:dPt>
            <c:idx val="1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D-460C-A985-825167A8B972}"/>
              </c:ext>
            </c:extLst>
          </c:dPt>
          <c:dPt>
            <c:idx val="2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D-460C-A985-825167A8B972}"/>
              </c:ext>
            </c:extLst>
          </c:dPt>
          <c:dPt>
            <c:idx val="3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D-460C-A985-825167A8B972}"/>
              </c:ext>
            </c:extLst>
          </c:dPt>
          <c:dPt>
            <c:idx val="4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31D-460C-A985-825167A8B972}"/>
              </c:ext>
            </c:extLst>
          </c:dPt>
          <c:dPt>
            <c:idx val="5"/>
            <c:invertIfNegative val="0"/>
            <c:bubble3D val="0"/>
            <c:spPr>
              <a:solidFill>
                <a:srgbClr val="FF2F2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31D-460C-A985-825167A8B9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'https://camh.sharepoint.com/sites/DigitalMHResearch/Shared Documents/Predictive Care - Fairness Dashboard/Dashboard Content/[Report_IR1192_PS.xlsx]Overall Demographic'!$Q$94:$R$99</c:f>
              <c:multiLvlStrCache>
                <c:ptCount val="6"/>
                <c:lvl>
                  <c:pt idx="0">
                    <c:v>PNA/DK</c:v>
                  </c:pt>
                  <c:pt idx="1">
                    <c:v>Missing</c:v>
                  </c:pt>
                  <c:pt idx="2">
                    <c:v>PNA/DK</c:v>
                  </c:pt>
                  <c:pt idx="3">
                    <c:v>Missing</c:v>
                  </c:pt>
                  <c:pt idx="4">
                    <c:v>PNA/DK</c:v>
                  </c:pt>
                  <c:pt idx="5">
                    <c:v>Missing</c:v>
                  </c:pt>
                </c:lvl>
                <c:lvl>
                  <c:pt idx="0">
                    <c:v>Housing</c:v>
                  </c:pt>
                  <c:pt idx="2">
                    <c:v>Income</c:v>
                  </c:pt>
                  <c:pt idx="4">
                    <c:v>Marital Status</c:v>
                  </c:pt>
                </c:lvl>
              </c:multiLvlStrCache>
            </c:multiLvlStrRef>
          </c:cat>
          <c:val>
            <c:numRef>
              <c:f>'https://camh.sharepoint.com/sites/DigitalMHResearch/Shared Documents/Predictive Care - Fairness Dashboard/Dashboard Content/[Report_IR1192_PS.xlsx]Overall Demographic'!$S$94:$S$99</c:f>
              <c:numCache>
                <c:formatCode>0%</c:formatCode>
                <c:ptCount val="6"/>
                <c:pt idx="0">
                  <c:v>0.02</c:v>
                </c:pt>
                <c:pt idx="1">
                  <c:v>0.45</c:v>
                </c:pt>
                <c:pt idx="2">
                  <c:v>0.21</c:v>
                </c:pt>
                <c:pt idx="3">
                  <c:v>0.5</c:v>
                </c:pt>
                <c:pt idx="4">
                  <c:v>0.01</c:v>
                </c:pt>
                <c:pt idx="5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31D-460C-A985-825167A8B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8107784"/>
        <c:axId val="1603969544"/>
      </c:barChart>
      <c:catAx>
        <c:axId val="828107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03969544"/>
        <c:crosses val="autoZero"/>
        <c:auto val="1"/>
        <c:lblAlgn val="ctr"/>
        <c:lblOffset val="100"/>
        <c:noMultiLvlLbl val="0"/>
      </c:catAx>
      <c:valAx>
        <c:axId val="16039695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281077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'https://camh.sharepoint.com/sites/DigitalMHResearch/Shared Documents/Predictive Care - Fairness Dashboard/Dashboard Content/[Report_IR1192_PS.xlsx]Overall Demographic'!$O$112</c:f>
              <c:strCache>
                <c:ptCount val="1"/>
                <c:pt idx="0">
                  <c:v>MDD Marital Status</c:v>
                </c:pt>
              </c:strCache>
            </c:strRef>
          </c:tx>
          <c:spPr>
            <a:solidFill>
              <a:srgbClr val="54823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B2-4631-BB7A-5E0421B23DDB}"/>
              </c:ext>
            </c:extLst>
          </c:dPt>
          <c:dPt>
            <c:idx val="1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B2-4631-BB7A-5E0421B23DDB}"/>
              </c:ext>
            </c:extLst>
          </c:dPt>
          <c:dPt>
            <c:idx val="2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B2-4631-BB7A-5E0421B23DDB}"/>
              </c:ext>
            </c:extLst>
          </c:dPt>
          <c:dPt>
            <c:idx val="3"/>
            <c:invertIfNegative val="0"/>
            <c:bubble3D val="0"/>
            <c:spPr>
              <a:solidFill>
                <a:srgbClr val="FF2F2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EB2-4631-BB7A-5E0421B23DDB}"/>
              </c:ext>
            </c:extLst>
          </c:dPt>
          <c:dLbls>
            <c:dLbl>
              <c:idx val="0"/>
              <c:layout>
                <c:manualLayout>
                  <c:x val="0"/>
                  <c:y val="-1.5732546705997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B2-4631-BB7A-5E0421B23DDB}"/>
                </c:ext>
              </c:extLst>
            </c:dLbl>
            <c:dLbl>
              <c:idx val="1"/>
              <c:layout>
                <c:manualLayout>
                  <c:x val="-2.1680216802168022E-3"/>
                  <c:y val="-1.966568338249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B2-4631-BB7A-5E0421B23DDB}"/>
                </c:ext>
              </c:extLst>
            </c:dLbl>
            <c:dLbl>
              <c:idx val="2"/>
              <c:layout>
                <c:manualLayout>
                  <c:x val="0"/>
                  <c:y val="-1.1799410029498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EB2-4631-BB7A-5E0421B23DDB}"/>
                </c:ext>
              </c:extLst>
            </c:dLbl>
            <c:dLbl>
              <c:idx val="3"/>
              <c:layout>
                <c:manualLayout>
                  <c:x val="0"/>
                  <c:y val="-1.1799410029498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EB2-4631-BB7A-5E0421B23D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'https://camh.sharepoint.com/sites/DigitalMHResearch/Shared Documents/Predictive Care - Fairness Dashboard/Dashboard Content/[Report_IR1192_PS.xlsx]Overall Demographic'!$N$113:$N$116</c:f>
              <c:strCache>
                <c:ptCount val="4"/>
                <c:pt idx="0">
                  <c:v>Single</c:v>
                </c:pt>
                <c:pt idx="1">
                  <c:v>Partnered</c:v>
                </c:pt>
                <c:pt idx="2">
                  <c:v>PNA/DK</c:v>
                </c:pt>
                <c:pt idx="3">
                  <c:v>Missing</c:v>
                </c:pt>
              </c:strCache>
            </c:strRef>
          </c:cat>
          <c:val>
            <c:numRef>
              <c:f>'https://camh.sharepoint.com/sites/DigitalMHResearch/Shared Documents/Predictive Care - Fairness Dashboard/Dashboard Content/[Report_IR1192_PS.xlsx]Overall Demographic'!$O$113:$O$116</c:f>
              <c:numCache>
                <c:formatCode>0%</c:formatCode>
                <c:ptCount val="4"/>
                <c:pt idx="0">
                  <c:v>0.25976954790514112</c:v>
                </c:pt>
                <c:pt idx="1">
                  <c:v>6.4061453891962369E-2</c:v>
                </c:pt>
                <c:pt idx="2">
                  <c:v>1.3073046971352056E-2</c:v>
                </c:pt>
                <c:pt idx="3">
                  <c:v>0.66309595123154441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B2-4631-BB7A-5E0421B23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6417176"/>
        <c:axId val="516416520"/>
      </c:barChart>
      <c:catAx>
        <c:axId val="516417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16416520"/>
        <c:crosses val="autoZero"/>
        <c:auto val="1"/>
        <c:lblAlgn val="ctr"/>
        <c:lblOffset val="100"/>
        <c:noMultiLvlLbl val="0"/>
      </c:catAx>
      <c:valAx>
        <c:axId val="516416520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16417176"/>
        <c:crosses val="autoZero"/>
        <c:crossBetween val="between"/>
        <c:majorUnit val="0.2"/>
        <c:min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MDD</a:t>
            </a:r>
            <a:r>
              <a:rPr lang="en-US" sz="20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(n=28,379)</a:t>
            </a:r>
            <a:endParaRPr lang="en-US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72-904D-AE1D-B9AA055E7AD1}"/>
              </c:ext>
            </c:extLst>
          </c:dPt>
          <c:dPt>
            <c:idx val="1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72-904D-AE1D-B9AA055E7AD1}"/>
              </c:ext>
            </c:extLst>
          </c:dPt>
          <c:dPt>
            <c:idx val="2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72-904D-AE1D-B9AA055E7AD1}"/>
              </c:ext>
            </c:extLst>
          </c:dPt>
          <c:dPt>
            <c:idx val="3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72-904D-AE1D-B9AA055E7AD1}"/>
              </c:ext>
            </c:extLst>
          </c:dPt>
          <c:dPt>
            <c:idx val="4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372-904D-AE1D-B9AA055E7AD1}"/>
              </c:ext>
            </c:extLst>
          </c:dPt>
          <c:dPt>
            <c:idx val="5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372-904D-AE1D-B9AA055E7AD1}"/>
              </c:ext>
            </c:extLst>
          </c:dPt>
          <c:dPt>
            <c:idx val="6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372-904D-AE1D-B9AA055E7AD1}"/>
              </c:ext>
            </c:extLst>
          </c:dPt>
          <c:dPt>
            <c:idx val="7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372-904D-AE1D-B9AA055E7AD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'MDD Housing'!$A$18:$A$25</c:f>
              <c:strCache>
                <c:ptCount val="8"/>
                <c:pt idx="0">
                  <c:v>Own </c:v>
                </c:pt>
                <c:pt idx="1">
                  <c:v>Rent </c:v>
                </c:pt>
                <c:pt idx="2">
                  <c:v>Unstable Housing </c:v>
                </c:pt>
                <c:pt idx="3">
                  <c:v>Supportive Housing</c:v>
                </c:pt>
                <c:pt idx="4">
                  <c:v>W/ family</c:v>
                </c:pt>
                <c:pt idx="5">
                  <c:v>Other</c:v>
                </c:pt>
                <c:pt idx="6">
                  <c:v>PNA/DK</c:v>
                </c:pt>
                <c:pt idx="7">
                  <c:v>Missing</c:v>
                </c:pt>
              </c:strCache>
            </c:strRef>
          </c:cat>
          <c:val>
            <c:numRef>
              <c:f>'MDD Housing'!$C$18:$C$25</c:f>
              <c:numCache>
                <c:formatCode>0%</c:formatCode>
                <c:ptCount val="8"/>
                <c:pt idx="0">
                  <c:v>0.13213996264843722</c:v>
                </c:pt>
                <c:pt idx="1">
                  <c:v>0.25867719088058072</c:v>
                </c:pt>
                <c:pt idx="2">
                  <c:v>1.7971034920187461E-2</c:v>
                </c:pt>
                <c:pt idx="3">
                  <c:v>1.0324535748264562E-2</c:v>
                </c:pt>
                <c:pt idx="4">
                  <c:v>8.3265795130201908E-2</c:v>
                </c:pt>
                <c:pt idx="5">
                  <c:v>2.6251805912822862E-2</c:v>
                </c:pt>
                <c:pt idx="6">
                  <c:v>1.9521477148595794E-2</c:v>
                </c:pt>
                <c:pt idx="7">
                  <c:v>0.4518481976109095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372-904D-AE1D-B9AA055E7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overlap val="-27"/>
        <c:axId val="222943567"/>
        <c:axId val="222945343"/>
      </c:barChart>
      <c:catAx>
        <c:axId val="2229435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2945343"/>
        <c:crosses val="autoZero"/>
        <c:auto val="1"/>
        <c:lblAlgn val="ctr"/>
        <c:lblOffset val="100"/>
        <c:noMultiLvlLbl val="0"/>
      </c:catAx>
      <c:valAx>
        <c:axId val="22294534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2943567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>
                <a:solidFill>
                  <a:schemeClr val="tx1"/>
                </a:solidFill>
              </a:rPr>
              <a:t>MDD (n=28,379)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9BFC9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FA-8B47-88C0-10BEC8FCE2A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'MDD Housing'!$A$31:$A$37</c:f>
              <c:strCache>
                <c:ptCount val="7"/>
                <c:pt idx="0">
                  <c:v>Own </c:v>
                </c:pt>
                <c:pt idx="1">
                  <c:v>Rent </c:v>
                </c:pt>
                <c:pt idx="2">
                  <c:v>Unstable Housing </c:v>
                </c:pt>
                <c:pt idx="3">
                  <c:v>Supportive Housing</c:v>
                </c:pt>
                <c:pt idx="4">
                  <c:v>W/ family</c:v>
                </c:pt>
                <c:pt idx="5">
                  <c:v>Other</c:v>
                </c:pt>
                <c:pt idx="6">
                  <c:v>PNA/Missing</c:v>
                </c:pt>
              </c:strCache>
            </c:strRef>
          </c:cat>
          <c:val>
            <c:numRef>
              <c:f>'MDD Housing'!$C$31:$C$37</c:f>
              <c:numCache>
                <c:formatCode>0%</c:formatCode>
                <c:ptCount val="7"/>
                <c:pt idx="0">
                  <c:v>0.13213996264843722</c:v>
                </c:pt>
                <c:pt idx="1">
                  <c:v>0.25867719088058072</c:v>
                </c:pt>
                <c:pt idx="2">
                  <c:v>1.7971034920187461E-2</c:v>
                </c:pt>
                <c:pt idx="3">
                  <c:v>1.0324535748264562E-2</c:v>
                </c:pt>
                <c:pt idx="4">
                  <c:v>8.3265795130201908E-2</c:v>
                </c:pt>
                <c:pt idx="5">
                  <c:v>2.6251805912822862E-2</c:v>
                </c:pt>
                <c:pt idx="6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FA-8B47-88C0-10BEC8FCE2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-27"/>
        <c:axId val="362119631"/>
        <c:axId val="362703519"/>
      </c:barChart>
      <c:catAx>
        <c:axId val="362119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2703519"/>
        <c:crosses val="autoZero"/>
        <c:auto val="1"/>
        <c:lblAlgn val="ctr"/>
        <c:lblOffset val="100"/>
        <c:noMultiLvlLbl val="0"/>
      </c:catAx>
      <c:valAx>
        <c:axId val="36270351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2119631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MDD</a:t>
            </a:r>
            <a:r>
              <a:rPr lang="en-US" sz="2000" b="1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(n=28,379)</a:t>
            </a:r>
            <a:endParaRPr lang="en-US" sz="2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C0-1E46-81A6-094F02B4D65D}"/>
              </c:ext>
            </c:extLst>
          </c:dPt>
          <c:dPt>
            <c:idx val="1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C0-1E46-81A6-094F02B4D65D}"/>
              </c:ext>
            </c:extLst>
          </c:dPt>
          <c:dPt>
            <c:idx val="2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BC0-1E46-81A6-094F02B4D65D}"/>
              </c:ext>
            </c:extLst>
          </c:dPt>
          <c:dPt>
            <c:idx val="3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BC0-1E46-81A6-094F02B4D65D}"/>
              </c:ext>
            </c:extLst>
          </c:dPt>
          <c:dPt>
            <c:idx val="4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BC0-1E46-81A6-094F02B4D65D}"/>
              </c:ext>
            </c:extLst>
          </c:dPt>
          <c:dPt>
            <c:idx val="5"/>
            <c:invertIfNegative val="0"/>
            <c:bubble3D val="0"/>
            <c:spPr>
              <a:solidFill>
                <a:srgbClr val="89BFC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BC0-1E46-81A6-094F02B4D65D}"/>
              </c:ext>
            </c:extLst>
          </c:dPt>
          <c:dPt>
            <c:idx val="6"/>
            <c:invertIfNegative val="0"/>
            <c:bubble3D val="0"/>
            <c:spPr>
              <a:solidFill>
                <a:srgbClr val="FFC9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BC0-1E46-81A6-094F02B4D65D}"/>
              </c:ext>
            </c:extLst>
          </c:dPt>
          <c:dPt>
            <c:idx val="7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BC0-1E46-81A6-094F02B4D65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'MDD Housing'!$A$18:$A$25</c:f>
              <c:strCache>
                <c:ptCount val="8"/>
                <c:pt idx="0">
                  <c:v>Own </c:v>
                </c:pt>
                <c:pt idx="1">
                  <c:v>Rent </c:v>
                </c:pt>
                <c:pt idx="2">
                  <c:v>Unstable Housing </c:v>
                </c:pt>
                <c:pt idx="3">
                  <c:v>Supportive Housing</c:v>
                </c:pt>
                <c:pt idx="4">
                  <c:v>W/ family</c:v>
                </c:pt>
                <c:pt idx="5">
                  <c:v>Other</c:v>
                </c:pt>
                <c:pt idx="6">
                  <c:v>PNA/DK</c:v>
                </c:pt>
                <c:pt idx="7">
                  <c:v>Missing</c:v>
                </c:pt>
              </c:strCache>
            </c:strRef>
          </c:cat>
          <c:val>
            <c:numRef>
              <c:f>'MDD Housing'!$C$18:$C$25</c:f>
              <c:numCache>
                <c:formatCode>0%</c:formatCode>
                <c:ptCount val="8"/>
                <c:pt idx="0">
                  <c:v>0.13213996264843722</c:v>
                </c:pt>
                <c:pt idx="1">
                  <c:v>0.25867719088058072</c:v>
                </c:pt>
                <c:pt idx="2">
                  <c:v>1.7971034920187461E-2</c:v>
                </c:pt>
                <c:pt idx="3">
                  <c:v>1.0324535748264562E-2</c:v>
                </c:pt>
                <c:pt idx="4">
                  <c:v>8.3265795130201908E-2</c:v>
                </c:pt>
                <c:pt idx="5">
                  <c:v>2.6251805912822862E-2</c:v>
                </c:pt>
                <c:pt idx="6">
                  <c:v>1.9521477148595794E-2</c:v>
                </c:pt>
                <c:pt idx="7">
                  <c:v>0.4518481976109095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BC0-1E46-81A6-094F02B4D6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overlap val="-27"/>
        <c:axId val="222943567"/>
        <c:axId val="222945343"/>
      </c:barChart>
      <c:catAx>
        <c:axId val="2229435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2945343"/>
        <c:crosses val="autoZero"/>
        <c:auto val="1"/>
        <c:lblAlgn val="ctr"/>
        <c:lblOffset val="100"/>
        <c:noMultiLvlLbl val="0"/>
      </c:catAx>
      <c:valAx>
        <c:axId val="222945343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2943567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MDD (n=28,379)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65721742572641"/>
          <c:y val="0.11926629131962935"/>
          <c:w val="0.72413768867531425"/>
          <c:h val="0.57788026129481462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89BFC9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FF8F8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9F-B348-8946-2000CCFDF218}"/>
              </c:ext>
            </c:extLst>
          </c:dPt>
          <c:dLbls>
            <c:dLbl>
              <c:idx val="0"/>
              <c:layout>
                <c:manualLayout>
                  <c:x val="-1.9463633764514475E-17"/>
                  <c:y val="-6.296812060539508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9F-B348-8946-2000CCFDF218}"/>
                </c:ext>
              </c:extLst>
            </c:dLbl>
            <c:dLbl>
              <c:idx val="1"/>
              <c:layout>
                <c:manualLayout>
                  <c:x val="0"/>
                  <c:y val="-0.1022535743024654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9F-B348-8946-2000CCFDF218}"/>
                </c:ext>
              </c:extLst>
            </c:dLbl>
            <c:dLbl>
              <c:idx val="4"/>
              <c:layout>
                <c:manualLayout>
                  <c:x val="0"/>
                  <c:y val="-5.070821316425575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9F-B348-8946-2000CCFDF218}"/>
                </c:ext>
              </c:extLst>
            </c:dLbl>
            <c:dLbl>
              <c:idx val="6"/>
              <c:layout>
                <c:manualLayout>
                  <c:x val="0.13675323294691119"/>
                  <c:y val="1.0318658447047533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45% (Missing)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835189175395973"/>
                      <c:h val="9.0368362663699658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E49F-B348-8946-2000CCFDF2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'MDD Housing'!$A$40:$A$46</c:f>
              <c:strCache>
                <c:ptCount val="7"/>
                <c:pt idx="0">
                  <c:v>Own </c:v>
                </c:pt>
                <c:pt idx="1">
                  <c:v>Rent </c:v>
                </c:pt>
                <c:pt idx="2">
                  <c:v>Unstable Housing </c:v>
                </c:pt>
                <c:pt idx="3">
                  <c:v>Supportive Housing</c:v>
                </c:pt>
                <c:pt idx="4">
                  <c:v>W/ family</c:v>
                </c:pt>
                <c:pt idx="5">
                  <c:v>Other</c:v>
                </c:pt>
                <c:pt idx="6">
                  <c:v>PNA/Missing</c:v>
                </c:pt>
              </c:strCache>
            </c:strRef>
          </c:cat>
          <c:val>
            <c:numRef>
              <c:f>'MDD Housing'!$C$40:$C$46</c:f>
              <c:numCache>
                <c:formatCode>0%</c:formatCode>
                <c:ptCount val="7"/>
                <c:pt idx="0">
                  <c:v>0.13213996264843722</c:v>
                </c:pt>
                <c:pt idx="1">
                  <c:v>0.25867719088058072</c:v>
                </c:pt>
                <c:pt idx="2">
                  <c:v>1.7971034920187461E-2</c:v>
                </c:pt>
                <c:pt idx="3">
                  <c:v>1.0324535748264562E-2</c:v>
                </c:pt>
                <c:pt idx="4">
                  <c:v>8.3265795130201908E-2</c:v>
                </c:pt>
                <c:pt idx="5">
                  <c:v>2.6251805912822862E-2</c:v>
                </c:pt>
                <c:pt idx="6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49F-B348-8946-2000CCFDF218}"/>
            </c:ext>
          </c:extLst>
        </c:ser>
        <c:ser>
          <c:idx val="1"/>
          <c:order val="1"/>
          <c:spPr>
            <a:solidFill>
              <a:srgbClr val="FFC91D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49F-B348-8946-2000CCFDF21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49F-B348-8946-2000CCFDF21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49F-B348-8946-2000CCFDF21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49F-B348-8946-2000CCFDF21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49F-B348-8946-2000CCFDF21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49F-B348-8946-2000CCFDF218}"/>
                </c:ext>
              </c:extLst>
            </c:dLbl>
            <c:dLbl>
              <c:idx val="6"/>
              <c:layout>
                <c:manualLayout>
                  <c:x val="0.1378709771846662"/>
                  <c:y val="4.667805704785853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2% (PNA)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E49F-B348-8946-2000CCFDF2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'MDD Housing'!$A$40:$A$46</c:f>
              <c:strCache>
                <c:ptCount val="7"/>
                <c:pt idx="0">
                  <c:v>Own </c:v>
                </c:pt>
                <c:pt idx="1">
                  <c:v>Rent </c:v>
                </c:pt>
                <c:pt idx="2">
                  <c:v>Unstable Housing </c:v>
                </c:pt>
                <c:pt idx="3">
                  <c:v>Supportive Housing</c:v>
                </c:pt>
                <c:pt idx="4">
                  <c:v>W/ family</c:v>
                </c:pt>
                <c:pt idx="5">
                  <c:v>Other</c:v>
                </c:pt>
                <c:pt idx="6">
                  <c:v>PNA/Missing</c:v>
                </c:pt>
              </c:strCache>
            </c:strRef>
          </c:cat>
          <c:val>
            <c:numRef>
              <c:f>'MDD Housing'!$D$40:$D$46</c:f>
              <c:numCache>
                <c:formatCode>0%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49F-B348-8946-2000CCFDF218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100"/>
        <c:axId val="2051960448"/>
        <c:axId val="2051269744"/>
      </c:barChart>
      <c:catAx>
        <c:axId val="2051960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1269744"/>
        <c:crosses val="autoZero"/>
        <c:auto val="1"/>
        <c:lblAlgn val="ctr"/>
        <c:lblOffset val="100"/>
        <c:noMultiLvlLbl val="0"/>
      </c:catAx>
      <c:valAx>
        <c:axId val="20512697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19604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1C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1C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48-4402-80C1-5CE5FAA47941}"/>
              </c:ext>
            </c:extLst>
          </c:dPt>
          <c:dPt>
            <c:idx val="1"/>
            <c:invertIfNegative val="0"/>
            <c:bubble3D val="0"/>
            <c:spPr>
              <a:solidFill>
                <a:srgbClr val="FF757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C48-4402-80C1-5CE5FAA47941}"/>
              </c:ext>
            </c:extLst>
          </c:dPt>
          <c:dPt>
            <c:idx val="2"/>
            <c:invertIfNegative val="0"/>
            <c:bubble3D val="0"/>
            <c:spPr>
              <a:solidFill>
                <a:srgbClr val="FF9C9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C48-4402-80C1-5CE5FAA47941}"/>
              </c:ext>
            </c:extLst>
          </c:dPt>
          <c:dPt>
            <c:idx val="3"/>
            <c:invertIfNegative val="0"/>
            <c:bubble3D val="0"/>
            <c:spPr>
              <a:solidFill>
                <a:srgbClr val="FF757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C48-4402-80C1-5CE5FAA47941}"/>
              </c:ext>
            </c:extLst>
          </c:dPt>
          <c:dPt>
            <c:idx val="4"/>
            <c:invertIfNegative val="0"/>
            <c:bubble3D val="0"/>
            <c:spPr>
              <a:solidFill>
                <a:srgbClr val="FFC1C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C48-4402-80C1-5CE5FAA47941}"/>
              </c:ext>
            </c:extLst>
          </c:dPt>
          <c:dPt>
            <c:idx val="5"/>
            <c:invertIfNegative val="0"/>
            <c:bubble3D val="0"/>
            <c:spPr>
              <a:solidFill>
                <a:srgbClr val="F54E4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C48-4402-80C1-5CE5FAA4794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'https://camh.sharepoint.com/sites/DigitalMHResearch/Shared Documents/Predictive Care - Fairness Dashboard/Dashboard Content/[Report_IR1192_PS.xlsx]Overall Demographic'!$Q$94:$R$99</c:f>
              <c:multiLvlStrCache>
                <c:ptCount val="6"/>
                <c:lvl>
                  <c:pt idx="0">
                    <c:v>PNA/DK</c:v>
                  </c:pt>
                  <c:pt idx="1">
                    <c:v>Missing</c:v>
                  </c:pt>
                  <c:pt idx="2">
                    <c:v>PNA/DK</c:v>
                  </c:pt>
                  <c:pt idx="3">
                    <c:v>Missing</c:v>
                  </c:pt>
                  <c:pt idx="4">
                    <c:v>PNA/DK</c:v>
                  </c:pt>
                  <c:pt idx="5">
                    <c:v>Missing</c:v>
                  </c:pt>
                </c:lvl>
                <c:lvl>
                  <c:pt idx="0">
                    <c:v>Housing</c:v>
                  </c:pt>
                  <c:pt idx="2">
                    <c:v>Income</c:v>
                  </c:pt>
                  <c:pt idx="4">
                    <c:v>Marital Status</c:v>
                  </c:pt>
                </c:lvl>
              </c:multiLvlStrCache>
            </c:multiLvlStrRef>
          </c:cat>
          <c:val>
            <c:numRef>
              <c:f>'https://camh.sharepoint.com/sites/DigitalMHResearch/Shared Documents/Predictive Care - Fairness Dashboard/Dashboard Content/[Report_IR1192_PS.xlsx]Overall Demographic'!$S$94:$S$99</c:f>
              <c:numCache>
                <c:formatCode>0%</c:formatCode>
                <c:ptCount val="6"/>
                <c:pt idx="0">
                  <c:v>0.02</c:v>
                </c:pt>
                <c:pt idx="1">
                  <c:v>0.45</c:v>
                </c:pt>
                <c:pt idx="2">
                  <c:v>0.21</c:v>
                </c:pt>
                <c:pt idx="3">
                  <c:v>0.5</c:v>
                </c:pt>
                <c:pt idx="4">
                  <c:v>0.01</c:v>
                </c:pt>
                <c:pt idx="5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C48-4402-80C1-5CE5FAA47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8107784"/>
        <c:axId val="1603969544"/>
      </c:barChart>
      <c:catAx>
        <c:axId val="828107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03969544"/>
        <c:crosses val="autoZero"/>
        <c:auto val="1"/>
        <c:lblAlgn val="ctr"/>
        <c:lblOffset val="100"/>
        <c:noMultiLvlLbl val="0"/>
      </c:catAx>
      <c:valAx>
        <c:axId val="16039695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281077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558599607016897E-2"/>
          <c:y val="0.12273707340294283"/>
          <c:w val="0.96005057580551834"/>
          <c:h val="0.563012579455477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'https://camh-my.sharepoint.com/personal/patrycja_szkudlarek_camh_ca/Documents/Predictive Care Lab/[test 2.xlsx]Sheet1'!$B$56</c:f>
              <c:strCache>
                <c:ptCount val="1"/>
                <c:pt idx="0">
                  <c:v>MDD (n=28,379)</c:v>
                </c:pt>
              </c:strCache>
            </c:strRef>
          </c:tx>
          <c:spPr>
            <a:solidFill>
              <a:srgbClr val="54823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9986557424229755E-4"/>
                  <c:y val="-1.21749888093776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 b="1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5F1-4EA8-81CA-290797B45464}"/>
                </c:ext>
              </c:extLst>
            </c:dLbl>
            <c:dLbl>
              <c:idx val="1"/>
              <c:layout>
                <c:manualLayout>
                  <c:x val="2.0049408372743447E-3"/>
                  <c:y val="-6.428937833813425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F1-4EA8-81CA-290797B45464}"/>
                </c:ext>
              </c:extLst>
            </c:dLbl>
            <c:dLbl>
              <c:idx val="2"/>
              <c:layout>
                <c:manualLayout>
                  <c:x val="2.604844394883991E-6"/>
                  <c:y val="-4.107968467021134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5F1-4EA8-81CA-290797B45464}"/>
                </c:ext>
              </c:extLst>
            </c:dLbl>
            <c:dLbl>
              <c:idx val="3"/>
              <c:layout>
                <c:manualLayout>
                  <c:x val="-1.0037641154328366E-3"/>
                  <c:y val="-1.40683842420658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F1-4EA8-81CA-290797B45464}"/>
                </c:ext>
              </c:extLst>
            </c:dLbl>
            <c:dLbl>
              <c:idx val="4"/>
              <c:layout>
                <c:manualLayout>
                  <c:x val="-1.5565918626397668E-4"/>
                  <c:y val="-8.02107643796763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5F1-4EA8-81CA-290797B45464}"/>
                </c:ext>
              </c:extLst>
            </c:dLbl>
            <c:dLbl>
              <c:idx val="5"/>
              <c:layout>
                <c:manualLayout>
                  <c:x val="1.0024704186371723E-3"/>
                  <c:y val="-4.436722627314569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5F1-4EA8-81CA-290797B45464}"/>
                </c:ext>
              </c:extLst>
            </c:dLbl>
            <c:dLbl>
              <c:idx val="6"/>
              <c:layout>
                <c:manualLayout>
                  <c:x val="1.0037641154328732E-3"/>
                  <c:y val="-6.27575255306328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5F1-4EA8-81CA-290797B45464}"/>
                </c:ext>
              </c:extLst>
            </c:dLbl>
            <c:dLbl>
              <c:idx val="7"/>
              <c:layout>
                <c:manualLayout>
                  <c:x val="0"/>
                  <c:y val="-4.94234700807724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F1-4EA8-81CA-290797B45464}"/>
                </c:ext>
              </c:extLst>
            </c:dLbl>
            <c:dLbl>
              <c:idx val="8"/>
              <c:layout>
                <c:manualLayout>
                  <c:x val="-1.0173890728987806E-3"/>
                  <c:y val="-7.87391009025862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5F1-4EA8-81CA-290797B45464}"/>
                </c:ext>
              </c:extLst>
            </c:dLbl>
            <c:dLbl>
              <c:idx val="9"/>
              <c:layout>
                <c:manualLayout>
                  <c:x val="-1.1268556852268144E-2"/>
                  <c:y val="-5.37864559411826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5F1-4EA8-81CA-290797B4546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5F1-4EA8-81CA-290797B4546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5F1-4EA8-81CA-290797B4546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5F1-4EA8-81CA-290797B45464}"/>
                </c:ext>
              </c:extLst>
            </c:dLbl>
            <c:dLbl>
              <c:idx val="13"/>
              <c:layout>
                <c:manualLayout>
                  <c:x val="0"/>
                  <c:y val="-6.27572677363411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5F1-4EA8-81CA-290797B45464}"/>
                </c:ext>
              </c:extLst>
            </c:dLbl>
            <c:dLbl>
              <c:idx val="14"/>
              <c:layout>
                <c:manualLayout>
                  <c:x val="0"/>
                  <c:y val="-6.27572677363404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5F1-4EA8-81CA-290797B45464}"/>
                </c:ext>
              </c:extLst>
            </c:dLbl>
            <c:dLbl>
              <c:idx val="15"/>
              <c:layout>
                <c:manualLayout>
                  <c:x val="0"/>
                  <c:y val="-1.25514535472680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5F1-4EA8-81CA-290797B45464}"/>
                </c:ext>
              </c:extLst>
            </c:dLbl>
            <c:dLbl>
              <c:idx val="16"/>
              <c:layout>
                <c:manualLayout>
                  <c:x val="0"/>
                  <c:y val="-6.27572677363411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5F1-4EA8-81CA-290797B45464}"/>
                </c:ext>
              </c:extLst>
            </c:dLbl>
            <c:dLbl>
              <c:idx val="17"/>
              <c:layout>
                <c:manualLayout>
                  <c:x val="0"/>
                  <c:y val="-1.46433624718128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5F1-4EA8-81CA-290797B45464}"/>
                </c:ext>
              </c:extLst>
            </c:dLbl>
            <c:dLbl>
              <c:idx val="18"/>
              <c:layout>
                <c:manualLayout>
                  <c:x val="0"/>
                  <c:y val="-4.18381784908936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5F1-4EA8-81CA-290797B45464}"/>
                </c:ext>
              </c:extLst>
            </c:dLbl>
            <c:dLbl>
              <c:idx val="19"/>
              <c:layout>
                <c:manualLayout>
                  <c:x val="-8.5210010146221193E-17"/>
                  <c:y val="-6.27572677363411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5F1-4EA8-81CA-290797B45464}"/>
                </c:ext>
              </c:extLst>
            </c:dLbl>
            <c:dLbl>
              <c:idx val="20"/>
              <c:layout>
                <c:manualLayout>
                  <c:x val="0"/>
                  <c:y val="-8.36763569817872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5F1-4EA8-81CA-290797B45464}"/>
                </c:ext>
              </c:extLst>
            </c:dLbl>
            <c:dLbl>
              <c:idx val="21"/>
              <c:layout>
                <c:manualLayout>
                  <c:x val="0"/>
                  <c:y val="-4.18381784908936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5F1-4EA8-81CA-290797B45464}"/>
                </c:ext>
              </c:extLst>
            </c:dLbl>
            <c:dLbl>
              <c:idx val="23"/>
              <c:layout>
                <c:manualLayout>
                  <c:x val="0"/>
                  <c:y val="-6.27572677363396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5F1-4EA8-81CA-290797B45464}"/>
                </c:ext>
              </c:extLst>
            </c:dLbl>
            <c:dLbl>
              <c:idx val="24"/>
              <c:layout>
                <c:manualLayout>
                  <c:x val="-8.5210010146221193E-17"/>
                  <c:y val="-4.183817849089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5F1-4EA8-81CA-290797B45464}"/>
                </c:ext>
              </c:extLst>
            </c:dLbl>
            <c:dLbl>
              <c:idx val="25"/>
              <c:layout>
                <c:manualLayout>
                  <c:x val="-8.5210010146221193E-17"/>
                  <c:y val="-6.27572677363396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5F1-4EA8-81CA-290797B45464}"/>
                </c:ext>
              </c:extLst>
            </c:dLbl>
            <c:dLbl>
              <c:idx val="26"/>
              <c:layout>
                <c:manualLayout>
                  <c:x val="-1.7042002029244239E-16"/>
                  <c:y val="-4.18381784908936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5F1-4EA8-81CA-290797B45464}"/>
                </c:ext>
              </c:extLst>
            </c:dLbl>
            <c:dLbl>
              <c:idx val="27"/>
              <c:layout>
                <c:manualLayout>
                  <c:x val="0"/>
                  <c:y val="-4.183817849089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5F1-4EA8-81CA-290797B45464}"/>
                </c:ext>
              </c:extLst>
            </c:dLbl>
            <c:dLbl>
              <c:idx val="28"/>
              <c:layout>
                <c:manualLayout>
                  <c:x val="0"/>
                  <c:y val="-4.18381784908936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5F1-4EA8-81CA-290797B45464}"/>
                </c:ext>
              </c:extLst>
            </c:dLbl>
            <c:dLbl>
              <c:idx val="29"/>
              <c:layout>
                <c:manualLayout>
                  <c:x val="-1.785176434335261E-3"/>
                  <c:y val="-4.183817849089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45F1-4EA8-81CA-290797B45464}"/>
                </c:ext>
              </c:extLst>
            </c:dLbl>
            <c:dLbl>
              <c:idx val="30"/>
              <c:layout>
                <c:manualLayout>
                  <c:x val="5.8098405340588409E-4"/>
                  <c:y val="-4.1838178490894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45F1-4EA8-81CA-290797B45464}"/>
                </c:ext>
              </c:extLst>
            </c:dLbl>
            <c:dLbl>
              <c:idx val="31"/>
              <c:layout>
                <c:manualLayout>
                  <c:x val="0"/>
                  <c:y val="-1.25514535472681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45F1-4EA8-81CA-290797B45464}"/>
                </c:ext>
              </c:extLst>
            </c:dLbl>
            <c:dLbl>
              <c:idx val="32"/>
              <c:layout>
                <c:manualLayout>
                  <c:x val="-1.7042002029244239E-16"/>
                  <c:y val="-8.36763569817872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45F1-4EA8-81CA-290797B454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'https://camh-my.sharepoint.com/personal/patrycja_szkudlarek_camh_ca/Documents/Predictive Care Lab/[test 2.xlsx]Sheet1'!$A$57:$A$69</c:f>
              <c:strCache>
                <c:ptCount val="13"/>
                <c:pt idx="0">
                  <c:v>Marital Status</c:v>
                </c:pt>
                <c:pt idx="1">
                  <c:v>Education</c:v>
                </c:pt>
                <c:pt idx="2">
                  <c:v>Citizenship</c:v>
                </c:pt>
                <c:pt idx="3">
                  <c:v>Gender</c:v>
                </c:pt>
                <c:pt idx="4">
                  <c:v>Income</c:v>
                </c:pt>
                <c:pt idx="5">
                  <c:v>Sexual Orientation</c:v>
                </c:pt>
                <c:pt idx="6">
                  <c:v>Housing</c:v>
                </c:pt>
                <c:pt idx="7">
                  <c:v>Born in Canada</c:v>
                </c:pt>
                <c:pt idx="8">
                  <c:v>Ethnicity</c:v>
                </c:pt>
                <c:pt idx="9">
                  <c:v>Language</c:v>
                </c:pt>
                <c:pt idx="10">
                  <c:v>Age</c:v>
                </c:pt>
                <c:pt idx="11">
                  <c:v>Sex</c:v>
                </c:pt>
                <c:pt idx="12">
                  <c:v>Disability</c:v>
                </c:pt>
              </c:strCache>
            </c:strRef>
          </c:cat>
          <c:val>
            <c:numRef>
              <c:f>'https://camh-my.sharepoint.com/personal/patrycja_szkudlarek_camh_ca/Documents/Predictive Care Lab/[test 2.xlsx]Sheet1'!$B$57:$B$69</c:f>
              <c:numCache>
                <c:formatCode>0%</c:formatCode>
                <c:ptCount val="13"/>
                <c:pt idx="0">
                  <c:v>0.66309595123154441</c:v>
                </c:pt>
                <c:pt idx="1">
                  <c:v>0.66101694915254239</c:v>
                </c:pt>
                <c:pt idx="2">
                  <c:v>0.64012121639240283</c:v>
                </c:pt>
                <c:pt idx="3">
                  <c:v>0.56869516191550085</c:v>
                </c:pt>
                <c:pt idx="4">
                  <c:v>0.50142711159660314</c:v>
                </c:pt>
                <c:pt idx="5">
                  <c:v>0.45537192994820114</c:v>
                </c:pt>
                <c:pt idx="6">
                  <c:v>0.4518481976109095</c:v>
                </c:pt>
                <c:pt idx="7">
                  <c:v>0.44532929278691991</c:v>
                </c:pt>
                <c:pt idx="8">
                  <c:v>0.25786673244300362</c:v>
                </c:pt>
                <c:pt idx="9" formatCode="0.00%">
                  <c:v>1.0571197011874978E-4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45F1-4EA8-81CA-290797B45464}"/>
            </c:ext>
          </c:extLst>
        </c:ser>
        <c:ser>
          <c:idx val="1"/>
          <c:order val="1"/>
          <c:tx>
            <c:strRef>
              <c:f>'https://camh-my.sharepoint.com/personal/patrycja_szkudlarek_camh_ca/Documents/Predictive Care Lab/[test 2.xlsx]Sheet1'!$C$56</c:f>
              <c:strCache>
                <c:ptCount val="1"/>
                <c:pt idx="0">
                  <c:v>SSD (n=13,799)</c:v>
                </c:pt>
              </c:strCache>
            </c:strRef>
          </c:tx>
          <c:spPr>
            <a:solidFill>
              <a:srgbClr val="2F5597"/>
            </a:solidFill>
          </c:spPr>
          <c:invertIfNegative val="0"/>
          <c:dLbls>
            <c:dLbl>
              <c:idx val="0"/>
              <c:layout>
                <c:manualLayout>
                  <c:x val="2.0075282308657464E-3"/>
                  <c:y val="-6.4228789685395644E-3"/>
                </c:manualLayout>
              </c:layout>
              <c:tx>
                <c:rich>
                  <a:bodyPr/>
                  <a:lstStyle/>
                  <a:p>
                    <a:fld id="{1B55E0B7-4C90-4E41-9C27-7EC31CF4AEC3}" type="VALUE">
                      <a:rPr lang="en-US" sz="1000" b="1"/>
                      <a:pPr/>
                      <a:t>[VALUE]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1-45F1-4EA8-81CA-290797B45464}"/>
                </c:ext>
              </c:extLst>
            </c:dLbl>
            <c:dLbl>
              <c:idx val="1"/>
              <c:layout>
                <c:manualLayout>
                  <c:x val="2.0075282308657651E-3"/>
                  <c:y val="-2.925875221160253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 b="1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45F1-4EA8-81CA-290797B45464}"/>
                </c:ext>
              </c:extLst>
            </c:dLbl>
            <c:dLbl>
              <c:idx val="2"/>
              <c:layout>
                <c:manualLayout>
                  <c:x val="4.0150564617314928E-3"/>
                  <c:y val="-5.85160563285645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45F1-4EA8-81CA-290797B45464}"/>
                </c:ext>
              </c:extLst>
            </c:dLbl>
            <c:dLbl>
              <c:idx val="3"/>
              <c:layout>
                <c:manualLayout>
                  <c:x val="5.0162198924388708E-3"/>
                  <c:y val="-4.79143873992935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45F1-4EA8-81CA-290797B45464}"/>
                </c:ext>
              </c:extLst>
            </c:dLbl>
            <c:dLbl>
              <c:idx val="4"/>
              <c:layout>
                <c:manualLayout>
                  <c:x val="6.0225846925971663E-3"/>
                  <c:y val="-5.12712388420687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45F1-4EA8-81CA-290797B45464}"/>
                </c:ext>
              </c:extLst>
            </c:dLbl>
            <c:dLbl>
              <c:idx val="5"/>
              <c:layout>
                <c:manualLayout>
                  <c:x val="2.0075282308657464E-3"/>
                  <c:y val="-4.58379877508570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45F1-4EA8-81CA-290797B45464}"/>
                </c:ext>
              </c:extLst>
            </c:dLbl>
            <c:dLbl>
              <c:idx val="6"/>
              <c:layout>
                <c:manualLayout>
                  <c:x val="2.0075282308657464E-3"/>
                  <c:y val="-4.04040404040404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45F1-4EA8-81CA-290797B45464}"/>
                </c:ext>
              </c:extLst>
            </c:dLbl>
            <c:dLbl>
              <c:idx val="7"/>
              <c:layout>
                <c:manualLayout>
                  <c:x val="2.0075456816691551E-3"/>
                  <c:y val="-8.12054863731108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45F1-4EA8-81CA-290797B45464}"/>
                </c:ext>
              </c:extLst>
            </c:dLbl>
            <c:dLbl>
              <c:idx val="8"/>
              <c:layout>
                <c:manualLayout>
                  <c:x val="2.0023359928793868E-3"/>
                  <c:y val="-5.09466850889575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45F1-4EA8-81CA-290797B45464}"/>
                </c:ext>
              </c:extLst>
            </c:dLbl>
            <c:dLbl>
              <c:idx val="9"/>
              <c:layout>
                <c:manualLayout>
                  <c:x val="-1.0019494497581955E-2"/>
                  <c:y val="-3.1797703300683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45F1-4EA8-81CA-290797B45464}"/>
                </c:ext>
              </c:extLst>
            </c:dLbl>
            <c:dLbl>
              <c:idx val="10"/>
              <c:layout>
                <c:manualLayout>
                  <c:x val="1.0037641154328732E-3"/>
                  <c:y val="-1.0463207825040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45F1-4EA8-81CA-290797B45464}"/>
                </c:ext>
              </c:extLst>
            </c:dLbl>
            <c:dLbl>
              <c:idx val="11"/>
              <c:layout>
                <c:manualLayout>
                  <c:x val="0"/>
                  <c:y val="-1.21212121212121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45F1-4EA8-81CA-290797B45464}"/>
                </c:ext>
              </c:extLst>
            </c:dLbl>
            <c:dLbl>
              <c:idx val="12"/>
              <c:layout>
                <c:manualLayout>
                  <c:x val="0"/>
                  <c:y val="-1.21212121212121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45F1-4EA8-81CA-290797B454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'https://camh-my.sharepoint.com/personal/patrycja_szkudlarek_camh_ca/Documents/Predictive Care Lab/[test 2.xlsx]Sheet1'!$A$57:$A$69</c:f>
              <c:strCache>
                <c:ptCount val="13"/>
                <c:pt idx="0">
                  <c:v>Marital Status</c:v>
                </c:pt>
                <c:pt idx="1">
                  <c:v>Education</c:v>
                </c:pt>
                <c:pt idx="2">
                  <c:v>Citizenship</c:v>
                </c:pt>
                <c:pt idx="3">
                  <c:v>Gender</c:v>
                </c:pt>
                <c:pt idx="4">
                  <c:v>Income</c:v>
                </c:pt>
                <c:pt idx="5">
                  <c:v>Sexual Orientation</c:v>
                </c:pt>
                <c:pt idx="6">
                  <c:v>Housing</c:v>
                </c:pt>
                <c:pt idx="7">
                  <c:v>Born in Canada</c:v>
                </c:pt>
                <c:pt idx="8">
                  <c:v>Ethnicity</c:v>
                </c:pt>
                <c:pt idx="9">
                  <c:v>Language</c:v>
                </c:pt>
                <c:pt idx="10">
                  <c:v>Age</c:v>
                </c:pt>
                <c:pt idx="11">
                  <c:v>Sex</c:v>
                </c:pt>
                <c:pt idx="12">
                  <c:v>Disability</c:v>
                </c:pt>
              </c:strCache>
            </c:strRef>
          </c:cat>
          <c:val>
            <c:numRef>
              <c:f>'https://camh-my.sharepoint.com/personal/patrycja_szkudlarek_camh_ca/Documents/Predictive Care Lab/[test 2.xlsx]Sheet1'!$C$57:$C$69</c:f>
              <c:numCache>
                <c:formatCode>0%</c:formatCode>
                <c:ptCount val="13"/>
                <c:pt idx="0">
                  <c:v>0.5317051960286977</c:v>
                </c:pt>
                <c:pt idx="1">
                  <c:v>0.54996738894122765</c:v>
                </c:pt>
                <c:pt idx="2">
                  <c:v>0.50010870352924119</c:v>
                </c:pt>
                <c:pt idx="3">
                  <c:v>0.54373505326472937</c:v>
                </c:pt>
                <c:pt idx="4">
                  <c:v>0.47851293571997972</c:v>
                </c:pt>
                <c:pt idx="5">
                  <c:v>0.40734835857670848</c:v>
                </c:pt>
                <c:pt idx="6">
                  <c:v>0.39604319153561851</c:v>
                </c:pt>
                <c:pt idx="7">
                  <c:v>0.38814406841075438</c:v>
                </c:pt>
                <c:pt idx="8">
                  <c:v>0.13805348213638668</c:v>
                </c:pt>
                <c:pt idx="9" formatCode="0.00%">
                  <c:v>1.449380389883325E-4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45F1-4EA8-81CA-290797B45464}"/>
            </c:ext>
          </c:extLst>
        </c:ser>
        <c:ser>
          <c:idx val="2"/>
          <c:order val="2"/>
          <c:tx>
            <c:strRef>
              <c:f>'https://camh-my.sharepoint.com/personal/patrycja_szkudlarek_camh_ca/Documents/Predictive Care Lab/[test 2.xlsx]Sheet1'!$D$56</c:f>
              <c:strCache>
                <c:ptCount val="1"/>
                <c:pt idx="0">
                  <c:v>ED (n=6,993)</c:v>
                </c:pt>
              </c:strCache>
            </c:strRef>
          </c:tx>
          <c:spPr>
            <a:solidFill>
              <a:srgbClr val="6A2788"/>
            </a:solidFill>
          </c:spPr>
          <c:invertIfNegative val="0"/>
          <c:dLbls>
            <c:dLbl>
              <c:idx val="0"/>
              <c:layout>
                <c:manualLayout>
                  <c:x val="3.0112923462986014E-3"/>
                  <c:y val="-6.24172232901115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45F1-4EA8-81CA-290797B45464}"/>
                </c:ext>
              </c:extLst>
            </c:dLbl>
            <c:dLbl>
              <c:idx val="1"/>
              <c:layout>
                <c:manualLayout>
                  <c:x val="4.0150564617314928E-3"/>
                  <c:y val="-3.28804369075301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45F1-4EA8-81CA-290797B45464}"/>
                </c:ext>
              </c:extLst>
            </c:dLbl>
            <c:dLbl>
              <c:idx val="2"/>
              <c:layout>
                <c:manualLayout>
                  <c:x val="3.01129234629862E-3"/>
                  <c:y val="-5.6704489933280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45F1-4EA8-81CA-290797B45464}"/>
                </c:ext>
              </c:extLst>
            </c:dLbl>
            <c:dLbl>
              <c:idx val="3"/>
              <c:layout>
                <c:manualLayout>
                  <c:x val="2.0075282308657464E-3"/>
                  <c:y val="-7.147360717189144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 b="1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45F1-4EA8-81CA-290797B45464}"/>
                </c:ext>
              </c:extLst>
            </c:dLbl>
            <c:dLbl>
              <c:idx val="4"/>
              <c:layout>
                <c:manualLayout>
                  <c:x val="3.01129234629862E-3"/>
                  <c:y val="-2.92587522116025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45F1-4EA8-81CA-290797B45464}"/>
                </c:ext>
              </c:extLst>
            </c:dLbl>
            <c:dLbl>
              <c:idx val="5"/>
              <c:layout>
                <c:manualLayout>
                  <c:x val="2.0075282308657464E-3"/>
                  <c:y val="-6.60403560806810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45F1-4EA8-81CA-290797B45464}"/>
                </c:ext>
              </c:extLst>
            </c:dLbl>
            <c:dLbl>
              <c:idx val="6"/>
              <c:layout>
                <c:manualLayout>
                  <c:x val="3.0112923462985463E-3"/>
                  <c:y val="-8.624127631586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45F1-4EA8-81CA-290797B45464}"/>
                </c:ext>
              </c:extLst>
            </c:dLbl>
            <c:dLbl>
              <c:idx val="7"/>
              <c:layout>
                <c:manualLayout>
                  <c:x val="3.01129234629862E-3"/>
                  <c:y val="-4.7649554146141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45F1-4EA8-81CA-290797B45464}"/>
                </c:ext>
              </c:extLst>
            </c:dLbl>
            <c:dLbl>
              <c:idx val="8"/>
              <c:layout>
                <c:manualLayout>
                  <c:x val="3.0183831762414827E-3"/>
                  <c:y val="-4.94589777087475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45F1-4EA8-81CA-290797B45464}"/>
                </c:ext>
              </c:extLst>
            </c:dLbl>
            <c:dLbl>
              <c:idx val="9"/>
              <c:layout>
                <c:manualLayout>
                  <c:x val="6.4726436477465258E-6"/>
                  <c:y val="-7.89958033525048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45F1-4EA8-81CA-290797B4546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45F1-4EA8-81CA-290797B4546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45F1-4EA8-81CA-290797B4546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45F1-4EA8-81CA-290797B454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'https://camh-my.sharepoint.com/personal/patrycja_szkudlarek_camh_ca/Documents/Predictive Care Lab/[test 2.xlsx]Sheet1'!$A$57:$A$69</c:f>
              <c:strCache>
                <c:ptCount val="13"/>
                <c:pt idx="0">
                  <c:v>Marital Status</c:v>
                </c:pt>
                <c:pt idx="1">
                  <c:v>Education</c:v>
                </c:pt>
                <c:pt idx="2">
                  <c:v>Citizenship</c:v>
                </c:pt>
                <c:pt idx="3">
                  <c:v>Gender</c:v>
                </c:pt>
                <c:pt idx="4">
                  <c:v>Income</c:v>
                </c:pt>
                <c:pt idx="5">
                  <c:v>Sexual Orientation</c:v>
                </c:pt>
                <c:pt idx="6">
                  <c:v>Housing</c:v>
                </c:pt>
                <c:pt idx="7">
                  <c:v>Born in Canada</c:v>
                </c:pt>
                <c:pt idx="8">
                  <c:v>Ethnicity</c:v>
                </c:pt>
                <c:pt idx="9">
                  <c:v>Language</c:v>
                </c:pt>
                <c:pt idx="10">
                  <c:v>Age</c:v>
                </c:pt>
                <c:pt idx="11">
                  <c:v>Sex</c:v>
                </c:pt>
                <c:pt idx="12">
                  <c:v>Disability</c:v>
                </c:pt>
              </c:strCache>
            </c:strRef>
          </c:cat>
          <c:val>
            <c:numRef>
              <c:f>'https://camh-my.sharepoint.com/personal/patrycja_szkudlarek_camh_ca/Documents/Predictive Care Lab/[test 2.xlsx]Sheet1'!$D$57:$D$69</c:f>
              <c:numCache>
                <c:formatCode>0%</c:formatCode>
                <c:ptCount val="13"/>
                <c:pt idx="0">
                  <c:v>0.23866723866723866</c:v>
                </c:pt>
                <c:pt idx="1">
                  <c:v>0.2483912483912484</c:v>
                </c:pt>
                <c:pt idx="2">
                  <c:v>0.20506220506220507</c:v>
                </c:pt>
                <c:pt idx="3">
                  <c:v>0.27413127413127414</c:v>
                </c:pt>
                <c:pt idx="4">
                  <c:v>0.24781924781924783</c:v>
                </c:pt>
                <c:pt idx="5">
                  <c:v>0.19047619047619047</c:v>
                </c:pt>
                <c:pt idx="6">
                  <c:v>0.17860717860717862</c:v>
                </c:pt>
                <c:pt idx="7">
                  <c:v>0.17260117260117261</c:v>
                </c:pt>
                <c:pt idx="8">
                  <c:v>7.2358072358072359E-2</c:v>
                </c:pt>
                <c:pt idx="9">
                  <c:v>5.3339053339053338E-2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45F1-4EA8-81CA-290797B45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15"/>
        <c:axId val="1153255807"/>
        <c:axId val="1153259167"/>
      </c:barChart>
      <c:catAx>
        <c:axId val="1153255807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28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53259167"/>
        <c:crosses val="autoZero"/>
        <c:auto val="1"/>
        <c:lblAlgn val="ctr"/>
        <c:lblOffset val="100"/>
        <c:noMultiLvlLbl val="0"/>
      </c:catAx>
      <c:valAx>
        <c:axId val="1153259167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53255807"/>
        <c:crosses val="autoZero"/>
        <c:crossBetween val="between"/>
        <c:majorUnit val="0.2"/>
        <c:minorUnit val="0.1"/>
      </c:valAx>
    </c:plotArea>
    <c:legend>
      <c:legendPos val="b"/>
      <c:layout>
        <c:manualLayout>
          <c:xMode val="edge"/>
          <c:yMode val="edge"/>
          <c:x val="0.2236171469783341"/>
          <c:y val="0.92939582885027372"/>
          <c:w val="0.56639348493924979"/>
          <c:h val="5.2906123750167393E-2"/>
        </c:manualLayout>
      </c:layout>
      <c:overlay val="0"/>
      <c:txPr>
        <a:bodyPr/>
        <a:lstStyle/>
        <a:p>
          <a:pPr>
            <a:defRPr sz="2000" b="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1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1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2" name="Google Shape;50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1" name="Shape 2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" name="Google Shape;2462;p10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3" name="Google Shape;246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Colour codes</a:t>
            </a:r>
            <a:br>
              <a:rPr lang="en-US" sz="1300"/>
            </a:br>
            <a:r>
              <a:rPr lang="en-US" sz="1300"/>
              <a:t>80% + = C40000</a:t>
            </a:r>
            <a:br>
              <a:rPr lang="en-US" sz="1300"/>
            </a:br>
            <a:r>
              <a:rPr lang="en-US" sz="1300"/>
              <a:t>60% = FF2F2F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40% = FF8F8F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20% =  FFC91D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464" name="Google Shape;246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2" name="Shape 2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3" name="Google Shape;247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4" name="Google Shape;2474;p11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5" name="Shape 2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Google Shape;2486;p12:notes"/>
          <p:cNvSpPr/>
          <p:nvPr>
            <p:ph idx="2" type="sldImg"/>
          </p:nvPr>
        </p:nvSpPr>
        <p:spPr>
          <a:xfrm>
            <a:off x="835025" y="1143000"/>
            <a:ext cx="51879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7" name="Google Shape;248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8" name="Google Shape;2488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7" name="Shape 2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" name="Google Shape;2498;p13:notes"/>
          <p:cNvSpPr/>
          <p:nvPr>
            <p:ph idx="2" type="sldImg"/>
          </p:nvPr>
        </p:nvSpPr>
        <p:spPr>
          <a:xfrm>
            <a:off x="835025" y="1143000"/>
            <a:ext cx="51879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9" name="Google Shape;249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0" name="Google Shape;250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9" name="Shape 2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0" name="Google Shape;2510;p14:notes"/>
          <p:cNvSpPr/>
          <p:nvPr>
            <p:ph idx="2" type="sldImg"/>
          </p:nvPr>
        </p:nvSpPr>
        <p:spPr>
          <a:xfrm>
            <a:off x="835025" y="1143000"/>
            <a:ext cx="51879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1" name="Google Shape;251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/>
              <a:t>https://centreforfacdev.ca/events/?eventtemplate=463-teaching-for-transformation-co-facilitation-certificate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https://event.fourwaves.com/inspire-2025/pages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https://www.eventbrite.ca/e/future-of-health-leadership-informatics-and-policy-fhlip-conference-registration-1088686894809?aff=oddtdtcreator&amp;mc_eid=UNIQID&amp;mc_cid=57f08d60e3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2" name="Google Shape;2512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8" name="Shape 2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" name="Google Shape;2529;p15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0" name="Google Shape;253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Colour codes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100 - #B80000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90 - #C5151F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80 - #D2293E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70 - #DF3E5C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60 - #EC527B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50 - </a:t>
            </a:r>
            <a:r>
              <a:rPr lang="en-US"/>
              <a:t>#F86699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40 - #FA7FA7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30 - #FB97B5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20 - #FDAFC3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10 - #FEC8D1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/>
              <a:t>1 - #FFDDDD</a:t>
            </a:r>
            <a:endParaRPr/>
          </a:p>
        </p:txBody>
      </p:sp>
      <p:sp>
        <p:nvSpPr>
          <p:cNvPr id="2531" name="Google Shape;2531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7" name="Shape 2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8" name="Google Shape;253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9" name="Google Shape;2539;p16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p2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3:notes"/>
          <p:cNvSpPr/>
          <p:nvPr>
            <p:ph idx="2" type="sldImg"/>
          </p:nvPr>
        </p:nvSpPr>
        <p:spPr>
          <a:xfrm>
            <a:off x="836613" y="1143000"/>
            <a:ext cx="518477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4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4" name="Google Shape;7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p5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0" name="Google Shape;107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6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2" name="Google Shape;12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7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5" name="Google Shape;158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9" name="Shape 1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0" name="Google Shape;1880;p8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1" name="Google Shape;188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5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6" name="Google Shape;2176;p9:notes"/>
          <p:cNvSpPr/>
          <p:nvPr>
            <p:ph idx="2" type="sldImg"/>
          </p:nvPr>
        </p:nvSpPr>
        <p:spPr>
          <a:xfrm>
            <a:off x="547688" y="685800"/>
            <a:ext cx="57626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7" name="Google Shape;217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16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8"/>
          <p:cNvSpPr txBox="1"/>
          <p:nvPr>
            <p:ph type="ctrTitle"/>
          </p:nvPr>
        </p:nvSpPr>
        <p:spPr>
          <a:xfrm>
            <a:off x="1381183" y="2613790"/>
            <a:ext cx="4623813" cy="314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84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/>
        </p:txBody>
      </p:sp>
      <p:sp>
        <p:nvSpPr>
          <p:cNvPr id="14" name="Google Shape;14;p18"/>
          <p:cNvSpPr txBox="1"/>
          <p:nvPr>
            <p:ph idx="1" type="subTitle"/>
          </p:nvPr>
        </p:nvSpPr>
        <p:spPr>
          <a:xfrm>
            <a:off x="1396719" y="6087269"/>
            <a:ext cx="4594741" cy="139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5" name="Google Shape;15;p18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8"/>
          <p:cNvSpPr/>
          <p:nvPr/>
        </p:nvSpPr>
        <p:spPr>
          <a:xfrm>
            <a:off x="799095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8"/>
          <p:cNvSpPr/>
          <p:nvPr/>
        </p:nvSpPr>
        <p:spPr>
          <a:xfrm>
            <a:off x="6339611" y="86796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8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8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8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8"/>
          <p:cNvSpPr/>
          <p:nvPr/>
        </p:nvSpPr>
        <p:spPr>
          <a:xfrm>
            <a:off x="9643595" y="436110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8"/>
          <p:cNvSpPr/>
          <p:nvPr/>
        </p:nvSpPr>
        <p:spPr>
          <a:xfrm>
            <a:off x="7990959" y="436260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8"/>
          <p:cNvSpPr/>
          <p:nvPr/>
        </p:nvSpPr>
        <p:spPr>
          <a:xfrm>
            <a:off x="6339611" y="261462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8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8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8"/>
          <p:cNvSpPr/>
          <p:nvPr/>
        </p:nvSpPr>
        <p:spPr>
          <a:xfrm>
            <a:off x="6339611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2"/>
          <p:cNvSpPr txBox="1"/>
          <p:nvPr>
            <p:ph hasCustomPrompt="1" type="title"/>
          </p:nvPr>
        </p:nvSpPr>
        <p:spPr>
          <a:xfrm>
            <a:off x="3033666" y="2616027"/>
            <a:ext cx="7928777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615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>
            <a:r>
              <a:t>xx%</a:t>
            </a:r>
          </a:p>
        </p:txBody>
      </p:sp>
      <p:sp>
        <p:nvSpPr>
          <p:cNvPr id="96" name="Google Shape;96;p42"/>
          <p:cNvSpPr txBox="1"/>
          <p:nvPr>
            <p:ph idx="1" type="subTitle"/>
          </p:nvPr>
        </p:nvSpPr>
        <p:spPr>
          <a:xfrm>
            <a:off x="3033666" y="4361116"/>
            <a:ext cx="7928777" cy="139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42"/>
          <p:cNvSpPr/>
          <p:nvPr/>
        </p:nvSpPr>
        <p:spPr>
          <a:xfrm>
            <a:off x="7990959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2"/>
          <p:cNvSpPr/>
          <p:nvPr/>
        </p:nvSpPr>
        <p:spPr>
          <a:xfrm>
            <a:off x="11295654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2"/>
          <p:cNvSpPr/>
          <p:nvPr/>
        </p:nvSpPr>
        <p:spPr>
          <a:xfrm>
            <a:off x="11295654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42"/>
          <p:cNvSpPr/>
          <p:nvPr/>
        </p:nvSpPr>
        <p:spPr>
          <a:xfrm>
            <a:off x="9643479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2"/>
          <p:cNvSpPr/>
          <p:nvPr/>
        </p:nvSpPr>
        <p:spPr>
          <a:xfrm>
            <a:off x="11295654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2"/>
          <p:cNvSpPr/>
          <p:nvPr/>
        </p:nvSpPr>
        <p:spPr>
          <a:xfrm>
            <a:off x="9643249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2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42"/>
          <p:cNvSpPr/>
          <p:nvPr/>
        </p:nvSpPr>
        <p:spPr>
          <a:xfrm flipH="1">
            <a:off x="3033358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42"/>
          <p:cNvSpPr/>
          <p:nvPr/>
        </p:nvSpPr>
        <p:spPr>
          <a:xfrm flipH="1">
            <a:off x="1381183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42"/>
          <p:cNvSpPr/>
          <p:nvPr/>
        </p:nvSpPr>
        <p:spPr>
          <a:xfrm flipH="1">
            <a:off x="1381183" y="8678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42"/>
          <p:cNvSpPr/>
          <p:nvPr/>
        </p:nvSpPr>
        <p:spPr>
          <a:xfrm flipH="1">
            <a:off x="3033358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2"/>
          <p:cNvSpPr/>
          <p:nvPr/>
        </p:nvSpPr>
        <p:spPr>
          <a:xfrm flipH="1">
            <a:off x="6338630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42"/>
          <p:cNvSpPr/>
          <p:nvPr/>
        </p:nvSpPr>
        <p:spPr>
          <a:xfrm flipH="1">
            <a:off x="468587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4"/>
          <p:cNvSpPr txBox="1"/>
          <p:nvPr>
            <p:ph type="title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13" name="Google Shape;113;p44"/>
          <p:cNvSpPr txBox="1"/>
          <p:nvPr>
            <p:ph idx="1" type="subTitle"/>
          </p:nvPr>
        </p:nvSpPr>
        <p:spPr>
          <a:xfrm flipH="1">
            <a:off x="3033666" y="867968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44"/>
          <p:cNvSpPr txBox="1"/>
          <p:nvPr>
            <p:ph idx="2" type="subTitle"/>
          </p:nvPr>
        </p:nvSpPr>
        <p:spPr>
          <a:xfrm>
            <a:off x="3033666" y="1470221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44"/>
          <p:cNvSpPr txBox="1"/>
          <p:nvPr>
            <p:ph idx="3" type="title"/>
          </p:nvPr>
        </p:nvSpPr>
        <p:spPr>
          <a:xfrm>
            <a:off x="1381183" y="2616027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16" name="Google Shape;116;p44"/>
          <p:cNvSpPr txBox="1"/>
          <p:nvPr>
            <p:ph idx="4" type="subTitle"/>
          </p:nvPr>
        </p:nvSpPr>
        <p:spPr>
          <a:xfrm flipH="1">
            <a:off x="3033666" y="2610250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4"/>
          <p:cNvSpPr txBox="1"/>
          <p:nvPr>
            <p:ph idx="5" type="subTitle"/>
          </p:nvPr>
        </p:nvSpPr>
        <p:spPr>
          <a:xfrm>
            <a:off x="3033666" y="3212503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44"/>
          <p:cNvSpPr txBox="1"/>
          <p:nvPr>
            <p:ph idx="6" type="title"/>
          </p:nvPr>
        </p:nvSpPr>
        <p:spPr>
          <a:xfrm>
            <a:off x="1381183" y="4361116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19" name="Google Shape;119;p44"/>
          <p:cNvSpPr txBox="1"/>
          <p:nvPr>
            <p:ph idx="7" type="subTitle"/>
          </p:nvPr>
        </p:nvSpPr>
        <p:spPr>
          <a:xfrm flipH="1">
            <a:off x="3033666" y="4361116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44"/>
          <p:cNvSpPr txBox="1"/>
          <p:nvPr>
            <p:ph idx="8" type="subTitle"/>
          </p:nvPr>
        </p:nvSpPr>
        <p:spPr>
          <a:xfrm>
            <a:off x="3033666" y="4963354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44"/>
          <p:cNvSpPr txBox="1"/>
          <p:nvPr>
            <p:ph idx="9" type="title"/>
          </p:nvPr>
        </p:nvSpPr>
        <p:spPr>
          <a:xfrm>
            <a:off x="7991112" y="867968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22" name="Google Shape;122;p44"/>
          <p:cNvSpPr txBox="1"/>
          <p:nvPr>
            <p:ph idx="13" type="subTitle"/>
          </p:nvPr>
        </p:nvSpPr>
        <p:spPr>
          <a:xfrm flipH="1">
            <a:off x="9643595" y="867968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44"/>
          <p:cNvSpPr txBox="1"/>
          <p:nvPr>
            <p:ph idx="14" type="subTitle"/>
          </p:nvPr>
        </p:nvSpPr>
        <p:spPr>
          <a:xfrm>
            <a:off x="9643595" y="1470221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44"/>
          <p:cNvSpPr txBox="1"/>
          <p:nvPr>
            <p:ph idx="15" type="title"/>
          </p:nvPr>
        </p:nvSpPr>
        <p:spPr>
          <a:xfrm>
            <a:off x="7991112" y="2616007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25" name="Google Shape;125;p44"/>
          <p:cNvSpPr txBox="1"/>
          <p:nvPr>
            <p:ph idx="16" type="subTitle"/>
          </p:nvPr>
        </p:nvSpPr>
        <p:spPr>
          <a:xfrm flipH="1">
            <a:off x="9643595" y="2614562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44"/>
          <p:cNvSpPr txBox="1"/>
          <p:nvPr>
            <p:ph idx="17" type="subTitle"/>
          </p:nvPr>
        </p:nvSpPr>
        <p:spPr>
          <a:xfrm>
            <a:off x="9643595" y="3208639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44"/>
          <p:cNvSpPr/>
          <p:nvPr/>
        </p:nvSpPr>
        <p:spPr>
          <a:xfrm>
            <a:off x="11296077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4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4"/>
          <p:cNvSpPr/>
          <p:nvPr/>
        </p:nvSpPr>
        <p:spPr>
          <a:xfrm>
            <a:off x="11296058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4"/>
          <p:cNvSpPr/>
          <p:nvPr/>
        </p:nvSpPr>
        <p:spPr>
          <a:xfrm>
            <a:off x="9643595" y="4361096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44"/>
          <p:cNvSpPr/>
          <p:nvPr/>
        </p:nvSpPr>
        <p:spPr>
          <a:xfrm>
            <a:off x="7991094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5"/>
          <p:cNvSpPr txBox="1"/>
          <p:nvPr>
            <p:ph type="title"/>
          </p:nvPr>
        </p:nvSpPr>
        <p:spPr>
          <a:xfrm>
            <a:off x="1383896" y="867968"/>
            <a:ext cx="9578491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45"/>
          <p:cNvSpPr txBox="1"/>
          <p:nvPr>
            <p:ph idx="1" type="body"/>
          </p:nvPr>
        </p:nvSpPr>
        <p:spPr>
          <a:xfrm>
            <a:off x="1380876" y="2616026"/>
            <a:ext cx="6276756" cy="48853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2153"/>
            </a:lvl1pPr>
            <a:lvl2pPr indent="-330200" lvl="1" marL="914400" algn="l">
              <a:lnSpc>
                <a:spcPct val="10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845"/>
            </a:lvl2pPr>
            <a:lvl3pPr indent="-330200" lvl="2" marL="1371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135" name="Google Shape;135;p45"/>
          <p:cNvSpPr/>
          <p:nvPr/>
        </p:nvSpPr>
        <p:spPr>
          <a:xfrm>
            <a:off x="11296077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45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5"/>
          <p:cNvSpPr/>
          <p:nvPr/>
        </p:nvSpPr>
        <p:spPr>
          <a:xfrm>
            <a:off x="11296058" y="2616027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45"/>
          <p:cNvSpPr/>
          <p:nvPr/>
        </p:nvSpPr>
        <p:spPr>
          <a:xfrm>
            <a:off x="9643595" y="4361096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5"/>
          <p:cNvSpPr/>
          <p:nvPr/>
        </p:nvSpPr>
        <p:spPr>
          <a:xfrm>
            <a:off x="11296058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6"/>
          <p:cNvSpPr txBox="1"/>
          <p:nvPr>
            <p:ph type="title"/>
          </p:nvPr>
        </p:nvSpPr>
        <p:spPr>
          <a:xfrm>
            <a:off x="1381183" y="2616027"/>
            <a:ext cx="4623813" cy="13951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2" name="Google Shape;142;p46"/>
          <p:cNvSpPr txBox="1"/>
          <p:nvPr>
            <p:ph idx="1" type="subTitle"/>
          </p:nvPr>
        </p:nvSpPr>
        <p:spPr>
          <a:xfrm flipH="1">
            <a:off x="7991113" y="4316124"/>
            <a:ext cx="2971330" cy="5950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6"/>
          <p:cNvSpPr txBox="1"/>
          <p:nvPr>
            <p:ph idx="2" type="subTitle"/>
          </p:nvPr>
        </p:nvSpPr>
        <p:spPr>
          <a:xfrm>
            <a:off x="7991113" y="5188364"/>
            <a:ext cx="2971330" cy="25437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6"/>
          <p:cNvSpPr txBox="1"/>
          <p:nvPr>
            <p:ph idx="3" type="subTitle"/>
          </p:nvPr>
        </p:nvSpPr>
        <p:spPr>
          <a:xfrm flipH="1">
            <a:off x="4686148" y="4316125"/>
            <a:ext cx="2971330" cy="593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46"/>
          <p:cNvSpPr txBox="1"/>
          <p:nvPr>
            <p:ph idx="4" type="subTitle"/>
          </p:nvPr>
        </p:nvSpPr>
        <p:spPr>
          <a:xfrm>
            <a:off x="4686148" y="5188364"/>
            <a:ext cx="2971330" cy="25437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46"/>
          <p:cNvSpPr txBox="1"/>
          <p:nvPr>
            <p:ph idx="5" type="subTitle"/>
          </p:nvPr>
        </p:nvSpPr>
        <p:spPr>
          <a:xfrm flipH="1">
            <a:off x="1381183" y="4316124"/>
            <a:ext cx="2971330" cy="5950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46"/>
          <p:cNvSpPr txBox="1"/>
          <p:nvPr>
            <p:ph idx="6" type="subTitle"/>
          </p:nvPr>
        </p:nvSpPr>
        <p:spPr>
          <a:xfrm>
            <a:off x="1381183" y="5188364"/>
            <a:ext cx="2971330" cy="25442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46"/>
          <p:cNvSpPr txBox="1"/>
          <p:nvPr>
            <p:ph idx="7" type="title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149" name="Google Shape;149;p46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6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6"/>
          <p:cNvSpPr/>
          <p:nvPr/>
        </p:nvSpPr>
        <p:spPr>
          <a:xfrm>
            <a:off x="7991420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6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7"/>
          <p:cNvSpPr txBox="1"/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47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47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8"/>
          <p:cNvSpPr txBox="1"/>
          <p:nvPr>
            <p:ph type="title"/>
          </p:nvPr>
        </p:nvSpPr>
        <p:spPr>
          <a:xfrm>
            <a:off x="1383375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9" name="Google Shape;159;p48"/>
          <p:cNvSpPr txBox="1"/>
          <p:nvPr>
            <p:ph idx="1" type="subTitle"/>
          </p:nvPr>
        </p:nvSpPr>
        <p:spPr>
          <a:xfrm>
            <a:off x="3033666" y="6106286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8"/>
          <p:cNvSpPr txBox="1"/>
          <p:nvPr>
            <p:ph idx="2" type="subTitle"/>
          </p:nvPr>
        </p:nvSpPr>
        <p:spPr>
          <a:xfrm>
            <a:off x="3033666" y="4364085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48"/>
          <p:cNvSpPr txBox="1"/>
          <p:nvPr>
            <p:ph idx="3" type="subTitle"/>
          </p:nvPr>
        </p:nvSpPr>
        <p:spPr>
          <a:xfrm>
            <a:off x="3033666" y="2617491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48"/>
          <p:cNvSpPr txBox="1"/>
          <p:nvPr>
            <p:ph idx="4" type="subTitle"/>
          </p:nvPr>
        </p:nvSpPr>
        <p:spPr>
          <a:xfrm>
            <a:off x="7988921" y="2618711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48"/>
          <p:cNvSpPr txBox="1"/>
          <p:nvPr>
            <p:ph idx="5" type="subTitle"/>
          </p:nvPr>
        </p:nvSpPr>
        <p:spPr>
          <a:xfrm>
            <a:off x="7988921" y="4364066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48"/>
          <p:cNvSpPr txBox="1"/>
          <p:nvPr>
            <p:ph idx="6" type="subTitle"/>
          </p:nvPr>
        </p:nvSpPr>
        <p:spPr>
          <a:xfrm>
            <a:off x="7988921" y="6109459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9"/>
          <p:cNvSpPr/>
          <p:nvPr/>
        </p:nvSpPr>
        <p:spPr>
          <a:xfrm>
            <a:off x="1385336" y="867968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49"/>
          <p:cNvSpPr txBox="1"/>
          <p:nvPr>
            <p:ph type="title"/>
          </p:nvPr>
        </p:nvSpPr>
        <p:spPr>
          <a:xfrm>
            <a:off x="1385336" y="1006054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/>
        </p:txBody>
      </p:sp>
      <p:sp>
        <p:nvSpPr>
          <p:cNvPr id="168" name="Google Shape;168;p49"/>
          <p:cNvSpPr txBox="1"/>
          <p:nvPr>
            <p:ph idx="1" type="subTitle"/>
          </p:nvPr>
        </p:nvSpPr>
        <p:spPr>
          <a:xfrm>
            <a:off x="1385336" y="1776962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49"/>
          <p:cNvSpPr/>
          <p:nvPr/>
        </p:nvSpPr>
        <p:spPr>
          <a:xfrm>
            <a:off x="7990959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49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49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9"/>
          <p:cNvSpPr/>
          <p:nvPr/>
        </p:nvSpPr>
        <p:spPr>
          <a:xfrm>
            <a:off x="9643364" y="43618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49"/>
          <p:cNvSpPr/>
          <p:nvPr/>
        </p:nvSpPr>
        <p:spPr>
          <a:xfrm>
            <a:off x="11295769" y="610621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49"/>
          <p:cNvSpPr/>
          <p:nvPr/>
        </p:nvSpPr>
        <p:spPr>
          <a:xfrm>
            <a:off x="11295769" y="87095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49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49"/>
          <p:cNvSpPr/>
          <p:nvPr/>
        </p:nvSpPr>
        <p:spPr>
          <a:xfrm>
            <a:off x="7990959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9"/>
          <p:cNvSpPr/>
          <p:nvPr/>
        </p:nvSpPr>
        <p:spPr>
          <a:xfrm>
            <a:off x="1385336" y="2614909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49"/>
          <p:cNvSpPr txBox="1"/>
          <p:nvPr>
            <p:ph idx="2" type="title"/>
          </p:nvPr>
        </p:nvSpPr>
        <p:spPr>
          <a:xfrm>
            <a:off x="1385336" y="2752993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/>
        </p:txBody>
      </p:sp>
      <p:sp>
        <p:nvSpPr>
          <p:cNvPr id="179" name="Google Shape;179;p49"/>
          <p:cNvSpPr txBox="1"/>
          <p:nvPr>
            <p:ph idx="3" type="subTitle"/>
          </p:nvPr>
        </p:nvSpPr>
        <p:spPr>
          <a:xfrm>
            <a:off x="1385336" y="3523901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49"/>
          <p:cNvSpPr/>
          <p:nvPr/>
        </p:nvSpPr>
        <p:spPr>
          <a:xfrm>
            <a:off x="1385336" y="4361848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9"/>
          <p:cNvSpPr txBox="1"/>
          <p:nvPr>
            <p:ph idx="4" type="title"/>
          </p:nvPr>
        </p:nvSpPr>
        <p:spPr>
          <a:xfrm>
            <a:off x="1385336" y="4499933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/>
        </p:txBody>
      </p:sp>
      <p:sp>
        <p:nvSpPr>
          <p:cNvPr id="182" name="Google Shape;182;p49"/>
          <p:cNvSpPr txBox="1"/>
          <p:nvPr>
            <p:ph idx="5" type="subTitle"/>
          </p:nvPr>
        </p:nvSpPr>
        <p:spPr>
          <a:xfrm>
            <a:off x="1385336" y="5270841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49"/>
          <p:cNvSpPr/>
          <p:nvPr/>
        </p:nvSpPr>
        <p:spPr>
          <a:xfrm>
            <a:off x="6338630" y="610621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9"/>
          <p:cNvSpPr/>
          <p:nvPr/>
        </p:nvSpPr>
        <p:spPr>
          <a:xfrm>
            <a:off x="7993035" y="436184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_6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0"/>
          <p:cNvSpPr txBox="1"/>
          <p:nvPr>
            <p:ph type="title"/>
          </p:nvPr>
        </p:nvSpPr>
        <p:spPr>
          <a:xfrm>
            <a:off x="1381183" y="867968"/>
            <a:ext cx="6276295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7" name="Google Shape;187;p50"/>
          <p:cNvSpPr txBox="1"/>
          <p:nvPr>
            <p:ph idx="1" type="subTitle"/>
          </p:nvPr>
        </p:nvSpPr>
        <p:spPr>
          <a:xfrm flipH="1">
            <a:off x="1399220" y="5007505"/>
            <a:ext cx="4431846" cy="466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50"/>
          <p:cNvSpPr txBox="1"/>
          <p:nvPr>
            <p:ph idx="2" type="subTitle"/>
          </p:nvPr>
        </p:nvSpPr>
        <p:spPr>
          <a:xfrm>
            <a:off x="1399217" y="5559072"/>
            <a:ext cx="4431846" cy="7883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50"/>
          <p:cNvSpPr txBox="1"/>
          <p:nvPr>
            <p:ph idx="3" type="subTitle"/>
          </p:nvPr>
        </p:nvSpPr>
        <p:spPr>
          <a:xfrm flipH="1">
            <a:off x="6339438" y="3137125"/>
            <a:ext cx="4431384" cy="46618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50"/>
          <p:cNvSpPr txBox="1"/>
          <p:nvPr>
            <p:ph idx="4" type="subTitle"/>
          </p:nvPr>
        </p:nvSpPr>
        <p:spPr>
          <a:xfrm>
            <a:off x="6338976" y="3684889"/>
            <a:ext cx="4431384" cy="7942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50"/>
          <p:cNvSpPr txBox="1"/>
          <p:nvPr>
            <p:ph idx="5" type="subTitle"/>
          </p:nvPr>
        </p:nvSpPr>
        <p:spPr>
          <a:xfrm flipH="1">
            <a:off x="1399220" y="3137125"/>
            <a:ext cx="4431846" cy="466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50"/>
          <p:cNvSpPr txBox="1"/>
          <p:nvPr>
            <p:ph idx="6" type="subTitle"/>
          </p:nvPr>
        </p:nvSpPr>
        <p:spPr>
          <a:xfrm>
            <a:off x="1399448" y="3688794"/>
            <a:ext cx="4431846" cy="7903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50"/>
          <p:cNvSpPr txBox="1"/>
          <p:nvPr>
            <p:ph idx="7" type="subTitle"/>
          </p:nvPr>
        </p:nvSpPr>
        <p:spPr>
          <a:xfrm flipH="1">
            <a:off x="6339438" y="5007505"/>
            <a:ext cx="4431384" cy="46667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50"/>
          <p:cNvSpPr txBox="1"/>
          <p:nvPr>
            <p:ph idx="8" type="subTitle"/>
          </p:nvPr>
        </p:nvSpPr>
        <p:spPr>
          <a:xfrm>
            <a:off x="6338976" y="5559072"/>
            <a:ext cx="4431384" cy="7942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50"/>
          <p:cNvSpPr/>
          <p:nvPr/>
        </p:nvSpPr>
        <p:spPr>
          <a:xfrm>
            <a:off x="11296192" y="435965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50"/>
          <p:cNvSpPr/>
          <p:nvPr/>
        </p:nvSpPr>
        <p:spPr>
          <a:xfrm>
            <a:off x="11296192" y="609099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50"/>
          <p:cNvSpPr/>
          <p:nvPr/>
        </p:nvSpPr>
        <p:spPr>
          <a:xfrm>
            <a:off x="11296174" y="86722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1"/>
          <p:cNvSpPr txBox="1"/>
          <p:nvPr>
            <p:ph type="title"/>
          </p:nvPr>
        </p:nvSpPr>
        <p:spPr>
          <a:xfrm>
            <a:off x="1381183" y="867968"/>
            <a:ext cx="6276295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0" name="Google Shape;200;p51"/>
          <p:cNvSpPr txBox="1"/>
          <p:nvPr>
            <p:ph idx="1" type="subTitle"/>
          </p:nvPr>
        </p:nvSpPr>
        <p:spPr>
          <a:xfrm>
            <a:off x="4686148" y="5038267"/>
            <a:ext cx="2956564" cy="139756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51"/>
          <p:cNvSpPr txBox="1"/>
          <p:nvPr>
            <p:ph idx="2" type="subTitle"/>
          </p:nvPr>
        </p:nvSpPr>
        <p:spPr>
          <a:xfrm>
            <a:off x="1395950" y="5037404"/>
            <a:ext cx="2956564" cy="1397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51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1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51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1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1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1"/>
          <p:cNvSpPr txBox="1"/>
          <p:nvPr>
            <p:ph idx="3" type="subTitle"/>
          </p:nvPr>
        </p:nvSpPr>
        <p:spPr>
          <a:xfrm>
            <a:off x="4686148" y="4164522"/>
            <a:ext cx="2956564" cy="720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51"/>
          <p:cNvSpPr txBox="1"/>
          <p:nvPr>
            <p:ph idx="4" type="subTitle"/>
          </p:nvPr>
        </p:nvSpPr>
        <p:spPr>
          <a:xfrm>
            <a:off x="1395950" y="4164076"/>
            <a:ext cx="2956564" cy="720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51"/>
          <p:cNvSpPr txBox="1"/>
          <p:nvPr>
            <p:ph idx="5" type="subTitle"/>
          </p:nvPr>
        </p:nvSpPr>
        <p:spPr>
          <a:xfrm>
            <a:off x="4686148" y="3289630"/>
            <a:ext cx="2956564" cy="721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51"/>
          <p:cNvSpPr txBox="1"/>
          <p:nvPr>
            <p:ph idx="6" type="subTitle"/>
          </p:nvPr>
        </p:nvSpPr>
        <p:spPr>
          <a:xfrm>
            <a:off x="1395950" y="3290260"/>
            <a:ext cx="2956564" cy="721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/>
          <p:nvPr>
            <p:ph idx="1" type="body"/>
          </p:nvPr>
        </p:nvSpPr>
        <p:spPr>
          <a:xfrm>
            <a:off x="1380875" y="1538643"/>
            <a:ext cx="11233742" cy="62648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1pPr>
            <a:lvl2pPr indent="-304800" lvl="1" marL="914400" algn="l">
              <a:lnSpc>
                <a:spcPct val="10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2pPr>
            <a:lvl3pPr indent="-304800" lvl="2" marL="1371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3pPr>
            <a:lvl4pPr indent="-304800" lvl="3" marL="18288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4pPr>
            <a:lvl5pPr indent="-304800" lvl="4" marL="22860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5pPr>
            <a:lvl6pPr indent="-304800" lvl="5" marL="27432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6pPr>
            <a:lvl7pPr indent="-304800" lvl="6" marL="32004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7pPr>
            <a:lvl8pPr indent="-304800" lvl="7" marL="3657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8pPr>
            <a:lvl9pPr indent="-304800" lvl="8" marL="4114800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9pPr>
          </a:lstStyle>
          <a:p/>
        </p:txBody>
      </p:sp>
      <p:sp>
        <p:nvSpPr>
          <p:cNvPr id="29" name="Google Shape;29;p21"/>
          <p:cNvSpPr txBox="1"/>
          <p:nvPr>
            <p:ph type="title"/>
          </p:nvPr>
        </p:nvSpPr>
        <p:spPr>
          <a:xfrm>
            <a:off x="1381183" y="743816"/>
            <a:ext cx="7928777" cy="6243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2"/>
          <p:cNvSpPr txBox="1"/>
          <p:nvPr>
            <p:ph type="title"/>
          </p:nvPr>
        </p:nvSpPr>
        <p:spPr>
          <a:xfrm>
            <a:off x="1381183" y="867846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3"/>
          <p:cNvSpPr txBox="1"/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9pPr>
          </a:lstStyle>
          <a:p/>
        </p:txBody>
      </p:sp>
      <p:sp>
        <p:nvSpPr>
          <p:cNvPr id="215" name="Google Shape;215;p53"/>
          <p:cNvSpPr txBox="1"/>
          <p:nvPr>
            <p:ph idx="1" type="subTitle"/>
          </p:nvPr>
        </p:nvSpPr>
        <p:spPr>
          <a:xfrm>
            <a:off x="1381183" y="4011154"/>
            <a:ext cx="3304965" cy="34902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53"/>
          <p:cNvSpPr/>
          <p:nvPr/>
        </p:nvSpPr>
        <p:spPr>
          <a:xfrm>
            <a:off x="11296174" y="26145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53"/>
          <p:cNvSpPr/>
          <p:nvPr/>
        </p:nvSpPr>
        <p:spPr>
          <a:xfrm>
            <a:off x="9643595" y="8679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53"/>
          <p:cNvSpPr/>
          <p:nvPr/>
        </p:nvSpPr>
        <p:spPr>
          <a:xfrm>
            <a:off x="11296192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53"/>
          <p:cNvSpPr/>
          <p:nvPr/>
        </p:nvSpPr>
        <p:spPr>
          <a:xfrm>
            <a:off x="6338630" y="6109174"/>
            <a:ext cx="1318848" cy="13814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4"/>
          <p:cNvSpPr txBox="1"/>
          <p:nvPr>
            <p:ph type="ctrTitle"/>
          </p:nvPr>
        </p:nvSpPr>
        <p:spPr>
          <a:xfrm>
            <a:off x="6338630" y="867968"/>
            <a:ext cx="2973176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84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/>
        </p:txBody>
      </p:sp>
      <p:sp>
        <p:nvSpPr>
          <p:cNvPr id="222" name="Google Shape;222;p54"/>
          <p:cNvSpPr txBox="1"/>
          <p:nvPr>
            <p:ph idx="1" type="subTitle"/>
          </p:nvPr>
        </p:nvSpPr>
        <p:spPr>
          <a:xfrm>
            <a:off x="6373163" y="2523106"/>
            <a:ext cx="4658883" cy="15781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223" name="Google Shape;223;p54"/>
          <p:cNvSpPr txBox="1"/>
          <p:nvPr/>
        </p:nvSpPr>
        <p:spPr>
          <a:xfrm>
            <a:off x="6390813" y="5881575"/>
            <a:ext cx="5657018" cy="12350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845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i="0" lang="en-US" sz="1845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b="0" i="0" lang="en-US" sz="1845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i="0" lang="en-US" sz="1845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b="0" i="0" lang="en-US" sz="1845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i="0" lang="en-US" sz="1845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b="0" i="0" sz="1845" u="none" cap="none" strike="noStrik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4" name="Google Shape;224;p54"/>
          <p:cNvSpPr/>
          <p:nvPr/>
        </p:nvSpPr>
        <p:spPr>
          <a:xfrm>
            <a:off x="4686148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54"/>
          <p:cNvSpPr/>
          <p:nvPr/>
        </p:nvSpPr>
        <p:spPr>
          <a:xfrm>
            <a:off x="3033665" y="2606332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54"/>
          <p:cNvSpPr/>
          <p:nvPr/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54"/>
          <p:cNvSpPr/>
          <p:nvPr/>
        </p:nvSpPr>
        <p:spPr>
          <a:xfrm>
            <a:off x="1381183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54"/>
          <p:cNvSpPr/>
          <p:nvPr/>
        </p:nvSpPr>
        <p:spPr>
          <a:xfrm>
            <a:off x="4686148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54"/>
          <p:cNvSpPr/>
          <p:nvPr/>
        </p:nvSpPr>
        <p:spPr>
          <a:xfrm>
            <a:off x="4686148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54"/>
          <p:cNvSpPr/>
          <p:nvPr/>
        </p:nvSpPr>
        <p:spPr>
          <a:xfrm>
            <a:off x="3033665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54"/>
          <p:cNvSpPr/>
          <p:nvPr/>
        </p:nvSpPr>
        <p:spPr>
          <a:xfrm>
            <a:off x="1381183" y="261462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54"/>
          <p:cNvSpPr/>
          <p:nvPr/>
        </p:nvSpPr>
        <p:spPr>
          <a:xfrm>
            <a:off x="3033665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0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0"/>
          <p:cNvSpPr txBox="1"/>
          <p:nvPr>
            <p:ph idx="1" type="body"/>
          </p:nvPr>
        </p:nvSpPr>
        <p:spPr>
          <a:xfrm>
            <a:off x="966986" y="2227939"/>
            <a:ext cx="12131278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3" name="Google Shape;243;p20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20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20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2"/>
          <p:cNvSpPr txBox="1"/>
          <p:nvPr>
            <p:ph type="ctrTitle"/>
          </p:nvPr>
        </p:nvSpPr>
        <p:spPr>
          <a:xfrm>
            <a:off x="1758156" y="1369699"/>
            <a:ext cx="10548938" cy="2913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22"/>
              <a:buFont typeface="Calibri"/>
              <a:buNone/>
              <a:defRPr sz="69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22"/>
          <p:cNvSpPr txBox="1"/>
          <p:nvPr>
            <p:ph idx="1" type="subTitle"/>
          </p:nvPr>
        </p:nvSpPr>
        <p:spPr>
          <a:xfrm>
            <a:off x="1758156" y="4395820"/>
            <a:ext cx="10548938" cy="2020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sz="2769"/>
            </a:lvl1pPr>
            <a:lvl2pPr lvl="1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sz="2307"/>
            </a:lvl2pPr>
            <a:lvl3pPr lvl="2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sz="2076"/>
            </a:lvl3pPr>
            <a:lvl4pPr lvl="3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4pPr>
            <a:lvl5pPr lvl="4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5pPr>
            <a:lvl6pPr lvl="5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6pPr>
            <a:lvl7pPr lvl="6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7pPr>
            <a:lvl8pPr lvl="7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8pPr>
            <a:lvl9pPr lvl="8" algn="ctr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9pPr>
          </a:lstStyle>
          <a:p/>
        </p:txBody>
      </p:sp>
      <p:sp>
        <p:nvSpPr>
          <p:cNvPr id="249" name="Google Shape;249;p22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22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22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/>
          <p:nvPr>
            <p:ph type="title"/>
          </p:nvPr>
        </p:nvSpPr>
        <p:spPr>
          <a:xfrm>
            <a:off x="959660" y="2086514"/>
            <a:ext cx="12131278" cy="34813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22"/>
              <a:buFont typeface="Calibri"/>
              <a:buNone/>
              <a:defRPr sz="69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25"/>
          <p:cNvSpPr txBox="1"/>
          <p:nvPr>
            <p:ph idx="1" type="body"/>
          </p:nvPr>
        </p:nvSpPr>
        <p:spPr>
          <a:xfrm>
            <a:off x="959660" y="5600845"/>
            <a:ext cx="12131278" cy="1830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rgbClr val="888888"/>
              </a:buClr>
              <a:buSzPts val="2769"/>
              <a:buNone/>
              <a:defRPr sz="2769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2307"/>
              <a:buNone/>
              <a:defRPr sz="2307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2076"/>
              <a:buNone/>
              <a:defRPr sz="2076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5" name="Google Shape;255;p25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25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25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26"/>
          <p:cNvSpPr txBox="1"/>
          <p:nvPr>
            <p:ph idx="1" type="body"/>
          </p:nvPr>
        </p:nvSpPr>
        <p:spPr>
          <a:xfrm>
            <a:off x="966986" y="2227939"/>
            <a:ext cx="5977731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26"/>
          <p:cNvSpPr txBox="1"/>
          <p:nvPr>
            <p:ph idx="2" type="body"/>
          </p:nvPr>
        </p:nvSpPr>
        <p:spPr>
          <a:xfrm>
            <a:off x="7120533" y="2227939"/>
            <a:ext cx="5977731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2" name="Google Shape;262;p26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26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26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7"/>
          <p:cNvSpPr txBox="1"/>
          <p:nvPr>
            <p:ph type="title"/>
          </p:nvPr>
        </p:nvSpPr>
        <p:spPr>
          <a:xfrm>
            <a:off x="968818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27"/>
          <p:cNvSpPr txBox="1"/>
          <p:nvPr>
            <p:ph idx="1" type="body"/>
          </p:nvPr>
        </p:nvSpPr>
        <p:spPr>
          <a:xfrm>
            <a:off x="968819" y="2051641"/>
            <a:ext cx="5950259" cy="10054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b="1" sz="2769"/>
            </a:lvl1pPr>
            <a:lvl2pPr indent="-2286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b="1" sz="2307"/>
            </a:lvl2pPr>
            <a:lvl3pPr indent="-2286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b="1" sz="2076"/>
            </a:lvl3pPr>
            <a:lvl4pPr indent="-2286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4pPr>
            <a:lvl5pPr indent="-2286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5pPr>
            <a:lvl6pPr indent="-2286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6pPr>
            <a:lvl7pPr indent="-2286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7pPr>
            <a:lvl8pPr indent="-2286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8pPr>
            <a:lvl9pPr indent="-2286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9pPr>
          </a:lstStyle>
          <a:p/>
        </p:txBody>
      </p:sp>
      <p:sp>
        <p:nvSpPr>
          <p:cNvPr id="268" name="Google Shape;268;p27"/>
          <p:cNvSpPr txBox="1"/>
          <p:nvPr>
            <p:ph idx="2" type="body"/>
          </p:nvPr>
        </p:nvSpPr>
        <p:spPr>
          <a:xfrm>
            <a:off x="968819" y="3057119"/>
            <a:ext cx="5950259" cy="449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9" name="Google Shape;269;p27"/>
          <p:cNvSpPr txBox="1"/>
          <p:nvPr>
            <p:ph idx="3" type="body"/>
          </p:nvPr>
        </p:nvSpPr>
        <p:spPr>
          <a:xfrm>
            <a:off x="7120533" y="2051641"/>
            <a:ext cx="5979563" cy="10054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b="1" sz="2769"/>
            </a:lvl1pPr>
            <a:lvl2pPr indent="-2286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b="1" sz="2307"/>
            </a:lvl2pPr>
            <a:lvl3pPr indent="-2286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b="1" sz="2076"/>
            </a:lvl3pPr>
            <a:lvl4pPr indent="-2286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4pPr>
            <a:lvl5pPr indent="-2286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5pPr>
            <a:lvl6pPr indent="-2286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6pPr>
            <a:lvl7pPr indent="-2286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7pPr>
            <a:lvl8pPr indent="-2286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8pPr>
            <a:lvl9pPr indent="-2286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9pPr>
          </a:lstStyle>
          <a:p/>
        </p:txBody>
      </p:sp>
      <p:sp>
        <p:nvSpPr>
          <p:cNvPr id="270" name="Google Shape;270;p27"/>
          <p:cNvSpPr txBox="1"/>
          <p:nvPr>
            <p:ph idx="4" type="body"/>
          </p:nvPr>
        </p:nvSpPr>
        <p:spPr>
          <a:xfrm>
            <a:off x="7120533" y="3057119"/>
            <a:ext cx="5979563" cy="449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1" name="Google Shape;271;p27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27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27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8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28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28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28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5"/>
          <p:cNvSpPr txBox="1"/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1" type="subTitle"/>
          </p:nvPr>
        </p:nvSpPr>
        <p:spPr>
          <a:xfrm flipH="1">
            <a:off x="4680610" y="2618549"/>
            <a:ext cx="2967639" cy="139854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5"/>
          <p:cNvSpPr txBox="1"/>
          <p:nvPr>
            <p:ph idx="2" type="subTitle"/>
          </p:nvPr>
        </p:nvSpPr>
        <p:spPr>
          <a:xfrm>
            <a:off x="4680610" y="4372547"/>
            <a:ext cx="2967639" cy="26638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69150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35"/>
          <p:cNvSpPr txBox="1"/>
          <p:nvPr>
            <p:ph idx="3" type="subTitle"/>
          </p:nvPr>
        </p:nvSpPr>
        <p:spPr>
          <a:xfrm flipH="1">
            <a:off x="1381183" y="2621966"/>
            <a:ext cx="2971330" cy="139512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5"/>
          <p:cNvSpPr txBox="1"/>
          <p:nvPr>
            <p:ph idx="4" type="subTitle"/>
          </p:nvPr>
        </p:nvSpPr>
        <p:spPr>
          <a:xfrm>
            <a:off x="1381183" y="4372547"/>
            <a:ext cx="2967639" cy="26638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2153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35"/>
          <p:cNvSpPr/>
          <p:nvPr/>
        </p:nvSpPr>
        <p:spPr>
          <a:xfrm>
            <a:off x="9643595" y="2614522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5"/>
          <p:cNvSpPr/>
          <p:nvPr/>
        </p:nvSpPr>
        <p:spPr>
          <a:xfrm>
            <a:off x="11296192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5"/>
          <p:cNvSpPr/>
          <p:nvPr/>
        </p:nvSpPr>
        <p:spPr>
          <a:xfrm>
            <a:off x="11296192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5"/>
          <p:cNvSpPr/>
          <p:nvPr/>
        </p:nvSpPr>
        <p:spPr>
          <a:xfrm>
            <a:off x="11296174" y="26145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5"/>
          <p:cNvSpPr/>
          <p:nvPr/>
        </p:nvSpPr>
        <p:spPr>
          <a:xfrm>
            <a:off x="9643595" y="8679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5"/>
          <p:cNvSpPr/>
          <p:nvPr/>
        </p:nvSpPr>
        <p:spPr>
          <a:xfrm>
            <a:off x="7990997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9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1" name="Google Shape;281;p29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29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0"/>
          <p:cNvSpPr txBox="1"/>
          <p:nvPr>
            <p:ph type="title"/>
          </p:nvPr>
        </p:nvSpPr>
        <p:spPr>
          <a:xfrm>
            <a:off x="968818" y="557953"/>
            <a:ext cx="4536409" cy="1952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92"/>
              <a:buFont typeface="Calibri"/>
              <a:buNone/>
              <a:defRPr sz="369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30"/>
          <p:cNvSpPr txBox="1"/>
          <p:nvPr>
            <p:ph idx="1" type="body"/>
          </p:nvPr>
        </p:nvSpPr>
        <p:spPr>
          <a:xfrm>
            <a:off x="5979563" y="1205025"/>
            <a:ext cx="7120533" cy="59476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63042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3692"/>
              <a:buChar char="•"/>
              <a:defRPr sz="3691"/>
            </a:lvl1pPr>
            <a:lvl2pPr indent="-433705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3230"/>
              <a:buChar char="•"/>
              <a:defRPr sz="3230"/>
            </a:lvl2pPr>
            <a:lvl3pPr indent="-404431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769"/>
              <a:buChar char="•"/>
              <a:defRPr sz="2769"/>
            </a:lvl3pPr>
            <a:lvl4pPr indent="-375094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4pPr>
            <a:lvl5pPr indent="-375094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5pPr>
            <a:lvl6pPr indent="-375094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6pPr>
            <a:lvl7pPr indent="-375094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7pPr>
            <a:lvl8pPr indent="-375094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8pPr>
            <a:lvl9pPr indent="-375094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9pPr>
          </a:lstStyle>
          <a:p/>
        </p:txBody>
      </p:sp>
      <p:sp>
        <p:nvSpPr>
          <p:cNvPr id="286" name="Google Shape;286;p30"/>
          <p:cNvSpPr txBox="1"/>
          <p:nvPr>
            <p:ph idx="2" type="body"/>
          </p:nvPr>
        </p:nvSpPr>
        <p:spPr>
          <a:xfrm>
            <a:off x="968818" y="2510790"/>
            <a:ext cx="4536409" cy="4651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1pPr>
            <a:lvl2pPr indent="-2286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  <a:defRPr sz="1615"/>
            </a:lvl2pPr>
            <a:lvl3pPr indent="-2286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384"/>
              <a:buNone/>
              <a:defRPr sz="1384"/>
            </a:lvl3pPr>
            <a:lvl4pPr indent="-2286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4pPr>
            <a:lvl5pPr indent="-2286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5pPr>
            <a:lvl6pPr indent="-2286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6pPr>
            <a:lvl7pPr indent="-2286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7pPr>
            <a:lvl8pPr indent="-2286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8pPr>
            <a:lvl9pPr indent="-2286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9pPr>
          </a:lstStyle>
          <a:p/>
        </p:txBody>
      </p:sp>
      <p:sp>
        <p:nvSpPr>
          <p:cNvPr id="287" name="Google Shape;287;p30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0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30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/>
          <p:nvPr>
            <p:ph type="title"/>
          </p:nvPr>
        </p:nvSpPr>
        <p:spPr>
          <a:xfrm>
            <a:off x="968818" y="557953"/>
            <a:ext cx="4536409" cy="1952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92"/>
              <a:buFont typeface="Calibri"/>
              <a:buNone/>
              <a:defRPr sz="369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31"/>
          <p:cNvSpPr/>
          <p:nvPr>
            <p:ph idx="2" type="pic"/>
          </p:nvPr>
        </p:nvSpPr>
        <p:spPr>
          <a:xfrm>
            <a:off x="5979563" y="1205025"/>
            <a:ext cx="7120533" cy="5947628"/>
          </a:xfrm>
          <a:prstGeom prst="rect">
            <a:avLst/>
          </a:prstGeom>
          <a:noFill/>
          <a:ln>
            <a:noFill/>
          </a:ln>
        </p:spPr>
      </p:sp>
      <p:sp>
        <p:nvSpPr>
          <p:cNvPr id="293" name="Google Shape;293;p31"/>
          <p:cNvSpPr txBox="1"/>
          <p:nvPr>
            <p:ph idx="1" type="body"/>
          </p:nvPr>
        </p:nvSpPr>
        <p:spPr>
          <a:xfrm>
            <a:off x="968818" y="2510790"/>
            <a:ext cx="4536409" cy="4651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1pPr>
            <a:lvl2pPr indent="-2286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  <a:defRPr sz="1615"/>
            </a:lvl2pPr>
            <a:lvl3pPr indent="-2286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384"/>
              <a:buNone/>
              <a:defRPr sz="1384"/>
            </a:lvl3pPr>
            <a:lvl4pPr indent="-2286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4pPr>
            <a:lvl5pPr indent="-2286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5pPr>
            <a:lvl6pPr indent="-2286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6pPr>
            <a:lvl7pPr indent="-2286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7pPr>
            <a:lvl8pPr indent="-2286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8pPr>
            <a:lvl9pPr indent="-2286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9pPr>
          </a:lstStyle>
          <a:p/>
        </p:txBody>
      </p:sp>
      <p:sp>
        <p:nvSpPr>
          <p:cNvPr id="294" name="Google Shape;294;p31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31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31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9" name="Google Shape;299;p32"/>
          <p:cNvSpPr txBox="1"/>
          <p:nvPr>
            <p:ph idx="1" type="body"/>
          </p:nvPr>
        </p:nvSpPr>
        <p:spPr>
          <a:xfrm rot="5400000">
            <a:off x="4377503" y="-1182578"/>
            <a:ext cx="5310244" cy="121312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0" name="Google Shape;300;p32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1" name="Google Shape;301;p32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32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"/>
          <p:cNvSpPr txBox="1"/>
          <p:nvPr>
            <p:ph type="title"/>
          </p:nvPr>
        </p:nvSpPr>
        <p:spPr>
          <a:xfrm rot="5400000">
            <a:off x="8035557" y="2475475"/>
            <a:ext cx="7092595" cy="3032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33"/>
          <p:cNvSpPr txBox="1"/>
          <p:nvPr>
            <p:ph idx="1" type="body"/>
          </p:nvPr>
        </p:nvSpPr>
        <p:spPr>
          <a:xfrm rot="5400000">
            <a:off x="1882010" y="-469436"/>
            <a:ext cx="7092595" cy="8922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6" name="Google Shape;306;p33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33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33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4"/>
          <p:cNvSpPr txBox="1"/>
          <p:nvPr>
            <p:ph idx="1" type="body"/>
          </p:nvPr>
        </p:nvSpPr>
        <p:spPr>
          <a:xfrm>
            <a:off x="1380875" y="1538643"/>
            <a:ext cx="11233742" cy="62648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1pPr>
            <a:lvl2pPr indent="-304800" lvl="1" marL="914400" algn="l">
              <a:lnSpc>
                <a:spcPct val="10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2pPr>
            <a:lvl3pPr indent="-304800" lvl="2" marL="13716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3pPr>
            <a:lvl4pPr indent="-304800" lvl="3" marL="18288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4pPr>
            <a:lvl5pPr indent="-304800" lvl="4" marL="22860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5pPr>
            <a:lvl6pPr indent="-304800" lvl="5" marL="27432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6pPr>
            <a:lvl7pPr indent="-304800" lvl="6" marL="32004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5"/>
            </a:lvl7pPr>
            <a:lvl8pPr indent="-304800" lvl="7" marL="3657600" algn="l">
              <a:lnSpc>
                <a:spcPct val="9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5"/>
            </a:lvl8pPr>
            <a:lvl9pPr indent="-304800" lvl="8" marL="4114800" algn="l">
              <a:lnSpc>
                <a:spcPct val="90000"/>
              </a:lnSpc>
              <a:spcBef>
                <a:spcPts val="2461"/>
              </a:spcBef>
              <a:spcAft>
                <a:spcPts val="2461"/>
              </a:spcAft>
              <a:buClr>
                <a:srgbClr val="2B3E55"/>
              </a:buClr>
              <a:buSzPts val="1200"/>
              <a:buFont typeface="Montserrat"/>
              <a:buChar char="■"/>
              <a:defRPr sz="1845"/>
            </a:lvl9pPr>
          </a:lstStyle>
          <a:p/>
        </p:txBody>
      </p:sp>
      <p:sp>
        <p:nvSpPr>
          <p:cNvPr id="311" name="Google Shape;311;p34"/>
          <p:cNvSpPr txBox="1"/>
          <p:nvPr>
            <p:ph type="title"/>
          </p:nvPr>
        </p:nvSpPr>
        <p:spPr>
          <a:xfrm>
            <a:off x="1381183" y="743816"/>
            <a:ext cx="7928777" cy="62434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4"/>
          <p:cNvSpPr txBox="1"/>
          <p:nvPr>
            <p:ph type="ctrTitle"/>
          </p:nvPr>
        </p:nvSpPr>
        <p:spPr>
          <a:xfrm>
            <a:off x="1758156" y="1369699"/>
            <a:ext cx="10548938" cy="2913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22"/>
              <a:buFont typeface="Calibri"/>
              <a:buNone/>
              <a:defRPr sz="69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24"/>
          <p:cNvSpPr txBox="1"/>
          <p:nvPr>
            <p:ph idx="1" type="subTitle"/>
          </p:nvPr>
        </p:nvSpPr>
        <p:spPr>
          <a:xfrm>
            <a:off x="1758156" y="4395820"/>
            <a:ext cx="10548938" cy="2020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sz="2769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sz="2307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sz="2076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9pPr>
          </a:lstStyle>
          <a:p/>
        </p:txBody>
      </p:sp>
      <p:sp>
        <p:nvSpPr>
          <p:cNvPr id="321" name="Google Shape;321;p24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24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24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6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56"/>
          <p:cNvSpPr txBox="1"/>
          <p:nvPr>
            <p:ph idx="1" type="body"/>
          </p:nvPr>
        </p:nvSpPr>
        <p:spPr>
          <a:xfrm>
            <a:off x="966986" y="2227939"/>
            <a:ext cx="12131278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7" name="Google Shape;327;p56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56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56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7"/>
          <p:cNvSpPr txBox="1"/>
          <p:nvPr>
            <p:ph type="title"/>
          </p:nvPr>
        </p:nvSpPr>
        <p:spPr>
          <a:xfrm>
            <a:off x="959660" y="2086514"/>
            <a:ext cx="12131278" cy="34813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22"/>
              <a:buFont typeface="Calibri"/>
              <a:buNone/>
              <a:defRPr sz="692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57"/>
          <p:cNvSpPr txBox="1"/>
          <p:nvPr>
            <p:ph idx="1" type="body"/>
          </p:nvPr>
        </p:nvSpPr>
        <p:spPr>
          <a:xfrm>
            <a:off x="959660" y="5600845"/>
            <a:ext cx="12131278" cy="1830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769"/>
              <a:buNone/>
              <a:defRPr sz="2769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307"/>
              <a:buNone/>
              <a:defRPr sz="2307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76"/>
              <a:buNone/>
              <a:defRPr sz="2076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46"/>
              <a:buNone/>
              <a:defRPr sz="1845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3" name="Google Shape;333;p57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57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57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8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58"/>
          <p:cNvSpPr txBox="1"/>
          <p:nvPr>
            <p:ph idx="1" type="body"/>
          </p:nvPr>
        </p:nvSpPr>
        <p:spPr>
          <a:xfrm>
            <a:off x="966986" y="2227939"/>
            <a:ext cx="5977731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9" name="Google Shape;339;p58"/>
          <p:cNvSpPr txBox="1"/>
          <p:nvPr>
            <p:ph idx="2" type="body"/>
          </p:nvPr>
        </p:nvSpPr>
        <p:spPr>
          <a:xfrm>
            <a:off x="7120533" y="2227939"/>
            <a:ext cx="5977731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58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58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58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6"/>
          <p:cNvSpPr txBox="1"/>
          <p:nvPr>
            <p:ph type="title"/>
          </p:nvPr>
        </p:nvSpPr>
        <p:spPr>
          <a:xfrm>
            <a:off x="6337092" y="2615295"/>
            <a:ext cx="4625197" cy="13951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2" type="title"/>
          </p:nvPr>
        </p:nvSpPr>
        <p:spPr>
          <a:xfrm>
            <a:off x="6337092" y="867968"/>
            <a:ext cx="1320232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45" name="Google Shape;45;p36"/>
          <p:cNvSpPr/>
          <p:nvPr/>
        </p:nvSpPr>
        <p:spPr>
          <a:xfrm>
            <a:off x="6338612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6"/>
          <p:cNvSpPr/>
          <p:nvPr/>
        </p:nvSpPr>
        <p:spPr>
          <a:xfrm>
            <a:off x="468612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6"/>
          <p:cNvSpPr/>
          <p:nvPr/>
        </p:nvSpPr>
        <p:spPr>
          <a:xfrm>
            <a:off x="9644576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6"/>
          <p:cNvSpPr/>
          <p:nvPr/>
        </p:nvSpPr>
        <p:spPr>
          <a:xfrm>
            <a:off x="7991094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6"/>
          <p:cNvSpPr/>
          <p:nvPr/>
        </p:nvSpPr>
        <p:spPr>
          <a:xfrm>
            <a:off x="9644576" y="86798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6"/>
          <p:cNvSpPr/>
          <p:nvPr/>
        </p:nvSpPr>
        <p:spPr>
          <a:xfrm>
            <a:off x="4686129" y="86945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6"/>
          <p:cNvSpPr/>
          <p:nvPr/>
        </p:nvSpPr>
        <p:spPr>
          <a:xfrm>
            <a:off x="4686129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6"/>
          <p:cNvSpPr/>
          <p:nvPr/>
        </p:nvSpPr>
        <p:spPr>
          <a:xfrm>
            <a:off x="3033647" y="2616027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36"/>
          <p:cNvSpPr/>
          <p:nvPr/>
        </p:nvSpPr>
        <p:spPr>
          <a:xfrm>
            <a:off x="3033647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6"/>
          <p:cNvSpPr/>
          <p:nvPr/>
        </p:nvSpPr>
        <p:spPr>
          <a:xfrm>
            <a:off x="6338612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6"/>
          <p:cNvSpPr/>
          <p:nvPr/>
        </p:nvSpPr>
        <p:spPr>
          <a:xfrm>
            <a:off x="7991094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9"/>
          <p:cNvSpPr txBox="1"/>
          <p:nvPr>
            <p:ph type="title"/>
          </p:nvPr>
        </p:nvSpPr>
        <p:spPr>
          <a:xfrm>
            <a:off x="968818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59"/>
          <p:cNvSpPr txBox="1"/>
          <p:nvPr>
            <p:ph idx="1" type="body"/>
          </p:nvPr>
        </p:nvSpPr>
        <p:spPr>
          <a:xfrm>
            <a:off x="968819" y="2051641"/>
            <a:ext cx="5950259" cy="10054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b="1" sz="2769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b="1" sz="2307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b="1" sz="2076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9pPr>
          </a:lstStyle>
          <a:p/>
        </p:txBody>
      </p:sp>
      <p:sp>
        <p:nvSpPr>
          <p:cNvPr id="346" name="Google Shape;346;p59"/>
          <p:cNvSpPr txBox="1"/>
          <p:nvPr>
            <p:ph idx="2" type="body"/>
          </p:nvPr>
        </p:nvSpPr>
        <p:spPr>
          <a:xfrm>
            <a:off x="968819" y="3057119"/>
            <a:ext cx="5950259" cy="449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7" name="Google Shape;347;p59"/>
          <p:cNvSpPr txBox="1"/>
          <p:nvPr>
            <p:ph idx="3" type="body"/>
          </p:nvPr>
        </p:nvSpPr>
        <p:spPr>
          <a:xfrm>
            <a:off x="7120533" y="2051641"/>
            <a:ext cx="5979563" cy="10054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69"/>
              <a:buNone/>
              <a:defRPr b="1" sz="2769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None/>
              <a:defRPr b="1" sz="2307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76"/>
              <a:buNone/>
              <a:defRPr b="1" sz="2076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b="1" sz="1845"/>
            </a:lvl9pPr>
          </a:lstStyle>
          <a:p/>
        </p:txBody>
      </p:sp>
      <p:sp>
        <p:nvSpPr>
          <p:cNvPr id="348" name="Google Shape;348;p59"/>
          <p:cNvSpPr txBox="1"/>
          <p:nvPr>
            <p:ph idx="4" type="body"/>
          </p:nvPr>
        </p:nvSpPr>
        <p:spPr>
          <a:xfrm>
            <a:off x="7120533" y="3057119"/>
            <a:ext cx="5979563" cy="449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9" name="Google Shape;349;p59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59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59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0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4" name="Google Shape;354;p60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60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6" name="Google Shape;356;p60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61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9" name="Google Shape;359;p61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0" name="Google Shape;360;p61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62"/>
          <p:cNvSpPr txBox="1"/>
          <p:nvPr>
            <p:ph type="title"/>
          </p:nvPr>
        </p:nvSpPr>
        <p:spPr>
          <a:xfrm>
            <a:off x="968818" y="557953"/>
            <a:ext cx="4536409" cy="1952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92"/>
              <a:buFont typeface="Calibri"/>
              <a:buNone/>
              <a:defRPr sz="369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62"/>
          <p:cNvSpPr txBox="1"/>
          <p:nvPr>
            <p:ph idx="1" type="body"/>
          </p:nvPr>
        </p:nvSpPr>
        <p:spPr>
          <a:xfrm>
            <a:off x="5979563" y="1205025"/>
            <a:ext cx="7120533" cy="59476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63042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92"/>
              <a:buChar char="•"/>
              <a:defRPr sz="3691"/>
            </a:lvl1pPr>
            <a:lvl2pPr indent="-43370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30"/>
              <a:buChar char="•"/>
              <a:defRPr sz="3230"/>
            </a:lvl2pPr>
            <a:lvl3pPr indent="-404431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69"/>
              <a:buChar char="•"/>
              <a:defRPr sz="2769"/>
            </a:lvl3pPr>
            <a:lvl4pPr indent="-375094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4pPr>
            <a:lvl5pPr indent="-375094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5pPr>
            <a:lvl6pPr indent="-375094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6pPr>
            <a:lvl7pPr indent="-375094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7pPr>
            <a:lvl8pPr indent="-375094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8pPr>
            <a:lvl9pPr indent="-375094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7"/>
              <a:buChar char="•"/>
              <a:defRPr sz="2307"/>
            </a:lvl9pPr>
          </a:lstStyle>
          <a:p/>
        </p:txBody>
      </p:sp>
      <p:sp>
        <p:nvSpPr>
          <p:cNvPr id="364" name="Google Shape;364;p62"/>
          <p:cNvSpPr txBox="1"/>
          <p:nvPr>
            <p:ph idx="2" type="body"/>
          </p:nvPr>
        </p:nvSpPr>
        <p:spPr>
          <a:xfrm>
            <a:off x="968818" y="2510790"/>
            <a:ext cx="4536409" cy="4651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  <a:defRPr sz="1615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84"/>
              <a:buNone/>
              <a:defRPr sz="1384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9pPr>
          </a:lstStyle>
          <a:p/>
        </p:txBody>
      </p:sp>
      <p:sp>
        <p:nvSpPr>
          <p:cNvPr id="365" name="Google Shape;365;p62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62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62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63"/>
          <p:cNvSpPr txBox="1"/>
          <p:nvPr>
            <p:ph type="title"/>
          </p:nvPr>
        </p:nvSpPr>
        <p:spPr>
          <a:xfrm>
            <a:off x="968818" y="557953"/>
            <a:ext cx="4536409" cy="1952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92"/>
              <a:buFont typeface="Calibri"/>
              <a:buNone/>
              <a:defRPr sz="369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63"/>
          <p:cNvSpPr/>
          <p:nvPr>
            <p:ph idx="2" type="pic"/>
          </p:nvPr>
        </p:nvSpPr>
        <p:spPr>
          <a:xfrm>
            <a:off x="5979563" y="1205025"/>
            <a:ext cx="7120533" cy="5947628"/>
          </a:xfrm>
          <a:prstGeom prst="rect">
            <a:avLst/>
          </a:prstGeom>
          <a:noFill/>
          <a:ln>
            <a:noFill/>
          </a:ln>
        </p:spPr>
      </p:sp>
      <p:sp>
        <p:nvSpPr>
          <p:cNvPr id="371" name="Google Shape;371;p63"/>
          <p:cNvSpPr txBox="1"/>
          <p:nvPr>
            <p:ph idx="1" type="body"/>
          </p:nvPr>
        </p:nvSpPr>
        <p:spPr>
          <a:xfrm>
            <a:off x="968818" y="2510790"/>
            <a:ext cx="4536409" cy="46515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46"/>
              <a:buNone/>
              <a:defRPr sz="1845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15"/>
              <a:buNone/>
              <a:defRPr sz="1615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84"/>
              <a:buNone/>
              <a:defRPr sz="1384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54"/>
              <a:buNone/>
              <a:defRPr sz="1154"/>
            </a:lvl9pPr>
          </a:lstStyle>
          <a:p/>
        </p:txBody>
      </p:sp>
      <p:sp>
        <p:nvSpPr>
          <p:cNvPr id="372" name="Google Shape;372;p63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63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63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4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7" name="Google Shape;377;p64"/>
          <p:cNvSpPr txBox="1"/>
          <p:nvPr>
            <p:ph idx="1" type="body"/>
          </p:nvPr>
        </p:nvSpPr>
        <p:spPr>
          <a:xfrm rot="5400000">
            <a:off x="4377503" y="-1182578"/>
            <a:ext cx="5310244" cy="121312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8" name="Google Shape;378;p64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64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0" name="Google Shape;380;p64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65"/>
          <p:cNvSpPr txBox="1"/>
          <p:nvPr>
            <p:ph type="title"/>
          </p:nvPr>
        </p:nvSpPr>
        <p:spPr>
          <a:xfrm rot="5400000">
            <a:off x="8035557" y="2475475"/>
            <a:ext cx="7092595" cy="3032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65"/>
          <p:cNvSpPr txBox="1"/>
          <p:nvPr>
            <p:ph idx="1" type="body"/>
          </p:nvPr>
        </p:nvSpPr>
        <p:spPr>
          <a:xfrm rot="5400000">
            <a:off x="1882010" y="-469436"/>
            <a:ext cx="7092595" cy="8922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4" name="Google Shape;384;p65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5" name="Google Shape;385;p65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65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67"/>
          <p:cNvSpPr txBox="1"/>
          <p:nvPr>
            <p:ph type="ctrTitle"/>
          </p:nvPr>
        </p:nvSpPr>
        <p:spPr>
          <a:xfrm>
            <a:off x="1595868" y="4385092"/>
            <a:ext cx="10548939" cy="20206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15"/>
              <a:buFont typeface="Open Sans"/>
              <a:buNone/>
              <a:defRPr sz="5015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67"/>
          <p:cNvSpPr txBox="1"/>
          <p:nvPr>
            <p:ph idx="1" type="subTitle"/>
          </p:nvPr>
        </p:nvSpPr>
        <p:spPr>
          <a:xfrm>
            <a:off x="1464001" y="1485137"/>
            <a:ext cx="10548939" cy="20206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lt2"/>
              </a:buClr>
              <a:buSzPts val="21063"/>
              <a:buNone/>
              <a:defRPr b="1" sz="21063">
                <a:solidFill>
                  <a:schemeClr val="lt2"/>
                </a:solidFill>
              </a:defRPr>
            </a:lvl1pPr>
            <a:lvl2pPr lvl="1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2006"/>
              <a:buNone/>
              <a:defRPr sz="2006"/>
            </a:lvl2pPr>
            <a:lvl3pPr lvl="2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None/>
              <a:defRPr sz="1804"/>
            </a:lvl3pPr>
            <a:lvl4pPr lvl="3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4pPr>
            <a:lvl5pPr lvl="4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5pPr>
            <a:lvl6pPr lvl="5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6pPr>
            <a:lvl7pPr lvl="6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7pPr>
            <a:lvl8pPr lvl="7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8pPr>
            <a:lvl9pPr lvl="8" algn="ctr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605"/>
              <a:buNone/>
              <a:defRPr sz="1604"/>
            </a:lvl9pPr>
          </a:lstStyle>
          <a:p/>
        </p:txBody>
      </p:sp>
      <p:sp>
        <p:nvSpPr>
          <p:cNvPr id="402" name="Google Shape;402;p67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3" name="Google Shape;403;p67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4" name="Google Shape;404;p67"/>
          <p:cNvPicPr preferRelativeResize="0"/>
          <p:nvPr/>
        </p:nvPicPr>
        <p:blipFill rotWithShape="1">
          <a:blip r:embed="rId2">
            <a:alphaModFix/>
          </a:blip>
          <a:srcRect b="27154" l="0" r="0" t="0"/>
          <a:stretch/>
        </p:blipFill>
        <p:spPr>
          <a:xfrm>
            <a:off x="12618153" y="7465315"/>
            <a:ext cx="907252" cy="31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396">
          <p15:clr>
            <a:srgbClr val="FBAE40"/>
          </p15:clr>
        </p15:guide>
        <p15:guide id="2" pos="4416">
          <p15:clr>
            <a:srgbClr val="FBAE40"/>
          </p15:clr>
        </p15:guide>
        <p15:guide id="3" pos="110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8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7" name="Google Shape;407;p68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08" name="Google Shape;408;p68"/>
          <p:cNvGrpSpPr/>
          <p:nvPr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409" name="Google Shape;409;p68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68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68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68"/>
          <p:cNvSpPr/>
          <p:nvPr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68"/>
          <p:cNvSpPr txBox="1"/>
          <p:nvPr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sz="602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9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6" name="Google Shape;416;p69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17" name="Google Shape;417;p69"/>
          <p:cNvCxnSpPr/>
          <p:nvPr/>
        </p:nvCxnSpPr>
        <p:spPr>
          <a:xfrm>
            <a:off x="424384" y="7871040"/>
            <a:ext cx="13180109" cy="0"/>
          </a:xfrm>
          <a:prstGeom prst="straightConnector1">
            <a:avLst/>
          </a:prstGeom>
          <a:noFill/>
          <a:ln cap="flat" cmpd="sng" w="9525">
            <a:solidFill>
              <a:srgbClr val="C6C6C6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18" name="Google Shape;418;p69"/>
          <p:cNvGrpSpPr/>
          <p:nvPr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419" name="Google Shape;419;p69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69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69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2" name="Google Shape;422;p69"/>
          <p:cNvSpPr/>
          <p:nvPr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69"/>
          <p:cNvSpPr txBox="1"/>
          <p:nvPr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sz="602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4" name="Google Shape;424;p69"/>
          <p:cNvSpPr txBox="1"/>
          <p:nvPr/>
        </p:nvSpPr>
        <p:spPr>
          <a:xfrm>
            <a:off x="2009324" y="4180223"/>
            <a:ext cx="184731" cy="370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69"/>
          <p:cNvSpPr txBox="1"/>
          <p:nvPr/>
        </p:nvSpPr>
        <p:spPr>
          <a:xfrm>
            <a:off x="1779644" y="583322"/>
            <a:ext cx="3877455" cy="7714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13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Big Idea</a:t>
            </a:r>
            <a:endParaRPr/>
          </a:p>
        </p:txBody>
      </p:sp>
      <p:pic>
        <p:nvPicPr>
          <p:cNvPr descr="Idea with solid fill" id="426" name="Google Shape;426;p6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5663" y="484975"/>
            <a:ext cx="1073602" cy="1135695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69"/>
          <p:cNvSpPr txBox="1"/>
          <p:nvPr/>
        </p:nvSpPr>
        <p:spPr>
          <a:xfrm>
            <a:off x="4727381" y="620884"/>
            <a:ext cx="8294901" cy="709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6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Using your memorable experience as inspiration, imagine an experience that can help clinicians write patient-centric notes.</a:t>
            </a:r>
            <a:endParaRPr/>
          </a:p>
        </p:txBody>
      </p:sp>
      <p:sp>
        <p:nvSpPr>
          <p:cNvPr id="428" name="Google Shape;428;p69"/>
          <p:cNvSpPr txBox="1"/>
          <p:nvPr/>
        </p:nvSpPr>
        <p:spPr>
          <a:xfrm>
            <a:off x="5406990" y="2396702"/>
            <a:ext cx="6412331" cy="339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3. Describe how your experience should feel?</a:t>
            </a:r>
            <a:endParaRPr/>
          </a:p>
        </p:txBody>
      </p:sp>
      <p:sp>
        <p:nvSpPr>
          <p:cNvPr id="429" name="Google Shape;429;p69"/>
          <p:cNvSpPr txBox="1"/>
          <p:nvPr/>
        </p:nvSpPr>
        <p:spPr>
          <a:xfrm>
            <a:off x="445286" y="2370761"/>
            <a:ext cx="4375179" cy="1080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4. Highlight 1 or 2  resources* that can support your Big Idea.</a:t>
            </a:r>
            <a:r>
              <a:rPr i="1"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4">
              <a:solidFill>
                <a:srgbClr val="8E8E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Feel free to add your own ideas.</a:t>
            </a:r>
            <a:endParaRPr/>
          </a:p>
        </p:txBody>
      </p:sp>
      <p:sp>
        <p:nvSpPr>
          <p:cNvPr id="430" name="Google Shape;430;p69"/>
          <p:cNvSpPr txBox="1"/>
          <p:nvPr/>
        </p:nvSpPr>
        <p:spPr>
          <a:xfrm>
            <a:off x="8417398" y="7964447"/>
            <a:ext cx="4076757" cy="262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3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*ideas from S1 and resources identified in environmental scan</a:t>
            </a:r>
            <a:endParaRPr/>
          </a:p>
        </p:txBody>
      </p:sp>
      <p:sp>
        <p:nvSpPr>
          <p:cNvPr id="431" name="Google Shape;431;p69"/>
          <p:cNvSpPr txBox="1"/>
          <p:nvPr/>
        </p:nvSpPr>
        <p:spPr>
          <a:xfrm>
            <a:off x="5406990" y="4646863"/>
            <a:ext cx="6412331" cy="339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2. What is your big idea to create this experience?</a:t>
            </a:r>
            <a:endParaRPr/>
          </a:p>
        </p:txBody>
      </p:sp>
      <p:sp>
        <p:nvSpPr>
          <p:cNvPr id="432" name="Google Shape;432;p69"/>
          <p:cNvSpPr txBox="1"/>
          <p:nvPr/>
        </p:nvSpPr>
        <p:spPr>
          <a:xfrm>
            <a:off x="5309590" y="7109827"/>
            <a:ext cx="6111857" cy="370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1. My Big Idea</a:t>
            </a:r>
            <a:r>
              <a:rPr lang="en-US" sz="1804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i="1" sz="1804">
              <a:solidFill>
                <a:srgbClr val="8E8E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69"/>
          <p:cNvSpPr txBox="1"/>
          <p:nvPr>
            <p:ph idx="1" type="body"/>
          </p:nvPr>
        </p:nvSpPr>
        <p:spPr>
          <a:xfrm>
            <a:off x="7087245" y="7152292"/>
            <a:ext cx="6517248" cy="379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867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705"/>
              <a:buChar char=" "/>
              <a:defRPr b="1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4" name="Google Shape;434;p69"/>
          <p:cNvSpPr txBox="1"/>
          <p:nvPr>
            <p:ph idx="2" type="body"/>
          </p:nvPr>
        </p:nvSpPr>
        <p:spPr>
          <a:xfrm>
            <a:off x="5406988" y="2884600"/>
            <a:ext cx="8197503" cy="133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5" name="Google Shape;435;p69"/>
          <p:cNvSpPr txBox="1"/>
          <p:nvPr>
            <p:ph idx="3" type="body"/>
          </p:nvPr>
        </p:nvSpPr>
        <p:spPr>
          <a:xfrm>
            <a:off x="5406991" y="5102813"/>
            <a:ext cx="8197502" cy="133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6" name="Google Shape;436;p69"/>
          <p:cNvSpPr txBox="1"/>
          <p:nvPr>
            <p:ph idx="4" type="body"/>
          </p:nvPr>
        </p:nvSpPr>
        <p:spPr>
          <a:xfrm>
            <a:off x="456845" y="6258990"/>
            <a:ext cx="4363621" cy="133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Font typeface="Arial"/>
              <a:buChar char="•"/>
              <a:defRPr sz="1404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7"/>
          <p:cNvSpPr txBox="1"/>
          <p:nvPr>
            <p:ph type="title"/>
          </p:nvPr>
        </p:nvSpPr>
        <p:spPr>
          <a:xfrm>
            <a:off x="3033666" y="867806"/>
            <a:ext cx="7928777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70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E8E8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9" name="Google Shape;439;p70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algn="l">
              <a:spcBef>
                <a:spcPts val="0"/>
              </a:spcBef>
              <a:buNone/>
              <a:defRPr b="1" sz="702">
                <a:solidFill>
                  <a:srgbClr val="8E8E8E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40" name="Google Shape;440;p70"/>
          <p:cNvCxnSpPr/>
          <p:nvPr/>
        </p:nvCxnSpPr>
        <p:spPr>
          <a:xfrm>
            <a:off x="424384" y="7871040"/>
            <a:ext cx="13180109" cy="0"/>
          </a:xfrm>
          <a:prstGeom prst="straightConnector1">
            <a:avLst/>
          </a:prstGeom>
          <a:noFill/>
          <a:ln cap="flat" cmpd="sng" w="9525">
            <a:solidFill>
              <a:srgbClr val="C6C6C6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41" name="Google Shape;441;p70"/>
          <p:cNvGrpSpPr/>
          <p:nvPr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442" name="Google Shape;442;p70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70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70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5" name="Google Shape;445;p70"/>
          <p:cNvSpPr/>
          <p:nvPr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70"/>
          <p:cNvSpPr txBox="1"/>
          <p:nvPr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2022, CAMH</a:t>
            </a:r>
            <a:endParaRPr sz="602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7" name="Google Shape;447;p70"/>
          <p:cNvSpPr txBox="1"/>
          <p:nvPr/>
        </p:nvSpPr>
        <p:spPr>
          <a:xfrm>
            <a:off x="2009324" y="4180223"/>
            <a:ext cx="184731" cy="370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70"/>
          <p:cNvSpPr txBox="1"/>
          <p:nvPr/>
        </p:nvSpPr>
        <p:spPr>
          <a:xfrm>
            <a:off x="3373269" y="1389579"/>
            <a:ext cx="1316386" cy="16044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13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Big </a:t>
            </a:r>
            <a:endParaRPr/>
          </a:p>
          <a:p>
            <a:pPr indent="0" lvl="0" marL="0" marR="0" rtl="0" algn="l">
              <a:spcBef>
                <a:spcPts val="1204"/>
              </a:spcBef>
              <a:spcAft>
                <a:spcPts val="0"/>
              </a:spcAft>
              <a:buNone/>
            </a:pPr>
            <a:r>
              <a:rPr b="1" lang="en-US" sz="4413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Idea</a:t>
            </a:r>
            <a:endParaRPr/>
          </a:p>
        </p:txBody>
      </p:sp>
      <p:pic>
        <p:nvPicPr>
          <p:cNvPr descr="Idea with solid fill" id="449" name="Google Shape;449;p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5661" y="753360"/>
            <a:ext cx="2778713" cy="2939429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70"/>
          <p:cNvSpPr txBox="1"/>
          <p:nvPr/>
        </p:nvSpPr>
        <p:spPr>
          <a:xfrm>
            <a:off x="787748" y="3978935"/>
            <a:ext cx="5171046" cy="2252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8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Using your memorable experience as inspiration, imagine an experience that can help clinicians write patient-centric notes.</a:t>
            </a:r>
            <a:endParaRPr/>
          </a:p>
        </p:txBody>
      </p:sp>
      <p:sp>
        <p:nvSpPr>
          <p:cNvPr id="451" name="Google Shape;451;p70"/>
          <p:cNvSpPr/>
          <p:nvPr/>
        </p:nvSpPr>
        <p:spPr>
          <a:xfrm>
            <a:off x="6303087" y="309618"/>
            <a:ext cx="7244775" cy="7413964"/>
          </a:xfrm>
          <a:prstGeom prst="rect">
            <a:avLst/>
          </a:prstGeom>
          <a:noFill/>
          <a:ln cap="flat" cmpd="sng" w="38100">
            <a:solidFill>
              <a:srgbClr val="E4E4E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70"/>
          <p:cNvSpPr txBox="1"/>
          <p:nvPr/>
        </p:nvSpPr>
        <p:spPr>
          <a:xfrm>
            <a:off x="6490177" y="3305547"/>
            <a:ext cx="6412331" cy="339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Describe how your experience should feel?</a:t>
            </a:r>
            <a:endParaRPr/>
          </a:p>
        </p:txBody>
      </p:sp>
      <p:sp>
        <p:nvSpPr>
          <p:cNvPr id="453" name="Google Shape;453;p70"/>
          <p:cNvSpPr txBox="1"/>
          <p:nvPr/>
        </p:nvSpPr>
        <p:spPr>
          <a:xfrm>
            <a:off x="6490177" y="483267"/>
            <a:ext cx="7002820" cy="586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Highlight 1 or 2  resources* that can support your Big Idea.</a:t>
            </a:r>
            <a:r>
              <a:rPr i="1" lang="en-US" sz="1604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4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Feel free to add your own ideas.</a:t>
            </a:r>
            <a:endParaRPr/>
          </a:p>
        </p:txBody>
      </p:sp>
      <p:sp>
        <p:nvSpPr>
          <p:cNvPr id="454" name="Google Shape;454;p70"/>
          <p:cNvSpPr txBox="1"/>
          <p:nvPr/>
        </p:nvSpPr>
        <p:spPr>
          <a:xfrm>
            <a:off x="8417398" y="7964447"/>
            <a:ext cx="4076757" cy="262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3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*ideas from S1 and resources identified in environmental scan</a:t>
            </a:r>
            <a:endParaRPr/>
          </a:p>
        </p:txBody>
      </p:sp>
      <p:sp>
        <p:nvSpPr>
          <p:cNvPr id="455" name="Google Shape;455;p70"/>
          <p:cNvSpPr txBox="1"/>
          <p:nvPr/>
        </p:nvSpPr>
        <p:spPr>
          <a:xfrm>
            <a:off x="6490178" y="5226014"/>
            <a:ext cx="6412331" cy="339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your big idea to create this experience?</a:t>
            </a:r>
            <a:endParaRPr/>
          </a:p>
        </p:txBody>
      </p:sp>
      <p:sp>
        <p:nvSpPr>
          <p:cNvPr id="456" name="Google Shape;456;p70"/>
          <p:cNvSpPr txBox="1"/>
          <p:nvPr/>
        </p:nvSpPr>
        <p:spPr>
          <a:xfrm>
            <a:off x="6490176" y="7163536"/>
            <a:ext cx="6111857" cy="370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My Big Idea</a:t>
            </a:r>
            <a:r>
              <a:rPr lang="en-US" sz="18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i="1" sz="1804">
              <a:solidFill>
                <a:srgbClr val="55555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70"/>
          <p:cNvSpPr txBox="1"/>
          <p:nvPr>
            <p:ph idx="1" type="body"/>
          </p:nvPr>
        </p:nvSpPr>
        <p:spPr>
          <a:xfrm>
            <a:off x="8074057" y="7212243"/>
            <a:ext cx="5352826" cy="379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867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705"/>
              <a:buChar char=" "/>
              <a:defRPr b="1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8" name="Google Shape;458;p70"/>
          <p:cNvSpPr txBox="1"/>
          <p:nvPr>
            <p:ph idx="2" type="body"/>
          </p:nvPr>
        </p:nvSpPr>
        <p:spPr>
          <a:xfrm>
            <a:off x="6475329" y="3793445"/>
            <a:ext cx="6935682" cy="133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9" name="Google Shape;459;p70"/>
          <p:cNvSpPr txBox="1"/>
          <p:nvPr>
            <p:ph idx="3" type="body"/>
          </p:nvPr>
        </p:nvSpPr>
        <p:spPr>
          <a:xfrm>
            <a:off x="6490179" y="5681963"/>
            <a:ext cx="6935682" cy="1333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bg>
      <p:bgPr>
        <a:solidFill>
          <a:schemeClr val="accent1">
            <a:alpha val="24705"/>
          </a:schemeClr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71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p71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3" name="Google Shape;463;p71"/>
          <p:cNvSpPr/>
          <p:nvPr/>
        </p:nvSpPr>
        <p:spPr>
          <a:xfrm>
            <a:off x="387626" y="450319"/>
            <a:ext cx="13290000" cy="7468667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71"/>
          <p:cNvSpPr/>
          <p:nvPr/>
        </p:nvSpPr>
        <p:spPr>
          <a:xfrm>
            <a:off x="9423643" y="952896"/>
            <a:ext cx="3737811" cy="254384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Task Description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Describe the task or step in the process.  Details to highlight include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Who is involved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action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items or materials are used (if)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When is this taking place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Where is this taking place</a:t>
            </a:r>
            <a:endParaRPr/>
          </a:p>
          <a:p>
            <a:pPr indent="-171964" lvl="0" marL="171964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Char char="•"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Any other information you feel is important.</a:t>
            </a:r>
            <a:endParaRPr/>
          </a:p>
        </p:txBody>
      </p:sp>
      <p:sp>
        <p:nvSpPr>
          <p:cNvPr id="465" name="Google Shape;465;p71"/>
          <p:cNvSpPr/>
          <p:nvPr/>
        </p:nvSpPr>
        <p:spPr>
          <a:xfrm>
            <a:off x="903799" y="858878"/>
            <a:ext cx="8003670" cy="665024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6176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4"/>
              <a:buFont typeface="Arial"/>
              <a:buNone/>
            </a:pPr>
            <a:r>
              <a:rPr b="0" lang="en-US"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Using the template provided, create a storyboard about a clinician’s end-user experience with your Big Idea. </a:t>
            </a:r>
            <a:endParaRPr/>
          </a:p>
          <a:p>
            <a:pPr indent="0" lvl="0" marL="4617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None/>
            </a:pPr>
            <a:r>
              <a:t/>
            </a:r>
            <a:endParaRPr b="0"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6176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4"/>
              <a:buFont typeface="Arial"/>
              <a:buNone/>
            </a:pPr>
            <a:r>
              <a:rPr b="0" lang="en-US"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Feel free to use a pen and paper if you prefer that medium.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6"/>
              <a:buFont typeface="Arial"/>
              <a:buNone/>
            </a:pPr>
            <a:r>
              <a:t/>
            </a:r>
            <a:endParaRPr b="1" sz="2006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3929" lvl="0" marL="343929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6"/>
              <a:buFont typeface="Arial"/>
              <a:buChar char="•"/>
            </a:pPr>
            <a:r>
              <a:rPr b="1" lang="en-US" sz="2006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Start with a story about your Big Idea</a:t>
            </a:r>
            <a:endParaRPr b="0" i="0" sz="2006" u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3678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5"/>
              <a:buFont typeface="Arial"/>
              <a:buNone/>
            </a:pPr>
            <a:r>
              <a:t/>
            </a:r>
            <a:endParaRPr b="0" i="0" sz="1604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367813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4"/>
              <a:buFont typeface="Arial"/>
              <a:buNone/>
            </a:pPr>
            <a:r>
              <a:rPr b="0" i="0" lang="en-US" sz="1604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Identify a character, a setting, and a plot. Then pick scenes that show the plot developing from start to finish.</a:t>
            </a:r>
            <a:endParaRPr/>
          </a:p>
          <a:p>
            <a:pPr indent="-216548" lvl="1" marL="71174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6"/>
              <a:buFont typeface="Arial"/>
              <a:buNone/>
            </a:pPr>
            <a:r>
              <a:t/>
            </a:r>
            <a:endParaRPr b="0" i="0" sz="2006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3929" lvl="0" marL="343929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6"/>
              <a:buFont typeface="Arial"/>
              <a:buChar char="•"/>
            </a:pPr>
            <a:r>
              <a:rPr b="1" lang="en-US" sz="2006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Then, Illustrate your story</a:t>
            </a:r>
            <a:endParaRPr/>
          </a:p>
          <a:p>
            <a:pPr indent="0" lvl="1" marL="36781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5"/>
              <a:buFont typeface="Arial"/>
              <a:buNone/>
            </a:pPr>
            <a:r>
              <a:t/>
            </a:r>
            <a:endParaRPr b="0" i="0" sz="1604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367813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4"/>
              <a:buFont typeface="Arial"/>
              <a:buNone/>
            </a:pPr>
            <a:r>
              <a:rPr b="0" i="0" lang="en-US" sz="1604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Think of your storyboard like a comic strip. Combine quick sketches with speech and thought bubbles, action bursts, captions, and narration.</a:t>
            </a:r>
            <a:endParaRPr/>
          </a:p>
          <a:p>
            <a:pPr indent="-216548" lvl="1" marL="71174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6"/>
              <a:buFont typeface="Arial"/>
              <a:buNone/>
            </a:pPr>
            <a:r>
              <a:t/>
            </a:r>
            <a:endParaRPr b="0" i="0" sz="2006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7"/>
              <a:buFont typeface="Arial"/>
              <a:buNone/>
            </a:pPr>
            <a:r>
              <a:t/>
            </a:r>
            <a:endParaRPr b="1" sz="240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8"/>
              <a:buFont typeface="Arial"/>
              <a:buNone/>
            </a:pPr>
            <a:r>
              <a:t/>
            </a:r>
            <a:endParaRPr b="1" sz="280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71"/>
          <p:cNvSpPr txBox="1"/>
          <p:nvPr/>
        </p:nvSpPr>
        <p:spPr>
          <a:xfrm>
            <a:off x="903798" y="862857"/>
            <a:ext cx="11935654" cy="7554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8"/>
              <a:buFont typeface="Arial"/>
              <a:buNone/>
            </a:pPr>
            <a:r>
              <a:rPr b="1" lang="en-US" sz="2508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Activity - Storyboarding</a:t>
            </a:r>
            <a:endParaRPr/>
          </a:p>
        </p:txBody>
      </p:sp>
      <p:sp>
        <p:nvSpPr>
          <p:cNvPr id="467" name="Google Shape;467;p71"/>
          <p:cNvSpPr/>
          <p:nvPr/>
        </p:nvSpPr>
        <p:spPr>
          <a:xfrm>
            <a:off x="9423643" y="3586782"/>
            <a:ext cx="3737811" cy="395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Insert picture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insert a picture to represent the task. 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None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 to you how you want to visualize on this storyboard. You can use icons/symbols in PowerPoint, google some images, or draw.  </a:t>
            </a:r>
            <a:endParaRPr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None/>
            </a:pPr>
            <a:r>
              <a:t/>
            </a:r>
            <a:endParaRPr b="0" sz="100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3"/>
              <a:buFont typeface="Arial"/>
              <a:buNone/>
            </a:pPr>
            <a:r>
              <a:rPr b="0" lang="en-US" sz="100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easiest way to insert picture is to copy and paste. </a:t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ave Drawing outline" id="468" name="Google Shape;468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34502" y="3529187"/>
            <a:ext cx="1916092" cy="2026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bg>
      <p:bgPr>
        <a:solidFill>
          <a:schemeClr val="accent1">
            <a:alpha val="24705"/>
          </a:schemeClr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72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1" name="Google Shape;471;p72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2" name="Google Shape;472;p72"/>
          <p:cNvSpPr/>
          <p:nvPr/>
        </p:nvSpPr>
        <p:spPr>
          <a:xfrm>
            <a:off x="387626" y="450319"/>
            <a:ext cx="13290000" cy="7468667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3" name="Google Shape;473;p72"/>
          <p:cNvGrpSpPr/>
          <p:nvPr/>
        </p:nvGrpSpPr>
        <p:grpSpPr>
          <a:xfrm>
            <a:off x="844564" y="867968"/>
            <a:ext cx="3737811" cy="6633369"/>
            <a:chOff x="737942" y="710123"/>
            <a:chExt cx="3240000" cy="5435538"/>
          </a:xfrm>
        </p:grpSpPr>
        <p:sp>
          <p:nvSpPr>
            <p:cNvPr id="474" name="Google Shape;474;p72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72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3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76" name="Google Shape;476;p72"/>
          <p:cNvSpPr txBox="1"/>
          <p:nvPr>
            <p:ph idx="1" type="body"/>
          </p:nvPr>
        </p:nvSpPr>
        <p:spPr>
          <a:xfrm>
            <a:off x="844263" y="1253324"/>
            <a:ext cx="3738436" cy="21584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rgbClr val="555555"/>
              </a:buClr>
              <a:buSzPts val="1605"/>
              <a:buFont typeface="Arial"/>
              <a:buNone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517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-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517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&gt;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517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•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517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 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7" name="Google Shape;477;p72"/>
          <p:cNvSpPr/>
          <p:nvPr>
            <p:ph idx="2" type="pic"/>
          </p:nvPr>
        </p:nvSpPr>
        <p:spPr>
          <a:xfrm>
            <a:off x="844513" y="3555018"/>
            <a:ext cx="3737914" cy="395410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78" name="Google Shape;478;p72"/>
          <p:cNvGrpSpPr/>
          <p:nvPr/>
        </p:nvGrpSpPr>
        <p:grpSpPr>
          <a:xfrm>
            <a:off x="5189528" y="875754"/>
            <a:ext cx="3737811" cy="6633369"/>
            <a:chOff x="737942" y="710123"/>
            <a:chExt cx="3240000" cy="5435538"/>
          </a:xfrm>
        </p:grpSpPr>
        <p:sp>
          <p:nvSpPr>
            <p:cNvPr id="479" name="Google Shape;479;p72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72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3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81" name="Google Shape;481;p72"/>
          <p:cNvSpPr txBox="1"/>
          <p:nvPr>
            <p:ph idx="3" type="body"/>
          </p:nvPr>
        </p:nvSpPr>
        <p:spPr>
          <a:xfrm>
            <a:off x="5188903" y="1253323"/>
            <a:ext cx="3738436" cy="21584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rgbClr val="555555"/>
              </a:buClr>
              <a:buSzPts val="1605"/>
              <a:buFont typeface="Arial"/>
              <a:buNone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517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-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517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&gt;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517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•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517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 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2" name="Google Shape;482;p72"/>
          <p:cNvSpPr/>
          <p:nvPr>
            <p:ph idx="4" type="pic"/>
          </p:nvPr>
        </p:nvSpPr>
        <p:spPr>
          <a:xfrm>
            <a:off x="5189426" y="3547337"/>
            <a:ext cx="3737914" cy="395410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83" name="Google Shape;483;p72"/>
          <p:cNvGrpSpPr/>
          <p:nvPr/>
        </p:nvGrpSpPr>
        <p:grpSpPr>
          <a:xfrm>
            <a:off x="9534492" y="875754"/>
            <a:ext cx="3737811" cy="6633369"/>
            <a:chOff x="737942" y="710123"/>
            <a:chExt cx="3240000" cy="5435538"/>
          </a:xfrm>
        </p:grpSpPr>
        <p:sp>
          <p:nvSpPr>
            <p:cNvPr id="484" name="Google Shape;484;p72"/>
            <p:cNvSpPr/>
            <p:nvPr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72"/>
            <p:cNvSpPr/>
            <p:nvPr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3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Task Description</a:t>
              </a:r>
              <a:endParaRPr/>
            </a:p>
          </p:txBody>
        </p:sp>
      </p:grpSp>
      <p:sp>
        <p:nvSpPr>
          <p:cNvPr id="486" name="Google Shape;486;p72"/>
          <p:cNvSpPr txBox="1"/>
          <p:nvPr>
            <p:ph idx="5" type="body"/>
          </p:nvPr>
        </p:nvSpPr>
        <p:spPr>
          <a:xfrm>
            <a:off x="9534189" y="1261111"/>
            <a:ext cx="3738436" cy="21584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rgbClr val="555555"/>
              </a:buClr>
              <a:buSzPts val="1605"/>
              <a:buFont typeface="Arial"/>
              <a:buNone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517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-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517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&gt;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517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•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517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rgbClr val="555555"/>
              </a:buClr>
              <a:buSzPts val="1605"/>
              <a:buChar char=" "/>
              <a:defRPr sz="1604">
                <a:solidFill>
                  <a:srgbClr val="55555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7" name="Google Shape;487;p72"/>
          <p:cNvSpPr/>
          <p:nvPr>
            <p:ph idx="6" type="pic"/>
          </p:nvPr>
        </p:nvSpPr>
        <p:spPr>
          <a:xfrm>
            <a:off x="9534439" y="3562805"/>
            <a:ext cx="3737914" cy="395410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bg>
      <p:bgPr>
        <a:solidFill>
          <a:schemeClr val="accent1">
            <a:alpha val="20000"/>
          </a:schemeClr>
        </a:solidFill>
      </p:bgPr>
    </p:bg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73"/>
          <p:cNvSpPr txBox="1"/>
          <p:nvPr>
            <p:ph type="title"/>
          </p:nvPr>
        </p:nvSpPr>
        <p:spPr>
          <a:xfrm>
            <a:off x="1679349" y="1344039"/>
            <a:ext cx="11161954" cy="18641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15"/>
              <a:buFont typeface="Open Sans"/>
              <a:buNone/>
              <a:defRPr sz="501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0" name="Google Shape;490;p73"/>
          <p:cNvSpPr txBox="1"/>
          <p:nvPr>
            <p:ph idx="1" type="body"/>
          </p:nvPr>
        </p:nvSpPr>
        <p:spPr>
          <a:xfrm>
            <a:off x="1618493" y="3429685"/>
            <a:ext cx="4305143" cy="39310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11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Manuale"/>
                <a:ea typeface="Manuale"/>
                <a:cs typeface="Manuale"/>
                <a:sym typeface="Manuale"/>
              </a:defRPr>
            </a:lvl1pPr>
            <a:lvl2pPr indent="-305054" lvl="1" marL="9144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04"/>
              <a:buChar char="-"/>
              <a:defRPr sz="1204">
                <a:latin typeface="Manuale"/>
                <a:ea typeface="Manuale"/>
                <a:cs typeface="Manuale"/>
                <a:sym typeface="Manuale"/>
              </a:defRPr>
            </a:lvl2pPr>
            <a:lvl3pPr indent="-298640" lvl="2" marL="13716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103"/>
              <a:buChar char="&gt;"/>
              <a:defRPr sz="1103">
                <a:latin typeface="Manuale"/>
                <a:ea typeface="Manuale"/>
                <a:cs typeface="Manuale"/>
                <a:sym typeface="Manuale"/>
              </a:defRPr>
            </a:lvl3pPr>
            <a:lvl4pPr indent="-317753" lvl="3" marL="18288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404"/>
              <a:buChar char="•"/>
              <a:defRPr sz="1404">
                <a:latin typeface="Manuale"/>
                <a:ea typeface="Manuale"/>
                <a:cs typeface="Manuale"/>
                <a:sym typeface="Manuale"/>
              </a:defRPr>
            </a:lvl4pPr>
            <a:lvl5pPr indent="-305054" lvl="4" marL="22860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04"/>
              <a:buChar char=" "/>
              <a:defRPr sz="1204">
                <a:latin typeface="Manuale"/>
                <a:ea typeface="Manuale"/>
                <a:cs typeface="Manuale"/>
                <a:sym typeface="Manuale"/>
              </a:defRPr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1" name="Google Shape;491;p73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2" name="Google Shape;492;p73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3" name="Google Shape;493;p73"/>
          <p:cNvSpPr txBox="1"/>
          <p:nvPr>
            <p:ph idx="2" type="body"/>
          </p:nvPr>
        </p:nvSpPr>
        <p:spPr>
          <a:xfrm>
            <a:off x="6132221" y="3429685"/>
            <a:ext cx="4305143" cy="39310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754" lvl="0" marL="457200" algn="l">
              <a:lnSpc>
                <a:spcPct val="11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404"/>
              <a:buChar char=" "/>
              <a:defRPr sz="1404">
                <a:latin typeface="Manuale"/>
                <a:ea typeface="Manuale"/>
                <a:cs typeface="Manuale"/>
                <a:sym typeface="Manuale"/>
              </a:defRPr>
            </a:lvl1pPr>
            <a:lvl2pPr indent="-305054" lvl="1" marL="9144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04"/>
              <a:buChar char="-"/>
              <a:defRPr sz="1204">
                <a:latin typeface="Manuale"/>
                <a:ea typeface="Manuale"/>
                <a:cs typeface="Manuale"/>
                <a:sym typeface="Manuale"/>
              </a:defRPr>
            </a:lvl2pPr>
            <a:lvl3pPr indent="-298640" lvl="2" marL="13716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103"/>
              <a:buChar char="&gt;"/>
              <a:defRPr sz="1103">
                <a:latin typeface="Manuale"/>
                <a:ea typeface="Manuale"/>
                <a:cs typeface="Manuale"/>
                <a:sym typeface="Manuale"/>
              </a:defRPr>
            </a:lvl3pPr>
            <a:lvl4pPr indent="-317753" lvl="3" marL="18288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404"/>
              <a:buChar char="•"/>
              <a:defRPr sz="1404">
                <a:latin typeface="Manuale"/>
                <a:ea typeface="Manuale"/>
                <a:cs typeface="Manuale"/>
                <a:sym typeface="Manuale"/>
              </a:defRPr>
            </a:lvl4pPr>
            <a:lvl5pPr indent="-305054" lvl="4" marL="2286000" algn="l">
              <a:lnSpc>
                <a:spcPct val="11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204"/>
              <a:buChar char=" "/>
              <a:defRPr sz="1204">
                <a:latin typeface="Manuale"/>
                <a:ea typeface="Manuale"/>
                <a:cs typeface="Manuale"/>
                <a:sym typeface="Manuale"/>
              </a:defRPr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type="obj">
  <p:cSld name="OBJECT"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74"/>
          <p:cNvSpPr txBox="1"/>
          <p:nvPr>
            <p:ph type="title"/>
          </p:nvPr>
        </p:nvSpPr>
        <p:spPr>
          <a:xfrm>
            <a:off x="1610443" y="679806"/>
            <a:ext cx="11935654" cy="7554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6" name="Google Shape;496;p74"/>
          <p:cNvSpPr txBox="1"/>
          <p:nvPr>
            <p:ph idx="1" type="body"/>
          </p:nvPr>
        </p:nvSpPr>
        <p:spPr>
          <a:xfrm>
            <a:off x="1563106" y="2053509"/>
            <a:ext cx="12023563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2pPr>
            <a:lvl3pPr indent="-342900" lvl="2" marL="1371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&gt;"/>
              <a:defRPr/>
            </a:lvl3pPr>
            <a:lvl4pPr indent="-342900" lvl="3" marL="1828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 "/>
              <a:defRPr/>
            </a:lvl5pPr>
            <a:lvl6pPr indent="-342900" lvl="5" marL="27432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7" name="Google Shape;497;p74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90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8" name="Google Shape;498;p74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9" name="Google Shape;499;p74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8"/>
          <p:cNvSpPr txBox="1"/>
          <p:nvPr>
            <p:ph type="title"/>
          </p:nvPr>
        </p:nvSpPr>
        <p:spPr>
          <a:xfrm>
            <a:off x="1381183" y="2616027"/>
            <a:ext cx="4623813" cy="13951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9pPr>
          </a:lstStyle>
          <a:p/>
        </p:txBody>
      </p:sp>
      <p:sp>
        <p:nvSpPr>
          <p:cNvPr id="60" name="Google Shape;60;p38"/>
          <p:cNvSpPr txBox="1"/>
          <p:nvPr>
            <p:ph idx="1" type="body"/>
          </p:nvPr>
        </p:nvSpPr>
        <p:spPr>
          <a:xfrm>
            <a:off x="1381183" y="4364085"/>
            <a:ext cx="4623813" cy="31402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53"/>
            </a:lvl1pPr>
            <a:lvl2pPr indent="-304800" lvl="1" marL="9144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5"/>
            </a:lvl2pPr>
            <a:lvl3pPr indent="-304800" lvl="2" marL="1371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■"/>
              <a:defRPr sz="1845"/>
            </a:lvl3pPr>
            <a:lvl4pPr indent="-304800" lvl="3" marL="18288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●"/>
              <a:defRPr sz="1845"/>
            </a:lvl4pPr>
            <a:lvl5pPr indent="-304800" lvl="4" marL="22860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5"/>
            </a:lvl5pPr>
            <a:lvl6pPr indent="-304800" lvl="5" marL="27432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■"/>
              <a:defRPr sz="1845"/>
            </a:lvl6pPr>
            <a:lvl7pPr indent="-304800" lvl="6" marL="32004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●"/>
              <a:defRPr sz="1845"/>
            </a:lvl7pPr>
            <a:lvl8pPr indent="-304800" lvl="7" marL="3657600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5"/>
            </a:lvl8pPr>
            <a:lvl9pPr indent="-304800" lvl="8" marL="4114800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200"/>
              <a:buChar char="■"/>
              <a:defRPr sz="1845"/>
            </a:lvl9pPr>
          </a:lstStyle>
          <a:p/>
        </p:txBody>
      </p:sp>
      <p:sp>
        <p:nvSpPr>
          <p:cNvPr id="61" name="Google Shape;61;p38"/>
          <p:cNvSpPr txBox="1"/>
          <p:nvPr>
            <p:ph idx="2" type="title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/>
        </p:txBody>
      </p:sp>
      <p:sp>
        <p:nvSpPr>
          <p:cNvPr id="62" name="Google Shape;62;p38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8"/>
          <p:cNvSpPr/>
          <p:nvPr/>
        </p:nvSpPr>
        <p:spPr>
          <a:xfrm>
            <a:off x="799095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8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8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8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38"/>
          <p:cNvSpPr/>
          <p:nvPr/>
        </p:nvSpPr>
        <p:spPr>
          <a:xfrm>
            <a:off x="9643595" y="436110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8"/>
          <p:cNvSpPr/>
          <p:nvPr/>
        </p:nvSpPr>
        <p:spPr>
          <a:xfrm>
            <a:off x="7990959" y="436260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38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38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38"/>
          <p:cNvSpPr/>
          <p:nvPr/>
        </p:nvSpPr>
        <p:spPr>
          <a:xfrm>
            <a:off x="6338476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8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38"/>
          <p:cNvSpPr/>
          <p:nvPr/>
        </p:nvSpPr>
        <p:spPr>
          <a:xfrm>
            <a:off x="6338553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9"/>
          <p:cNvSpPr txBox="1"/>
          <p:nvPr>
            <p:ph type="title"/>
          </p:nvPr>
        </p:nvSpPr>
        <p:spPr>
          <a:xfrm>
            <a:off x="6338630" y="867968"/>
            <a:ext cx="4623813" cy="314318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5384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9pPr>
          </a:lstStyle>
          <a:p/>
        </p:txBody>
      </p:sp>
      <p:sp>
        <p:nvSpPr>
          <p:cNvPr id="76" name="Google Shape;76;p39"/>
          <p:cNvSpPr/>
          <p:nvPr/>
        </p:nvSpPr>
        <p:spPr>
          <a:xfrm>
            <a:off x="6338612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9"/>
          <p:cNvSpPr/>
          <p:nvPr/>
        </p:nvSpPr>
        <p:spPr>
          <a:xfrm>
            <a:off x="9644576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9"/>
          <p:cNvSpPr/>
          <p:nvPr/>
        </p:nvSpPr>
        <p:spPr>
          <a:xfrm>
            <a:off x="7991094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9"/>
          <p:cNvSpPr/>
          <p:nvPr/>
        </p:nvSpPr>
        <p:spPr>
          <a:xfrm>
            <a:off x="4686129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/>
          <p:nvPr/>
        </p:nvSpPr>
        <p:spPr>
          <a:xfrm>
            <a:off x="3033647" y="261529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9"/>
          <p:cNvSpPr/>
          <p:nvPr/>
        </p:nvSpPr>
        <p:spPr>
          <a:xfrm>
            <a:off x="3033647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9"/>
          <p:cNvSpPr/>
          <p:nvPr/>
        </p:nvSpPr>
        <p:spPr>
          <a:xfrm>
            <a:off x="6338612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39"/>
          <p:cNvSpPr/>
          <p:nvPr/>
        </p:nvSpPr>
        <p:spPr>
          <a:xfrm>
            <a:off x="7991094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39"/>
          <p:cNvSpPr/>
          <p:nvPr/>
        </p:nvSpPr>
        <p:spPr>
          <a:xfrm>
            <a:off x="4686129" y="868720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0"/>
          <p:cNvSpPr txBox="1"/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1"/>
            </a:lvl9pPr>
          </a:lstStyle>
          <a:p/>
        </p:txBody>
      </p:sp>
      <p:sp>
        <p:nvSpPr>
          <p:cNvPr id="87" name="Google Shape;87;p40"/>
          <p:cNvSpPr txBox="1"/>
          <p:nvPr>
            <p:ph idx="1" type="subTitle"/>
          </p:nvPr>
        </p:nvSpPr>
        <p:spPr>
          <a:xfrm>
            <a:off x="6338630" y="3061015"/>
            <a:ext cx="4623813" cy="55844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3076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0"/>
          <p:cNvSpPr txBox="1"/>
          <p:nvPr>
            <p:ph idx="2" type="subTitle"/>
          </p:nvPr>
        </p:nvSpPr>
        <p:spPr>
          <a:xfrm>
            <a:off x="6338630" y="3658101"/>
            <a:ext cx="4623813" cy="20980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40"/>
          <p:cNvSpPr/>
          <p:nvPr/>
        </p:nvSpPr>
        <p:spPr>
          <a:xfrm rot="5400000">
            <a:off x="11257307" y="6147420"/>
            <a:ext cx="1395127" cy="1318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40"/>
          <p:cNvSpPr/>
          <p:nvPr/>
        </p:nvSpPr>
        <p:spPr>
          <a:xfrm rot="5400000">
            <a:off x="11257307" y="4399239"/>
            <a:ext cx="1395127" cy="13188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40"/>
          <p:cNvSpPr/>
          <p:nvPr/>
        </p:nvSpPr>
        <p:spPr>
          <a:xfrm rot="5400000">
            <a:off x="9606201" y="6147398"/>
            <a:ext cx="1395127" cy="13188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15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1"/>
          <p:cNvSpPr txBox="1"/>
          <p:nvPr>
            <p:ph type="ctrTitle"/>
          </p:nvPr>
        </p:nvSpPr>
        <p:spPr>
          <a:xfrm>
            <a:off x="1381183" y="869433"/>
            <a:ext cx="4345092" cy="349318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24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9" Type="http://schemas.openxmlformats.org/officeDocument/2006/relationships/theme" Target="../theme/theme4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idx="1" type="body"/>
          </p:nvPr>
        </p:nvSpPr>
        <p:spPr>
          <a:xfrm>
            <a:off x="1128458" y="1875262"/>
            <a:ext cx="11808257" cy="55590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11" name="Google Shape;11;p17"/>
          <p:cNvSpPr txBox="1"/>
          <p:nvPr>
            <p:ph type="title"/>
          </p:nvPr>
        </p:nvSpPr>
        <p:spPr>
          <a:xfrm>
            <a:off x="1116767" y="724127"/>
            <a:ext cx="11831792" cy="9318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9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76"/>
              <a:buFont typeface="Calibri"/>
              <a:buNone/>
              <a:defRPr b="0" i="0" sz="5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6" name="Google Shape;236;p19"/>
          <p:cNvSpPr txBox="1"/>
          <p:nvPr>
            <p:ph idx="1" type="body"/>
          </p:nvPr>
        </p:nvSpPr>
        <p:spPr>
          <a:xfrm>
            <a:off x="966986" y="2227939"/>
            <a:ext cx="12131278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3705" lvl="0" marL="457200" marR="0" rtl="0" algn="l">
              <a:lnSpc>
                <a:spcPct val="90000"/>
              </a:lnSpc>
              <a:spcBef>
                <a:spcPts val="1154"/>
              </a:spcBef>
              <a:spcAft>
                <a:spcPts val="0"/>
              </a:spcAft>
              <a:buClr>
                <a:schemeClr val="dk1"/>
              </a:buClr>
              <a:buSzPts val="3230"/>
              <a:buFont typeface="Arial"/>
              <a:buChar char="•"/>
              <a:defRPr b="0" i="0" sz="323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4431" lvl="1" marL="9144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769"/>
              <a:buFont typeface="Arial"/>
              <a:buChar char="•"/>
              <a:defRPr b="0" i="0" sz="27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5094" lvl="2" marL="13716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307"/>
              <a:buFont typeface="Arial"/>
              <a:buChar char="•"/>
              <a:defRPr b="0" i="0" sz="230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0425" lvl="3" marL="18288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0426" lvl="4" marL="22860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0426" lvl="5" marL="27432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0426" lvl="6" marL="32004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0426" lvl="7" marL="36576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0426" lvl="8" marL="4114800" marR="0" rtl="0" algn="l">
              <a:lnSpc>
                <a:spcPct val="90000"/>
              </a:lnSpc>
              <a:spcBef>
                <a:spcPts val="577"/>
              </a:spcBef>
              <a:spcAft>
                <a:spcPts val="0"/>
              </a:spcAft>
              <a:buClr>
                <a:schemeClr val="dk1"/>
              </a:buClr>
              <a:buSzPts val="2076"/>
              <a:buFont typeface="Arial"/>
              <a:buChar char="•"/>
              <a:defRPr b="0" i="0" sz="207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7" name="Google Shape;237;p19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8" name="Google Shape;238;p19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9" name="Google Shape;239;p19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384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3"/>
          <p:cNvSpPr txBox="1"/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4" name="Google Shape;314;p23"/>
          <p:cNvSpPr txBox="1"/>
          <p:nvPr>
            <p:ph idx="1" type="body"/>
          </p:nvPr>
        </p:nvSpPr>
        <p:spPr>
          <a:xfrm>
            <a:off x="966986" y="2227939"/>
            <a:ext cx="12131278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5" name="Google Shape;315;p23"/>
          <p:cNvSpPr txBox="1"/>
          <p:nvPr>
            <p:ph idx="10" type="dt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6" name="Google Shape;316;p23"/>
          <p:cNvSpPr txBox="1"/>
          <p:nvPr>
            <p:ph idx="11" type="ftr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7" name="Google Shape;317;p23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384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" name="Google Shape;388;p66"/>
          <p:cNvGrpSpPr/>
          <p:nvPr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389" name="Google Shape;389;p66"/>
            <p:cNvSpPr/>
            <p:nvPr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66"/>
            <p:cNvSpPr/>
            <p:nvPr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66"/>
            <p:cNvSpPr/>
            <p:nvPr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66"/>
            <p:cNvSpPr/>
            <p:nvPr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4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3" name="Google Shape;393;p66"/>
          <p:cNvSpPr txBox="1"/>
          <p:nvPr>
            <p:ph type="title"/>
          </p:nvPr>
        </p:nvSpPr>
        <p:spPr>
          <a:xfrm>
            <a:off x="1610443" y="679806"/>
            <a:ext cx="11935654" cy="7554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8"/>
              <a:buFont typeface="Open Sans"/>
              <a:buNone/>
              <a:defRPr b="0" i="0" sz="2508" u="none" cap="none" strike="noStrik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94" name="Google Shape;394;p66"/>
          <p:cNvSpPr txBox="1"/>
          <p:nvPr>
            <p:ph idx="1" type="body"/>
          </p:nvPr>
        </p:nvSpPr>
        <p:spPr>
          <a:xfrm>
            <a:off x="1563106" y="2053509"/>
            <a:ext cx="12023563" cy="5310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6867" lvl="0" marL="457200" marR="0" rtl="0" algn="l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>
                <a:schemeClr val="dk1"/>
              </a:buClr>
              <a:buSzPts val="1705"/>
              <a:buFont typeface="Arial"/>
              <a:buChar char=" "/>
              <a:defRPr b="0" i="0" sz="1704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4167" lvl="1" marL="9144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505"/>
              <a:buFont typeface="Arial"/>
              <a:buChar char="-"/>
              <a:defRPr b="0" i="0" sz="1505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1403" lvl="2" marL="13716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304"/>
              <a:buFont typeface="Arial"/>
              <a:buChar char="&gt;"/>
              <a:defRPr b="0" i="0" sz="1304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6867" lvl="3" marL="18288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705"/>
              <a:buFont typeface="Arial"/>
              <a:buChar char="•"/>
              <a:defRPr b="0" i="0" sz="1704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24167" lvl="4" marL="22860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505"/>
              <a:buFont typeface="Arial"/>
              <a:buChar char=" "/>
              <a:defRPr b="1" i="0" sz="1505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3217" lvl="5" marL="27432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3217" lvl="6" marL="32004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3217" lvl="7" marL="36576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3217" lvl="8" marL="4114800" marR="0" rtl="0" algn="l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dk1"/>
              </a:buClr>
              <a:buSzPts val="1805"/>
              <a:buFont typeface="Arial"/>
              <a:buChar char="•"/>
              <a:defRPr b="0" i="0" sz="180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5" name="Google Shape;395;p66"/>
          <p:cNvSpPr txBox="1"/>
          <p:nvPr>
            <p:ph idx="11" type="ftr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602">
                <a:solidFill>
                  <a:srgbClr val="89898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90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6" name="Google Shape;396;p66"/>
          <p:cNvSpPr txBox="1"/>
          <p:nvPr>
            <p:ph idx="12" type="sldNum"/>
          </p:nvPr>
        </p:nvSpPr>
        <p:spPr>
          <a:xfrm>
            <a:off x="325464" y="7981961"/>
            <a:ext cx="671952" cy="2887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1pPr>
            <a:lvl2pPr indent="0" lvl="1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2pPr>
            <a:lvl3pPr indent="0" lvl="2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3pPr>
            <a:lvl4pPr indent="0" lvl="3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4pPr>
            <a:lvl5pPr indent="0" lvl="4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5pPr>
            <a:lvl6pPr indent="0" lvl="5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6pPr>
            <a:lvl7pPr indent="0" lvl="6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7pPr>
            <a:lvl8pPr indent="0" lvl="7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8pPr>
            <a:lvl9pPr indent="0" lvl="8" marL="0" marR="0" rtl="0" algn="l">
              <a:spcBef>
                <a:spcPts val="0"/>
              </a:spcBef>
              <a:buNone/>
              <a:defRPr b="1" sz="702">
                <a:solidFill>
                  <a:srgbClr val="898989"/>
                </a:solidFill>
                <a:latin typeface="Manuale"/>
                <a:ea typeface="Manuale"/>
                <a:cs typeface="Manuale"/>
                <a:sym typeface="Manual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7" name="Google Shape;397;p66"/>
          <p:cNvSpPr/>
          <p:nvPr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4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66"/>
          <p:cNvSpPr txBox="1"/>
          <p:nvPr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Copyright</a:t>
            </a:r>
            <a:r>
              <a:rPr lang="en-US" sz="602">
                <a:solidFill>
                  <a:srgbClr val="8E8E8E"/>
                </a:solidFill>
                <a:latin typeface="Open Sans"/>
                <a:ea typeface="Open Sans"/>
                <a:cs typeface="Open Sans"/>
                <a:sym typeface="Open Sans"/>
              </a:rPr>
              <a:t> © 2017, CAMH</a:t>
            </a:r>
            <a:endParaRPr sz="602">
              <a:solidFill>
                <a:srgbClr val="8E8E8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2.xml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3.xml"/><Relationship Id="rId4" Type="http://schemas.openxmlformats.org/officeDocument/2006/relationships/chart" Target="../charts/chart4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chart" Target="../charts/chart5.xml"/><Relationship Id="rId4" Type="http://schemas.openxmlformats.org/officeDocument/2006/relationships/chart" Target="../charts/chart6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7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1"/>
          <p:cNvSpPr txBox="1"/>
          <p:nvPr>
            <p:ph type="ctrTitle"/>
          </p:nvPr>
        </p:nvSpPr>
        <p:spPr>
          <a:xfrm>
            <a:off x="372103" y="2710389"/>
            <a:ext cx="5680096" cy="2568994"/>
          </a:xfrm>
          <a:prstGeom prst="rect">
            <a:avLst/>
          </a:prstGeom>
          <a:noFill/>
          <a:ln>
            <a:noFill/>
          </a:ln>
        </p:spPr>
        <p:txBody>
          <a:bodyPr anchorCtr="0" anchor="ctr" bIns="281275" lIns="281275" spcFirstLastPara="1" rIns="281275" wrap="square" tIns="281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Fairness Dashboard:</a:t>
            </a:r>
            <a:b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Visualizing </a:t>
            </a:r>
            <a:r>
              <a:rPr b="0" lang="en-US"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Missingness</a:t>
            </a:r>
            <a:endParaRPr/>
          </a:p>
        </p:txBody>
      </p:sp>
      <p:grpSp>
        <p:nvGrpSpPr>
          <p:cNvPr id="505" name="Google Shape;505;p1"/>
          <p:cNvGrpSpPr/>
          <p:nvPr/>
        </p:nvGrpSpPr>
        <p:grpSpPr>
          <a:xfrm>
            <a:off x="8161635" y="6325072"/>
            <a:ext cx="1054920" cy="1131649"/>
            <a:chOff x="813950" y="2267050"/>
            <a:chExt cx="504500" cy="541075"/>
          </a:xfrm>
        </p:grpSpPr>
        <p:sp>
          <p:nvSpPr>
            <p:cNvPr id="506" name="Google Shape;506;p1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1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1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1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1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1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1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1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1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1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1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1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1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1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1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1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1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1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1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2" name="Google Shape;542;p1"/>
          <p:cNvGrpSpPr/>
          <p:nvPr/>
        </p:nvGrpSpPr>
        <p:grpSpPr>
          <a:xfrm>
            <a:off x="6482381" y="2848084"/>
            <a:ext cx="1033171" cy="1135100"/>
            <a:chOff x="4535700" y="2961725"/>
            <a:chExt cx="527675" cy="579825"/>
          </a:xfrm>
        </p:grpSpPr>
        <p:sp>
          <p:nvSpPr>
            <p:cNvPr id="543" name="Google Shape;543;p1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1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1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1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1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4" name="Google Shape;604;p1"/>
          <p:cNvGrpSpPr/>
          <p:nvPr/>
        </p:nvGrpSpPr>
        <p:grpSpPr>
          <a:xfrm>
            <a:off x="8173916" y="4449454"/>
            <a:ext cx="953108" cy="1265881"/>
            <a:chOff x="5723850" y="2801025"/>
            <a:chExt cx="508225" cy="666800"/>
          </a:xfrm>
        </p:grpSpPr>
        <p:sp>
          <p:nvSpPr>
            <p:cNvPr id="605" name="Google Shape;605;p1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1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8" name="Google Shape;628;p1"/>
          <p:cNvGrpSpPr/>
          <p:nvPr/>
        </p:nvGrpSpPr>
        <p:grpSpPr>
          <a:xfrm>
            <a:off x="9768235" y="6247853"/>
            <a:ext cx="1058410" cy="1209646"/>
            <a:chOff x="6296225" y="2180550"/>
            <a:chExt cx="508225" cy="589775"/>
          </a:xfrm>
        </p:grpSpPr>
        <p:sp>
          <p:nvSpPr>
            <p:cNvPr id="629" name="Google Shape;629;p1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4" name="Google Shape;644;p1"/>
          <p:cNvGrpSpPr/>
          <p:nvPr/>
        </p:nvGrpSpPr>
        <p:grpSpPr>
          <a:xfrm>
            <a:off x="11440578" y="2772584"/>
            <a:ext cx="1060699" cy="1209647"/>
            <a:chOff x="719250" y="5283463"/>
            <a:chExt cx="524750" cy="593425"/>
          </a:xfrm>
        </p:grpSpPr>
        <p:sp>
          <p:nvSpPr>
            <p:cNvPr id="645" name="Google Shape;645;p1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1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1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1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1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1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1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1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1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1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1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1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66" name="Google Shape;66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91495" y="6057672"/>
            <a:ext cx="2322520" cy="1049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7" name="Google Shape;667;p1"/>
          <p:cNvGrpSpPr/>
          <p:nvPr/>
        </p:nvGrpSpPr>
        <p:grpSpPr>
          <a:xfrm>
            <a:off x="11467655" y="1254312"/>
            <a:ext cx="981971" cy="987368"/>
            <a:chOff x="885126" y="3073114"/>
            <a:chExt cx="638392" cy="641900"/>
          </a:xfrm>
        </p:grpSpPr>
        <p:grpSp>
          <p:nvGrpSpPr>
            <p:cNvPr id="668" name="Google Shape;668;p1"/>
            <p:cNvGrpSpPr/>
            <p:nvPr/>
          </p:nvGrpSpPr>
          <p:grpSpPr>
            <a:xfrm>
              <a:off x="885126" y="3073114"/>
              <a:ext cx="638392" cy="641734"/>
              <a:chOff x="885100" y="2984950"/>
              <a:chExt cx="526075" cy="526400"/>
            </a:xfrm>
          </p:grpSpPr>
          <p:sp>
            <p:nvSpPr>
              <p:cNvPr id="669" name="Google Shape;669;p1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1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1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1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1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1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1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6" name="Google Shape;676;p1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1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1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1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1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1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1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2153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83" name="Google Shape;683;p1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4" name="Google Shape;684;p1"/>
          <p:cNvGrpSpPr/>
          <p:nvPr/>
        </p:nvGrpSpPr>
        <p:grpSpPr>
          <a:xfrm>
            <a:off x="6430738" y="1047479"/>
            <a:ext cx="1136497" cy="1215613"/>
            <a:chOff x="808625" y="2997925"/>
            <a:chExt cx="508500" cy="543900"/>
          </a:xfrm>
        </p:grpSpPr>
        <p:sp>
          <p:nvSpPr>
            <p:cNvPr id="685" name="Google Shape;685;p1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1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1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1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1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1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1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1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1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1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1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1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3" name="Google Shape;703;p1"/>
          <p:cNvGrpSpPr/>
          <p:nvPr/>
        </p:nvGrpSpPr>
        <p:grpSpPr>
          <a:xfrm>
            <a:off x="9769620" y="1044390"/>
            <a:ext cx="1060759" cy="1209605"/>
            <a:chOff x="3946800" y="2180875"/>
            <a:chExt cx="524500" cy="593225"/>
          </a:xfrm>
        </p:grpSpPr>
        <p:sp>
          <p:nvSpPr>
            <p:cNvPr id="704" name="Google Shape;704;p1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1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1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1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1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1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1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1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1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1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1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1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1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1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1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1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1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1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1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1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1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1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9" name="Google Shape;739;p1"/>
          <p:cNvGrpSpPr/>
          <p:nvPr/>
        </p:nvGrpSpPr>
        <p:grpSpPr>
          <a:xfrm>
            <a:off x="9770001" y="4619585"/>
            <a:ext cx="1054871" cy="1111420"/>
            <a:chOff x="315050" y="2231900"/>
            <a:chExt cx="512775" cy="535500"/>
          </a:xfrm>
        </p:grpSpPr>
        <p:sp>
          <p:nvSpPr>
            <p:cNvPr id="740" name="Google Shape;740;p1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1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1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1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1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1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1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1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1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1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1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1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1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1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1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1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1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1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"/>
            <p:cNvSpPr/>
            <p:nvPr/>
          </p:nvSpPr>
          <p:spPr>
            <a:xfrm>
              <a:off x="669125" y="2388347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215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2" name="Google Shape;762;p1"/>
          <p:cNvSpPr/>
          <p:nvPr/>
        </p:nvSpPr>
        <p:spPr>
          <a:xfrm>
            <a:off x="8002110" y="2723981"/>
            <a:ext cx="1296698" cy="1324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81"/>
              <a:buFont typeface="Arial"/>
              <a:buNone/>
            </a:pPr>
            <a:r>
              <a:t/>
            </a:r>
            <a:endParaRPr b="0" i="0" sz="3381" u="none" cap="none" strike="noStrike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5" name="Shape 2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" name="Google Shape;2466;p10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7" name="Google Shape;2467;p10"/>
          <p:cNvSpPr txBox="1"/>
          <p:nvPr/>
        </p:nvSpPr>
        <p:spPr>
          <a:xfrm>
            <a:off x="3327920" y="301382"/>
            <a:ext cx="740539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MDD – Missing Variables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8" name="Google Shape;2468;p10"/>
          <p:cNvSpPr txBox="1"/>
          <p:nvPr/>
        </p:nvSpPr>
        <p:spPr>
          <a:xfrm>
            <a:off x="11974154" y="3005536"/>
            <a:ext cx="207688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Missing Data Gradient</a:t>
            </a:r>
            <a:endParaRPr/>
          </a:p>
        </p:txBody>
      </p:sp>
      <p:sp>
        <p:nvSpPr>
          <p:cNvPr id="2469" name="Google Shape;2469;p10"/>
          <p:cNvSpPr txBox="1"/>
          <p:nvPr/>
        </p:nvSpPr>
        <p:spPr>
          <a:xfrm>
            <a:off x="12094331" y="4985403"/>
            <a:ext cx="1640756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Gradient colour up for discussion.</a:t>
            </a:r>
            <a:endParaRPr i="1"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470" name="Google Shape;2470;p10"/>
          <p:cNvGraphicFramePr/>
          <p:nvPr/>
        </p:nvGraphicFramePr>
        <p:xfrm>
          <a:off x="12100825" y="3502609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{2F057EB4-D756-48BA-8E2D-B9238B44894D}</a:tableStyleId>
              </a:tblPr>
              <a:tblGrid>
                <a:gridCol w="904050"/>
                <a:gridCol w="904050"/>
              </a:tblGrid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700" u="none" cap="none" strike="noStrike"/>
                        <a:t>≥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2F2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9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Calibri"/>
                        <a:buNone/>
                      </a:pPr>
                      <a:r>
                        <a:rPr b="0" i="0" lang="en-US" sz="1700" u="none" cap="none" strike="noStrike"/>
                        <a:t>≤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71" name="Google Shape;2471;p10"/>
          <p:cNvGraphicFramePr/>
          <p:nvPr/>
        </p:nvGraphicFramePr>
        <p:xfrm>
          <a:off x="186269" y="730979"/>
          <a:ext cx="12144861" cy="7641303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5" name="Shape 2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6" name="Google Shape;2476;p11"/>
          <p:cNvGraphicFramePr/>
          <p:nvPr/>
        </p:nvGraphicFramePr>
        <p:xfrm>
          <a:off x="104975" y="724311"/>
          <a:ext cx="11883841" cy="7257941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477" name="Google Shape;2477;p11"/>
          <p:cNvSpPr txBox="1"/>
          <p:nvPr/>
        </p:nvSpPr>
        <p:spPr>
          <a:xfrm>
            <a:off x="5511868" y="241554"/>
            <a:ext cx="441922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MDD – Marital Status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8" name="Google Shape;2478;p11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9" name="Google Shape;2479;p11"/>
          <p:cNvSpPr/>
          <p:nvPr/>
        </p:nvSpPr>
        <p:spPr>
          <a:xfrm>
            <a:off x="4441758" y="2086511"/>
            <a:ext cx="5826496" cy="3488027"/>
          </a:xfrm>
          <a:prstGeom prst="rect">
            <a:avLst/>
          </a:prstGeom>
          <a:solidFill>
            <a:srgbClr val="F2F2F2"/>
          </a:solidFill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26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0" name="Google Shape;2480;p11"/>
          <p:cNvSpPr txBox="1"/>
          <p:nvPr/>
        </p:nvSpPr>
        <p:spPr>
          <a:xfrm>
            <a:off x="4586196" y="2469905"/>
            <a:ext cx="5543006" cy="2993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data may be missing or incomplete due to one or more of the following reasons:</a:t>
            </a:r>
            <a:endParaRPr sz="1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not collected</a:t>
            </a:r>
            <a:r>
              <a:rPr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Certain data points may not have been collected due to clinical decisions.</a:t>
            </a:r>
            <a:endParaRPr sz="1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 refusal – </a:t>
            </a:r>
            <a:r>
              <a:rPr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client may have declined to provide certain information or participate in the survey.</a:t>
            </a:r>
            <a:endParaRPr sz="1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Non-response</a:t>
            </a:r>
            <a:r>
              <a:rPr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The client may not have responded to data collection tools.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 review technical notes for more information.</a:t>
            </a:r>
            <a:endParaRPr/>
          </a:p>
        </p:txBody>
      </p:sp>
      <p:pic>
        <p:nvPicPr>
          <p:cNvPr descr="Cursor with solid fill" id="2481" name="Google Shape;248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-5400000">
            <a:off x="10560180" y="4491710"/>
            <a:ext cx="729498" cy="757832"/>
          </a:xfrm>
          <a:prstGeom prst="rect">
            <a:avLst/>
          </a:prstGeom>
          <a:noFill/>
          <a:ln>
            <a:noFill/>
          </a:ln>
        </p:spPr>
      </p:pic>
      <p:sp>
        <p:nvSpPr>
          <p:cNvPr id="2482" name="Google Shape;2482;p11"/>
          <p:cNvSpPr txBox="1"/>
          <p:nvPr/>
        </p:nvSpPr>
        <p:spPr>
          <a:xfrm>
            <a:off x="11981607" y="3023064"/>
            <a:ext cx="207688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Missing Data Gradient</a:t>
            </a:r>
            <a:endParaRPr/>
          </a:p>
        </p:txBody>
      </p:sp>
      <p:sp>
        <p:nvSpPr>
          <p:cNvPr id="2483" name="Google Shape;2483;p11"/>
          <p:cNvSpPr txBox="1"/>
          <p:nvPr/>
        </p:nvSpPr>
        <p:spPr>
          <a:xfrm>
            <a:off x="6634687" y="2157599"/>
            <a:ext cx="16407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Hover tooltip *</a:t>
            </a:r>
            <a:endParaRPr/>
          </a:p>
        </p:txBody>
      </p:sp>
      <p:graphicFrame>
        <p:nvGraphicFramePr>
          <p:cNvPr id="2484" name="Google Shape;2484;p11"/>
          <p:cNvGraphicFramePr/>
          <p:nvPr/>
        </p:nvGraphicFramePr>
        <p:xfrm>
          <a:off x="12115167" y="350261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{2F057EB4-D756-48BA-8E2D-B9238B44894D}</a:tableStyleId>
              </a:tblPr>
              <a:tblGrid>
                <a:gridCol w="904050"/>
                <a:gridCol w="904050"/>
              </a:tblGrid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Calibri"/>
                        <a:buNone/>
                      </a:pPr>
                      <a:r>
                        <a:rPr b="0" i="0" lang="en-US" sz="1700" u="none" cap="none" strike="noStrike"/>
                        <a:t>≥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2F2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9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Calibri"/>
                        <a:buNone/>
                      </a:pPr>
                      <a:r>
                        <a:rPr b="0" i="0" lang="en-US" sz="1700" u="none" cap="none" strike="noStrike"/>
                        <a:t>≤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9" name="Shape 2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0" name="Google Shape;2490;p12"/>
          <p:cNvSpPr/>
          <p:nvPr/>
        </p:nvSpPr>
        <p:spPr>
          <a:xfrm rot="-5400000">
            <a:off x="6113953" y="-61260"/>
            <a:ext cx="1041644" cy="3702294"/>
          </a:xfrm>
          <a:prstGeom prst="curvedLeftArrow">
            <a:avLst>
              <a:gd fmla="val 25000" name="adj1"/>
              <a:gd fmla="val 46640" name="adj2"/>
              <a:gd fmla="val 25000" name="adj3"/>
            </a:avLst>
          </a:prstGeom>
          <a:solidFill>
            <a:schemeClr val="lt2"/>
          </a:solidFill>
          <a:ln cap="flat" cmpd="sng" w="12700">
            <a:solidFill>
              <a:srgbClr val="D0CEC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4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1" name="Google Shape;2491;p12"/>
          <p:cNvSpPr txBox="1"/>
          <p:nvPr/>
        </p:nvSpPr>
        <p:spPr>
          <a:xfrm>
            <a:off x="8217921" y="1178311"/>
            <a:ext cx="447382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Option 1: 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Presenting “missing” and “PNA/DK” as a grouped category.</a:t>
            </a:r>
            <a:endParaRPr/>
          </a:p>
        </p:txBody>
      </p:sp>
      <p:sp>
        <p:nvSpPr>
          <p:cNvPr id="2492" name="Google Shape;2492;p12"/>
          <p:cNvSpPr txBox="1"/>
          <p:nvPr/>
        </p:nvSpPr>
        <p:spPr>
          <a:xfrm>
            <a:off x="3327920" y="289279"/>
            <a:ext cx="740539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MDD – Housing Status</a:t>
            </a:r>
            <a:endParaRPr sz="190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3" name="Google Shape;2493;p12"/>
          <p:cNvSpPr txBox="1"/>
          <p:nvPr/>
        </p:nvSpPr>
        <p:spPr>
          <a:xfrm>
            <a:off x="556357" y="375164"/>
            <a:ext cx="207688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Missing Data Gradient</a:t>
            </a:r>
            <a:endParaRPr/>
          </a:p>
        </p:txBody>
      </p:sp>
      <p:graphicFrame>
        <p:nvGraphicFramePr>
          <p:cNvPr id="2494" name="Google Shape;2494;p12"/>
          <p:cNvGraphicFramePr/>
          <p:nvPr/>
        </p:nvGraphicFramePr>
        <p:xfrm>
          <a:off x="473766" y="2679131"/>
          <a:ext cx="6384599" cy="5388787"/>
        </p:xfrm>
        <a:graphic>
          <a:graphicData uri="http://schemas.openxmlformats.org/drawingml/2006/chart">
            <c:chart r:id="rId3"/>
          </a:graphicData>
        </a:graphic>
      </p:graphicFrame>
      <p:graphicFrame>
        <p:nvGraphicFramePr>
          <p:cNvPr id="2495" name="Google Shape;2495;p12"/>
          <p:cNvGraphicFramePr/>
          <p:nvPr/>
        </p:nvGraphicFramePr>
        <p:xfrm>
          <a:off x="7115458" y="2679131"/>
          <a:ext cx="6374288" cy="5394054"/>
        </p:xfrm>
        <a:graphic>
          <a:graphicData uri="http://schemas.openxmlformats.org/drawingml/2006/chart">
            <c:chart r:id="rId4"/>
          </a:graphicData>
        </a:graphic>
      </p:graphicFrame>
      <p:graphicFrame>
        <p:nvGraphicFramePr>
          <p:cNvPr id="2496" name="Google Shape;2496;p12"/>
          <p:cNvGraphicFramePr/>
          <p:nvPr/>
        </p:nvGraphicFramePr>
        <p:xfrm>
          <a:off x="552237" y="714959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{2F057EB4-D756-48BA-8E2D-B9238B44894D}</a:tableStyleId>
              </a:tblPr>
              <a:tblGrid>
                <a:gridCol w="904050"/>
                <a:gridCol w="904050"/>
              </a:tblGrid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700" u="none" cap="none" strike="noStrike"/>
                        <a:t>≥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2F2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9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Calibri"/>
                        <a:buNone/>
                      </a:pPr>
                      <a:r>
                        <a:rPr b="0" i="0" lang="en-US" sz="1700" u="none" cap="none" strike="noStrike"/>
                        <a:t>≤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1" name="Shape 2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2" name="Google Shape;2502;p13"/>
          <p:cNvSpPr/>
          <p:nvPr/>
        </p:nvSpPr>
        <p:spPr>
          <a:xfrm rot="-5400000">
            <a:off x="5897100" y="45923"/>
            <a:ext cx="1041644" cy="3702294"/>
          </a:xfrm>
          <a:prstGeom prst="curvedLeftArrow">
            <a:avLst>
              <a:gd fmla="val 25000" name="adj1"/>
              <a:gd fmla="val 46640" name="adj2"/>
              <a:gd fmla="val 25000" name="adj3"/>
            </a:avLst>
          </a:prstGeom>
          <a:solidFill>
            <a:schemeClr val="lt2"/>
          </a:solidFill>
          <a:ln cap="flat" cmpd="sng" w="12700">
            <a:solidFill>
              <a:srgbClr val="D0CEC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4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3" name="Google Shape;2503;p13"/>
          <p:cNvSpPr txBox="1"/>
          <p:nvPr/>
        </p:nvSpPr>
        <p:spPr>
          <a:xfrm>
            <a:off x="7902526" y="1061498"/>
            <a:ext cx="4800153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Option 2: 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Presenting “missing” and </a:t>
            </a:r>
            <a:b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“PNA/DK” as a grouped category, with each category % defined.</a:t>
            </a:r>
            <a:endParaRPr/>
          </a:p>
        </p:txBody>
      </p:sp>
      <p:sp>
        <p:nvSpPr>
          <p:cNvPr id="2504" name="Google Shape;2504;p13"/>
          <p:cNvSpPr txBox="1"/>
          <p:nvPr/>
        </p:nvSpPr>
        <p:spPr>
          <a:xfrm>
            <a:off x="3327920" y="301382"/>
            <a:ext cx="740539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MDD – Housing Status</a:t>
            </a:r>
            <a:endParaRPr sz="190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5" name="Google Shape;2505;p13"/>
          <p:cNvSpPr txBox="1"/>
          <p:nvPr/>
        </p:nvSpPr>
        <p:spPr>
          <a:xfrm>
            <a:off x="556357" y="375164"/>
            <a:ext cx="207688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Missing Data Gradient</a:t>
            </a:r>
            <a:endParaRPr/>
          </a:p>
        </p:txBody>
      </p:sp>
      <p:graphicFrame>
        <p:nvGraphicFramePr>
          <p:cNvPr id="2506" name="Google Shape;2506;p13"/>
          <p:cNvGraphicFramePr/>
          <p:nvPr/>
        </p:nvGraphicFramePr>
        <p:xfrm>
          <a:off x="473766" y="2679131"/>
          <a:ext cx="6384599" cy="5388787"/>
        </p:xfrm>
        <a:graphic>
          <a:graphicData uri="http://schemas.openxmlformats.org/drawingml/2006/chart">
            <c:chart r:id="rId3"/>
          </a:graphicData>
        </a:graphic>
      </p:graphicFrame>
      <p:graphicFrame>
        <p:nvGraphicFramePr>
          <p:cNvPr id="2507" name="Google Shape;2507;p13"/>
          <p:cNvGraphicFramePr/>
          <p:nvPr/>
        </p:nvGraphicFramePr>
        <p:xfrm>
          <a:off x="7206887" y="2679131"/>
          <a:ext cx="6242413" cy="5388787"/>
        </p:xfrm>
        <a:graphic>
          <a:graphicData uri="http://schemas.openxmlformats.org/drawingml/2006/chart">
            <c:chart r:id="rId4"/>
          </a:graphicData>
        </a:graphic>
      </p:graphicFrame>
      <p:graphicFrame>
        <p:nvGraphicFramePr>
          <p:cNvPr id="2508" name="Google Shape;2508;p13"/>
          <p:cNvGraphicFramePr/>
          <p:nvPr/>
        </p:nvGraphicFramePr>
        <p:xfrm>
          <a:off x="552237" y="714959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{2F057EB4-D756-48BA-8E2D-B9238B44894D}</a:tableStyleId>
              </a:tblPr>
              <a:tblGrid>
                <a:gridCol w="904050"/>
                <a:gridCol w="904050"/>
              </a:tblGrid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700" u="none" cap="none" strike="noStrike"/>
                        <a:t>≥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2F2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9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Calibri"/>
                        <a:buNone/>
                      </a:pPr>
                      <a:r>
                        <a:rPr b="0" i="0" lang="en-US" sz="1700" u="none" cap="none" strike="noStrike"/>
                        <a:t>≤ </a:t>
                      </a:r>
                      <a:r>
                        <a:rPr b="1" lang="en-US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</a:t>
                      </a:r>
                      <a:endParaRPr/>
                    </a:p>
                  </a:txBody>
                  <a:tcPr marT="9525" marB="45725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3" name="Shape 2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4" name="Google Shape;2514;p14"/>
          <p:cNvSpPr txBox="1"/>
          <p:nvPr/>
        </p:nvSpPr>
        <p:spPr>
          <a:xfrm>
            <a:off x="978275" y="-107427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288D"/>
              </a:buClr>
              <a:buSzPts val="4400"/>
              <a:buFont typeface="Arial"/>
              <a:buNone/>
            </a:pPr>
            <a:r>
              <a:rPr b="1" lang="en-US" sz="44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Next Steps and Updates</a:t>
            </a:r>
            <a:endParaRPr sz="6922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5" name="Google Shape;2515;p14"/>
          <p:cNvSpPr txBox="1"/>
          <p:nvPr/>
        </p:nvSpPr>
        <p:spPr>
          <a:xfrm>
            <a:off x="978275" y="1769757"/>
            <a:ext cx="34531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Conferences &amp; Events</a:t>
            </a:r>
            <a:endParaRPr/>
          </a:p>
        </p:txBody>
      </p:sp>
      <p:sp>
        <p:nvSpPr>
          <p:cNvPr id="2516" name="Google Shape;2516;p14"/>
          <p:cNvSpPr txBox="1"/>
          <p:nvPr/>
        </p:nvSpPr>
        <p:spPr>
          <a:xfrm>
            <a:off x="7121800" y="1769757"/>
            <a:ext cx="478688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AB7F6"/>
                </a:solidFill>
                <a:latin typeface="Arial"/>
                <a:ea typeface="Arial"/>
                <a:cs typeface="Arial"/>
                <a:sym typeface="Arial"/>
              </a:rPr>
              <a:t>Advisor Feedback &amp; Newsletter</a:t>
            </a:r>
            <a:endParaRPr b="1" sz="2400">
              <a:solidFill>
                <a:srgbClr val="5AB7F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7" name="Google Shape;2517;p14"/>
          <p:cNvSpPr txBox="1"/>
          <p:nvPr/>
        </p:nvSpPr>
        <p:spPr>
          <a:xfrm>
            <a:off x="7061176" y="4984156"/>
            <a:ext cx="189507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6EA59C"/>
                </a:solidFill>
                <a:latin typeface="Arial"/>
                <a:ea typeface="Arial"/>
                <a:cs typeface="Arial"/>
                <a:sym typeface="Arial"/>
              </a:rPr>
              <a:t>Other News</a:t>
            </a:r>
            <a:endParaRPr/>
          </a:p>
        </p:txBody>
      </p:sp>
      <p:sp>
        <p:nvSpPr>
          <p:cNvPr id="2518" name="Google Shape;2518;p14"/>
          <p:cNvSpPr/>
          <p:nvPr/>
        </p:nvSpPr>
        <p:spPr>
          <a:xfrm>
            <a:off x="978274" y="2366954"/>
            <a:ext cx="5637679" cy="2352964"/>
          </a:xfrm>
          <a:prstGeom prst="rect">
            <a:avLst/>
          </a:prstGeom>
          <a:solidFill>
            <a:srgbClr val="D3BFDD">
              <a:alpha val="3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9" name="Google Shape;2519;p14"/>
          <p:cNvSpPr/>
          <p:nvPr/>
        </p:nvSpPr>
        <p:spPr>
          <a:xfrm>
            <a:off x="7061131" y="2366954"/>
            <a:ext cx="6035956" cy="2340783"/>
          </a:xfrm>
          <a:prstGeom prst="rect">
            <a:avLst/>
          </a:prstGeom>
          <a:solidFill>
            <a:srgbClr val="BBDDF4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1">
              <a:solidFill>
                <a:srgbClr val="BBDDF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0" name="Google Shape;2520;p14"/>
          <p:cNvSpPr/>
          <p:nvPr/>
        </p:nvSpPr>
        <p:spPr>
          <a:xfrm>
            <a:off x="7111696" y="5469668"/>
            <a:ext cx="5965176" cy="1243245"/>
          </a:xfrm>
          <a:prstGeom prst="rect">
            <a:avLst/>
          </a:prstGeom>
          <a:solidFill>
            <a:srgbClr val="6EA59C">
              <a:alpha val="3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1" name="Google Shape;2521;p14"/>
          <p:cNvSpPr/>
          <p:nvPr/>
        </p:nvSpPr>
        <p:spPr>
          <a:xfrm>
            <a:off x="978274" y="4856083"/>
            <a:ext cx="5637679" cy="1728899"/>
          </a:xfrm>
          <a:prstGeom prst="rect">
            <a:avLst/>
          </a:prstGeom>
          <a:solidFill>
            <a:srgbClr val="D3BFDD">
              <a:alpha val="3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2" name="Google Shape;2522;p14"/>
          <p:cNvSpPr txBox="1"/>
          <p:nvPr/>
        </p:nvSpPr>
        <p:spPr>
          <a:xfrm>
            <a:off x="1134776" y="2531697"/>
            <a:ext cx="5324674" cy="19851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University of Toronto – Future of Health Leadership, Informatics and Policy Conference (FHLIP) -</a:t>
            </a:r>
            <a:r>
              <a:rPr b="1" lang="en-US" sz="17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 Conference Proceeding Accepted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Presenting at the conference: </a:t>
            </a:r>
            <a:r>
              <a:rPr b="1" lang="en-US" sz="17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Friday February 21, 2025 – 155 College Street, 8am-5pm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Admission for People w/ Lived Experience is Free!</a:t>
            </a:r>
            <a:endParaRPr/>
          </a:p>
        </p:txBody>
      </p:sp>
      <p:sp>
        <p:nvSpPr>
          <p:cNvPr id="2523" name="Google Shape;2523;p14"/>
          <p:cNvSpPr txBox="1"/>
          <p:nvPr/>
        </p:nvSpPr>
        <p:spPr>
          <a:xfrm>
            <a:off x="1134776" y="4987243"/>
            <a:ext cx="5324674" cy="146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Way Point Hospital – 2025 Inspire Conference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Abstract Submissions Due: </a:t>
            </a:r>
            <a:r>
              <a:rPr b="1" lang="en-US" sz="17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January 14</a:t>
            </a:r>
            <a:r>
              <a:rPr b="1" baseline="30000" lang="en-US" sz="17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b="1" sz="1700">
              <a:solidFill>
                <a:srgbClr val="6E288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Conference Date: June 2-4</a:t>
            </a:r>
            <a:r>
              <a:rPr baseline="30000"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Blue Mountain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Aiming to submit an abstract (format TBD) </a:t>
            </a:r>
            <a:endParaRPr/>
          </a:p>
        </p:txBody>
      </p:sp>
      <p:sp>
        <p:nvSpPr>
          <p:cNvPr id="2524" name="Google Shape;2524;p14"/>
          <p:cNvSpPr/>
          <p:nvPr/>
        </p:nvSpPr>
        <p:spPr>
          <a:xfrm>
            <a:off x="978274" y="6716142"/>
            <a:ext cx="5637679" cy="1078743"/>
          </a:xfrm>
          <a:prstGeom prst="rect">
            <a:avLst/>
          </a:prstGeom>
          <a:solidFill>
            <a:srgbClr val="D3BFDD">
              <a:alpha val="3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5" name="Google Shape;2525;p14"/>
          <p:cNvSpPr txBox="1"/>
          <p:nvPr/>
        </p:nvSpPr>
        <p:spPr>
          <a:xfrm>
            <a:off x="7413146" y="5659926"/>
            <a:ext cx="532467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Iman’s Departure!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Reconvening in the New Year – Jan Advisors Meeting</a:t>
            </a:r>
            <a:endParaRPr i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6" name="Google Shape;2526;p14"/>
          <p:cNvSpPr txBox="1"/>
          <p:nvPr/>
        </p:nvSpPr>
        <p:spPr>
          <a:xfrm>
            <a:off x="1224315" y="6947736"/>
            <a:ext cx="514559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Teaching for Transformation Co-Facilitation Certificate 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Hybrid Course – Jan 13</a:t>
            </a:r>
            <a:r>
              <a:rPr baseline="30000"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20</a:t>
            </a:r>
            <a:r>
              <a:rPr baseline="30000"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2025</a:t>
            </a:r>
            <a:endParaRPr i="1"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7" name="Google Shape;2527;p14"/>
          <p:cNvSpPr txBox="1"/>
          <p:nvPr/>
        </p:nvSpPr>
        <p:spPr>
          <a:xfrm>
            <a:off x="7418950" y="2693300"/>
            <a:ext cx="5324674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We've introduced the </a:t>
            </a:r>
            <a:r>
              <a:rPr b="1" lang="en-US" sz="1800">
                <a:solidFill>
                  <a:srgbClr val="305598"/>
                </a:solidFill>
                <a:latin typeface="Arial"/>
                <a:ea typeface="Arial"/>
                <a:cs typeface="Arial"/>
                <a:sym typeface="Arial"/>
              </a:rPr>
              <a:t>Advisor Milestone Tracker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b="1" lang="en-US" sz="1800">
                <a:solidFill>
                  <a:srgbClr val="305598"/>
                </a:solidFill>
                <a:latin typeface="Arial"/>
                <a:ea typeface="Arial"/>
                <a:cs typeface="Arial"/>
                <a:sym typeface="Arial"/>
              </a:rPr>
              <a:t>email updates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before meetings.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there anything not included in the tracker and updates that you'd like to see in a newsletter?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532" name="Shape 2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3" name="Google Shape;2533;p15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534" name="Google Shape;2534;p15"/>
          <p:cNvGraphicFramePr/>
          <p:nvPr/>
        </p:nvGraphicFramePr>
        <p:xfrm>
          <a:off x="738026" y="1124314"/>
          <a:ext cx="11392435" cy="6863817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535" name="Google Shape;2535;p15"/>
          <p:cNvSpPr txBox="1"/>
          <p:nvPr/>
        </p:nvSpPr>
        <p:spPr>
          <a:xfrm>
            <a:off x="3860566" y="301382"/>
            <a:ext cx="740539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MDD Missing Variables</a:t>
            </a:r>
            <a:endParaRPr b="1"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36" name="Google Shape;2536;p15"/>
          <p:cNvGraphicFramePr/>
          <p:nvPr/>
        </p:nvGraphicFramePr>
        <p:xfrm>
          <a:off x="12702920" y="2444686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{2F057EB4-D756-48BA-8E2D-B9238B44894D}</a:tableStyleId>
              </a:tblPr>
              <a:tblGrid>
                <a:gridCol w="596900"/>
                <a:gridCol w="596900"/>
              </a:tblGrid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8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100%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5151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2293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80%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F3E5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C527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60%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66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7F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40%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97B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DAFC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20%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C8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100" u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76"/>
                        <a:t>1%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540" name="Shape 2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1" name="Google Shape;2541;p16"/>
          <p:cNvSpPr txBox="1"/>
          <p:nvPr>
            <p:ph type="title"/>
          </p:nvPr>
        </p:nvSpPr>
        <p:spPr>
          <a:xfrm>
            <a:off x="966986" y="276297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lang="en-US" sz="4400">
                <a:latin typeface="Arial"/>
                <a:ea typeface="Arial"/>
                <a:cs typeface="Arial"/>
                <a:sym typeface="Arial"/>
              </a:rPr>
              <a:t>Fairness Dashboard Missing Variables</a:t>
            </a:r>
            <a:endParaRPr/>
          </a:p>
        </p:txBody>
      </p:sp>
      <p:sp>
        <p:nvSpPr>
          <p:cNvPr id="2542" name="Google Shape;2542;p16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543" name="Google Shape;2543;p16"/>
          <p:cNvGraphicFramePr/>
          <p:nvPr/>
        </p:nvGraphicFramePr>
        <p:xfrm>
          <a:off x="99858" y="1086165"/>
          <a:ext cx="13818125" cy="7280043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2788"/>
        </a:solidFill>
      </p:bgPr>
    </p:bg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ameleon with solid fill" id="767" name="Google Shape;76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92587" y="5769401"/>
            <a:ext cx="914073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oks with solid fill" id="768" name="Google Shape;76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1264" y="5758693"/>
            <a:ext cx="914073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rtificial Intelligence with solid fill" id="769" name="Google Shape;76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74162" y="5747986"/>
            <a:ext cx="914073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weed with solid fill" id="770" name="Google Shape;77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11433" y="5747986"/>
            <a:ext cx="914073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2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2" name="Google Shape;772;p2"/>
          <p:cNvSpPr txBox="1"/>
          <p:nvPr>
            <p:ph type="title"/>
          </p:nvPr>
        </p:nvSpPr>
        <p:spPr>
          <a:xfrm>
            <a:off x="2145932" y="2410123"/>
            <a:ext cx="9757478" cy="2762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Arial"/>
              <a:buNone/>
            </a:pPr>
            <a:r>
              <a:rPr b="1" lang="en-US" sz="5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Icebreaker: </a:t>
            </a:r>
            <a:r>
              <a:rPr lang="en-US" sz="5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was the most unusual or surprising thing you learned this year?</a:t>
            </a:r>
            <a:endParaRPr sz="53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3"/>
          <p:cNvSpPr txBox="1"/>
          <p:nvPr>
            <p:ph type="title"/>
          </p:nvPr>
        </p:nvSpPr>
        <p:spPr>
          <a:xfrm>
            <a:off x="978275" y="-107427"/>
            <a:ext cx="12131278" cy="1617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288D"/>
              </a:buClr>
              <a:buSzPts val="4400"/>
              <a:buFont typeface="Arial"/>
              <a:buNone/>
            </a:pPr>
            <a:r>
              <a:rPr b="1" lang="en-US" sz="4400">
                <a:solidFill>
                  <a:srgbClr val="6E288D"/>
                </a:solidFill>
                <a:latin typeface="Arial"/>
                <a:ea typeface="Arial"/>
                <a:cs typeface="Arial"/>
                <a:sym typeface="Arial"/>
              </a:rPr>
              <a:t>About Today's Meeting</a:t>
            </a:r>
            <a:endParaRPr/>
          </a:p>
        </p:txBody>
      </p:sp>
      <p:sp>
        <p:nvSpPr>
          <p:cNvPr id="778" name="Google Shape;778;p3"/>
          <p:cNvSpPr txBox="1"/>
          <p:nvPr>
            <p:ph idx="12" type="sldNum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diagram of a business process&#10;&#10;Description automatically generated" id="779" name="Google Shape;779;p3"/>
          <p:cNvPicPr preferRelativeResize="0"/>
          <p:nvPr/>
        </p:nvPicPr>
        <p:blipFill rotWithShape="1">
          <a:blip r:embed="rId3">
            <a:alphaModFix/>
          </a:blip>
          <a:srcRect b="4478" l="3005" r="3029" t="22175"/>
          <a:stretch/>
        </p:blipFill>
        <p:spPr>
          <a:xfrm>
            <a:off x="2753492" y="1108495"/>
            <a:ext cx="8935578" cy="5208991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3"/>
          <p:cNvSpPr/>
          <p:nvPr/>
        </p:nvSpPr>
        <p:spPr>
          <a:xfrm>
            <a:off x="6892999" y="5624127"/>
            <a:ext cx="2054740" cy="518201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90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p3"/>
          <p:cNvSpPr txBox="1"/>
          <p:nvPr/>
        </p:nvSpPr>
        <p:spPr>
          <a:xfrm>
            <a:off x="1720630" y="6468855"/>
            <a:ext cx="10999631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500" u="none" cap="none" strike="noStrike">
                <a:solidFill>
                  <a:srgbClr val="6E288D"/>
                </a:solidFill>
                <a:latin typeface="Calibri"/>
                <a:ea typeface="Calibri"/>
                <a:cs typeface="Calibri"/>
                <a:sym typeface="Calibri"/>
              </a:rPr>
              <a:t>Develop:</a:t>
            </a:r>
            <a:r>
              <a:rPr b="0" i="0" lang="en-US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Co-designing various solutions to address the identified problem</a:t>
            </a:r>
            <a:endParaRPr b="0" i="0" sz="1901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</a:pPr>
            <a:r>
              <a:rPr lang="en-US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 your perspectives, concerns, and suggestions on how to handle missingness in the Fairness Dashboard. </a:t>
            </a:r>
            <a:endParaRPr sz="190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4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Ways to deal with</a:t>
            </a:r>
            <a:r>
              <a:rPr b="1" i="0" lang="en-US" sz="460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 missing data</a:t>
            </a:r>
            <a:endParaRPr b="1" i="0" sz="4600" u="none" cap="none" strike="noStrike">
              <a:solidFill>
                <a:srgbClr val="6A27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4"/>
          <p:cNvSpPr txBox="1"/>
          <p:nvPr/>
        </p:nvSpPr>
        <p:spPr>
          <a:xfrm>
            <a:off x="2726258" y="2056156"/>
            <a:ext cx="8960686" cy="321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1"/>
              <a:buFont typeface="Arial"/>
              <a:buChar char="•"/>
            </a:pPr>
            <a:r>
              <a:rPr b="0" i="0" lang="en-US" sz="3691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Complete-case analysis</a:t>
            </a:r>
            <a:endParaRPr/>
          </a:p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1"/>
              <a:buFont typeface="Arial"/>
              <a:buChar char="•"/>
            </a:pPr>
            <a:r>
              <a:rPr b="0" i="0" lang="en-US" sz="3691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Mark as missing </a:t>
            </a:r>
            <a:endParaRPr/>
          </a:p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1"/>
              <a:buFont typeface="Arial"/>
              <a:buChar char="•"/>
            </a:pPr>
            <a:r>
              <a:rPr b="0" i="0" lang="en-US" sz="3691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Statistical imputation </a:t>
            </a:r>
            <a:endParaRPr/>
          </a:p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91"/>
              <a:buFont typeface="Arial"/>
              <a:buChar char="•"/>
            </a:pPr>
            <a:r>
              <a:rPr b="0" i="0" lang="en-US" sz="3691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Supplementing with other sources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8" name="Google Shape;788;p4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789" name="Google Shape;789;p4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4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4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4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4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4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4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4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4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4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4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4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4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4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4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4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4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4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4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4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4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4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4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4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4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4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4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4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4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4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4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4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4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4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4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4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5" name="Google Shape;825;p4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826" name="Google Shape;826;p4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4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4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4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4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4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4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4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4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4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4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4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4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4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4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4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4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4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4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4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4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4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4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4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4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4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4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4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4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4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4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4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4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4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4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4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4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4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4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4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4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4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4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4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4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4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4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4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4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4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4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4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4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4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4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4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4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4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4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4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4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7" name="Google Shape;887;p4"/>
          <p:cNvGrpSpPr/>
          <p:nvPr/>
        </p:nvGrpSpPr>
        <p:grpSpPr>
          <a:xfrm>
            <a:off x="9993334" y="6832937"/>
            <a:ext cx="953108" cy="1265880"/>
            <a:chOff x="5723850" y="2801025"/>
            <a:chExt cx="508225" cy="666800"/>
          </a:xfrm>
        </p:grpSpPr>
        <p:sp>
          <p:nvSpPr>
            <p:cNvPr id="888" name="Google Shape;888;p4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4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4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4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4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4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4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4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4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4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4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4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4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4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4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4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4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4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4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4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4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4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4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1" name="Google Shape;911;p4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912" name="Google Shape;912;p4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4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4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4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4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4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4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4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4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4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4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4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4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4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4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7" name="Google Shape;927;p4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928" name="Google Shape;928;p4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4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4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4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4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4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4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4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4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4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4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4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4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4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4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4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4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4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4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4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4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9" name="Google Shape;949;p4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950" name="Google Shape;950;p4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951" name="Google Shape;951;p4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4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4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4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4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4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4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4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p4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p4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p4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4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4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4" name="Google Shape;964;p4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65" name="Google Shape;965;p4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6" name="Google Shape;966;p4"/>
          <p:cNvGrpSpPr/>
          <p:nvPr/>
        </p:nvGrpSpPr>
        <p:grpSpPr>
          <a:xfrm>
            <a:off x="2005526" y="6900939"/>
            <a:ext cx="1136497" cy="1215615"/>
            <a:chOff x="808625" y="2997925"/>
            <a:chExt cx="508500" cy="543900"/>
          </a:xfrm>
        </p:grpSpPr>
        <p:sp>
          <p:nvSpPr>
            <p:cNvPr id="967" name="Google Shape;967;p4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4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4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4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4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4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4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4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4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4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4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4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4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4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4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4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4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4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5" name="Google Shape;985;p4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986" name="Google Shape;986;p4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4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4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4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4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4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4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4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4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4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4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4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4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4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4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4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4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4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4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4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4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4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4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4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4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4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4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4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4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4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4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4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4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4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4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1" name="Google Shape;1021;p4"/>
          <p:cNvGrpSpPr/>
          <p:nvPr/>
        </p:nvGrpSpPr>
        <p:grpSpPr>
          <a:xfrm>
            <a:off x="7347228" y="7029079"/>
            <a:ext cx="1054871" cy="1111422"/>
            <a:chOff x="315050" y="2231900"/>
            <a:chExt cx="512775" cy="535500"/>
          </a:xfrm>
        </p:grpSpPr>
        <p:sp>
          <p:nvSpPr>
            <p:cNvPr id="1022" name="Google Shape;1022;p4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4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4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4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4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4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4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4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4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4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4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4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4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4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4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4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4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4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4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4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4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4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4" name="Google Shape;1044;p4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1045" name="Google Shape;1045;p4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4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4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4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4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4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4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4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4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4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4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4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4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4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4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4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4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4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4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4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4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4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4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5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Complete</a:t>
            </a:r>
            <a:r>
              <a:rPr b="1" i="0" lang="en-US" sz="46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case analysis</a:t>
            </a:r>
            <a:endParaRPr/>
          </a:p>
        </p:txBody>
      </p:sp>
      <p:grpSp>
        <p:nvGrpSpPr>
          <p:cNvPr id="1073" name="Google Shape;1073;p5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1074" name="Google Shape;1074;p5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5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5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5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5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5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5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5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5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5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5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5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5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5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5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5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5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5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5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5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5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5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5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5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5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5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5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5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5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5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5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5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5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5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5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5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0" name="Google Shape;1110;p5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1111" name="Google Shape;1111;p5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5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5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5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5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5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5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5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5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5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5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5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5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5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5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5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5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5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5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5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5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5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5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5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5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5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5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5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5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5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5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5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5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5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5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5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5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5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5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5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5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5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5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5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5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5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5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5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5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5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5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5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5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5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5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5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5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5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5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5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5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2" name="Google Shape;1172;p5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1173" name="Google Shape;1173;p5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5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5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5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5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5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5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5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5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5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5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5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5" name="Google Shape;1185;p5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6" name="Google Shape;1186;p5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5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88" name="Google Shape;1188;p5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1189" name="Google Shape;1189;p5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5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5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5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5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5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5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5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p5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p5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5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5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Google Shape;1201;p5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p5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5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5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5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5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5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5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5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0" name="Google Shape;1210;p5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1211" name="Google Shape;1211;p5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1212" name="Google Shape;1212;p5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p5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p5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Google Shape;1215;p5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Google Shape;1216;p5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5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5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5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5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5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5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5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5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5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26" name="Google Shape;1226;p5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7" name="Google Shape;1227;p5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1228" name="Google Shape;1228;p5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5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5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5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5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5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5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5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5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5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5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5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5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5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5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5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5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5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5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5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5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5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5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5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2" name="Google Shape;1252;p5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3" name="Google Shape;1253;p5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4" name="Google Shape;1254;p5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5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5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5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5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5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5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5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5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3" name="Google Shape;1263;p5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1264" name="Google Shape;1264;p5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5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5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5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5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5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5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5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5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5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5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5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5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5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5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5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5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5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5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5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5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5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5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7" name="Google Shape;1287;p5"/>
          <p:cNvSpPr txBox="1"/>
          <p:nvPr/>
        </p:nvSpPr>
        <p:spPr>
          <a:xfrm>
            <a:off x="2020283" y="1842945"/>
            <a:ext cx="10740735" cy="2073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Remove individuals with missing data and only include those with complete data in your analysis.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88" name="Google Shape;1288;p5"/>
          <p:cNvGraphicFramePr/>
          <p:nvPr/>
        </p:nvGraphicFramePr>
        <p:xfrm>
          <a:off x="2344209" y="351353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{A6073919-29EC-48CA-8EB3-4E796490BC6C}</a:tableStyleId>
              </a:tblPr>
              <a:tblGrid>
                <a:gridCol w="4688425"/>
                <a:gridCol w="4688425"/>
              </a:tblGrid>
              <a:tr h="570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PROS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CONS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</a:tr>
              <a:tr h="57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Easy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Bias</a:t>
                      </a:r>
                      <a:endParaRPr/>
                    </a:p>
                  </a:txBody>
                  <a:tcPr marT="70325" marB="70325" marR="140650" marL="140650"/>
                </a:tc>
              </a:tr>
              <a:tr h="57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Only high-quality data are included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 u="none" cap="none" strike="noStrike">
                          <a:solidFill>
                            <a:schemeClr val="dk2"/>
                          </a:solidFill>
                        </a:rPr>
                        <a:t>Lack of representation</a:t>
                      </a:r>
                      <a:endParaRPr/>
                    </a:p>
                  </a:txBody>
                  <a:tcPr marT="70325" marB="70325" marR="140650" marL="140650"/>
                </a:tc>
              </a:tr>
            </a:tbl>
          </a:graphicData>
        </a:graphic>
      </p:graphicFrame>
      <p:sp>
        <p:nvSpPr>
          <p:cNvPr id="1289" name="Google Shape;1289;p5"/>
          <p:cNvSpPr txBox="1"/>
          <p:nvPr/>
        </p:nvSpPr>
        <p:spPr>
          <a:xfrm>
            <a:off x="6916750" y="5312200"/>
            <a:ext cx="3696121" cy="1583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69" u="none" cap="none" strike="noStrike">
                <a:solidFill>
                  <a:srgbClr val="A8361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US" sz="2769" u="none" cap="none" strike="noStrike">
                <a:solidFill>
                  <a:srgbClr val="A83611"/>
                </a:solidFill>
                <a:latin typeface="Calibri"/>
                <a:ea typeface="Calibri"/>
                <a:cs typeface="Calibri"/>
                <a:sym typeface="Calibri"/>
              </a:rPr>
              <a:t>Not a good solution 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3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p6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Mark</a:t>
            </a:r>
            <a:r>
              <a:rPr b="1" i="0" lang="en-US" sz="46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as missing</a:t>
            </a:r>
            <a:endParaRPr b="1" i="0" sz="46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5" name="Google Shape;1295;p6"/>
          <p:cNvSpPr txBox="1"/>
          <p:nvPr/>
        </p:nvSpPr>
        <p:spPr>
          <a:xfrm>
            <a:off x="2020283" y="1842945"/>
            <a:ext cx="10740735" cy="2073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Create a ‘missing’ category and include individuals with missing data in that category.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96" name="Google Shape;1296;p6"/>
          <p:cNvGraphicFramePr/>
          <p:nvPr/>
        </p:nvGraphicFramePr>
        <p:xfrm>
          <a:off x="2344209" y="351353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{A6073919-29EC-48CA-8EB3-4E796490BC6C}</a:tableStyleId>
              </a:tblPr>
              <a:tblGrid>
                <a:gridCol w="4688425"/>
                <a:gridCol w="4688425"/>
              </a:tblGrid>
              <a:tr h="570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PROS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CONS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</a:tr>
              <a:tr h="57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Easy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Only works for categorical data</a:t>
                      </a:r>
                      <a:endParaRPr/>
                    </a:p>
                  </a:txBody>
                  <a:tcPr marT="70325" marB="70325" marR="140650" marL="140650"/>
                </a:tc>
              </a:tr>
              <a:tr h="79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Representation of individuals with missing data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Not as informative</a:t>
                      </a:r>
                      <a:endParaRPr/>
                    </a:p>
                  </a:txBody>
                  <a:tcPr marT="70325" marB="70325" marR="140650" marL="140650"/>
                </a:tc>
              </a:tr>
            </a:tbl>
          </a:graphicData>
        </a:graphic>
      </p:graphicFrame>
      <p:grpSp>
        <p:nvGrpSpPr>
          <p:cNvPr id="1297" name="Google Shape;1297;p6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1298" name="Google Shape;1298;p6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6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6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6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6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6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6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6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6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6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6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6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6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6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6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6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6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6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6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6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6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p6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Google Shape;1320;p6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Google Shape;1321;p6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Google Shape;1322;p6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6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6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p6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6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6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6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6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6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6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6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6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4" name="Google Shape;1334;p6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1335" name="Google Shape;1335;p6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6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6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6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6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6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6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6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6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6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6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6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6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6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6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6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6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6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6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6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6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6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6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6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6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6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6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6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6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6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6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6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6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6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6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p6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p6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6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6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6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6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6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6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6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6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p6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p6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p6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p6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p6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Google Shape;1385;p6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6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6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Google Shape;1388;p6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Google Shape;1389;p6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p6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6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p6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Google Shape;1393;p6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Google Shape;1394;p6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p6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96" name="Google Shape;1396;p6"/>
          <p:cNvGrpSpPr/>
          <p:nvPr/>
        </p:nvGrpSpPr>
        <p:grpSpPr>
          <a:xfrm>
            <a:off x="9993334" y="6832937"/>
            <a:ext cx="953108" cy="1265880"/>
            <a:chOff x="5723850" y="2801025"/>
            <a:chExt cx="508225" cy="666800"/>
          </a:xfrm>
        </p:grpSpPr>
        <p:sp>
          <p:nvSpPr>
            <p:cNvPr id="1397" name="Google Shape;1397;p6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p6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Google Shape;1399;p6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Google Shape;1400;p6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p6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p6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p6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Google Shape;1404;p6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p6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Google Shape;1406;p6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Google Shape;1407;p6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p6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p6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p6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6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6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6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6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6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6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p6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Google Shape;1418;p6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6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0" name="Google Shape;1420;p6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1421" name="Google Shape;1421;p6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6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6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6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6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p6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6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6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6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p6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6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p6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p6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6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p6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6" name="Google Shape;1436;p6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1437" name="Google Shape;1437;p6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6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6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6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Google Shape;1441;p6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Google Shape;1442;p6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Google Shape;1443;p6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Google Shape;1444;p6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6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Google Shape;1446;p6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7" name="Google Shape;1447;p6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8" name="Google Shape;1448;p6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9" name="Google Shape;1449;p6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6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Google Shape;1451;p6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Google Shape;1452;p6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Google Shape;1453;p6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6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6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6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6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8" name="Google Shape;1458;p6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1459" name="Google Shape;1459;p6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1460" name="Google Shape;1460;p6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6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2" name="Google Shape;1462;p6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p6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p6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p6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p6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p6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p6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p6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p6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p6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2" name="Google Shape;1472;p6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3" name="Google Shape;1473;p6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74" name="Google Shape;1474;p6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75" name="Google Shape;1475;p6"/>
          <p:cNvGrpSpPr/>
          <p:nvPr/>
        </p:nvGrpSpPr>
        <p:grpSpPr>
          <a:xfrm>
            <a:off x="2005526" y="6900939"/>
            <a:ext cx="1136497" cy="1215615"/>
            <a:chOff x="808625" y="2997925"/>
            <a:chExt cx="508500" cy="543900"/>
          </a:xfrm>
        </p:grpSpPr>
        <p:sp>
          <p:nvSpPr>
            <p:cNvPr id="1476" name="Google Shape;1476;p6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6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6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6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6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6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6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6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6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6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6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6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6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6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6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6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6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6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4" name="Google Shape;1494;p6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1495" name="Google Shape;1495;p6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6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6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6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6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6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6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6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6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6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6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6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6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6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6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6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6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6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p6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p6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p6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p6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p6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p6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p6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p6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p6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6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p6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p6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Google Shape;1525;p6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p6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p6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p6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p6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30" name="Google Shape;1530;p6"/>
          <p:cNvGrpSpPr/>
          <p:nvPr/>
        </p:nvGrpSpPr>
        <p:grpSpPr>
          <a:xfrm>
            <a:off x="7347228" y="7029079"/>
            <a:ext cx="1054871" cy="1111422"/>
            <a:chOff x="315050" y="2231900"/>
            <a:chExt cx="512775" cy="535500"/>
          </a:xfrm>
        </p:grpSpPr>
        <p:sp>
          <p:nvSpPr>
            <p:cNvPr id="1531" name="Google Shape;1531;p6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Google Shape;1532;p6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Google Shape;1533;p6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Google Shape;1534;p6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6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Google Shape;1536;p6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Google Shape;1537;p6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Google Shape;1538;p6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Google Shape;1539;p6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p6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p6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p6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Google Shape;1543;p6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Google Shape;1544;p6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p6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Google Shape;1546;p6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Google Shape;1547;p6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Google Shape;1548;p6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Google Shape;1549;p6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Google Shape;1550;p6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Google Shape;1551;p6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6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3" name="Google Shape;1553;p6"/>
          <p:cNvSpPr/>
          <p:nvPr/>
        </p:nvSpPr>
        <p:spPr>
          <a:xfrm>
            <a:off x="2000935" y="6656082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4" name="Google Shape;1554;p6"/>
          <p:cNvSpPr txBox="1"/>
          <p:nvPr/>
        </p:nvSpPr>
        <p:spPr>
          <a:xfrm>
            <a:off x="2160765" y="6611539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1555" name="Google Shape;1555;p6"/>
          <p:cNvSpPr/>
          <p:nvPr/>
        </p:nvSpPr>
        <p:spPr>
          <a:xfrm>
            <a:off x="735132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6" name="Google Shape;1556;p6"/>
          <p:cNvSpPr txBox="1"/>
          <p:nvPr/>
        </p:nvSpPr>
        <p:spPr>
          <a:xfrm>
            <a:off x="751115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1557" name="Google Shape;1557;p6"/>
          <p:cNvSpPr/>
          <p:nvPr/>
        </p:nvSpPr>
        <p:spPr>
          <a:xfrm>
            <a:off x="987454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8" name="Google Shape;1558;p6"/>
          <p:cNvSpPr txBox="1"/>
          <p:nvPr/>
        </p:nvSpPr>
        <p:spPr>
          <a:xfrm>
            <a:off x="1003437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grpSp>
        <p:nvGrpSpPr>
          <p:cNvPr id="1559" name="Google Shape;1559;p6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1560" name="Google Shape;1560;p6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Google Shape;1561;p6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Google Shape;1562;p6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Google Shape;1563;p6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6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Google Shape;1565;p6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6" name="Google Shape;1566;p6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p6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8" name="Google Shape;1568;p6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9" name="Google Shape;1569;p6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6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Google Shape;1571;p6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Google Shape;1572;p6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6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Google Shape;1574;p6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5" name="Google Shape;1575;p6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Google Shape;1576;p6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7" name="Google Shape;1577;p6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8" name="Google Shape;1578;p6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p6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0" name="Google Shape;1580;p6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1" name="Google Shape;1581;p6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p6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7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Statistical</a:t>
            </a:r>
            <a:r>
              <a:rPr b="1" i="0" lang="en-US" sz="46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imputation</a:t>
            </a:r>
            <a:endParaRPr b="1" i="0" sz="46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8" name="Google Shape;1588;p7"/>
          <p:cNvSpPr txBox="1"/>
          <p:nvPr/>
        </p:nvSpPr>
        <p:spPr>
          <a:xfrm>
            <a:off x="2020283" y="1842945"/>
            <a:ext cx="10740735" cy="2073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 statistical modelling or prediction to ‘guess’ values for the missing data, using other data provided by the individual.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589" name="Google Shape;1589;p7"/>
          <p:cNvGraphicFramePr/>
          <p:nvPr/>
        </p:nvGraphicFramePr>
        <p:xfrm>
          <a:off x="2344209" y="351353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{A6073919-29EC-48CA-8EB3-4E796490BC6C}</a:tableStyleId>
              </a:tblPr>
              <a:tblGrid>
                <a:gridCol w="4688425"/>
                <a:gridCol w="4688425"/>
              </a:tblGrid>
              <a:tr h="570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PROS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CONS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</a:tr>
              <a:tr h="79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Variety of techniques available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Only works when there isn’t much missing data (20% or less)</a:t>
                      </a:r>
                      <a:endParaRPr/>
                    </a:p>
                  </a:txBody>
                  <a:tcPr marT="70325" marB="70325" marR="140650" marL="140650"/>
                </a:tc>
              </a:tr>
              <a:tr h="79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May provide a more ‘complete’ representation of individuals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Requires other high-quality data to be available</a:t>
                      </a:r>
                      <a:endParaRPr/>
                    </a:p>
                  </a:txBody>
                  <a:tcPr marT="70325" marB="70325" marR="140650" marL="140650"/>
                </a:tc>
              </a:tr>
            </a:tbl>
          </a:graphicData>
        </a:graphic>
      </p:graphicFrame>
      <p:grpSp>
        <p:nvGrpSpPr>
          <p:cNvPr id="1590" name="Google Shape;1590;p7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1591" name="Google Shape;1591;p7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2" name="Google Shape;1592;p7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3" name="Google Shape;1593;p7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4" name="Google Shape;1594;p7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5" name="Google Shape;1595;p7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Google Shape;1596;p7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Google Shape;1597;p7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7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7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7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7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7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7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4" name="Google Shape;1604;p7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5" name="Google Shape;1605;p7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p7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p7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Google Shape;1608;p7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Google Shape;1609;p7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Google Shape;1610;p7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7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Google Shape;1612;p7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Google Shape;1613;p7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Google Shape;1614;p7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Google Shape;1615;p7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Google Shape;1616;p7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Google Shape;1617;p7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Google Shape;1618;p7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p7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p7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Google Shape;1621;p7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Google Shape;1622;p7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Google Shape;1623;p7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p7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p7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p7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7" name="Google Shape;1627;p7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1628" name="Google Shape;1628;p7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7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7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7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7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7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7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7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7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7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7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p7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7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7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7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7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p7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p7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7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7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7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7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7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7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7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p7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p7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7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p7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p7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7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7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7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7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p7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p7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7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p7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p7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7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7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7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p7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p7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p7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p7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p7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p7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7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p7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p7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p7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Google Shape;1680;p7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Google Shape;1681;p7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2" name="Google Shape;1682;p7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3" name="Google Shape;1683;p7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4" name="Google Shape;1684;p7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5" name="Google Shape;1685;p7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p7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Google Shape;1687;p7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Google Shape;1688;p7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89" name="Google Shape;1689;p7"/>
          <p:cNvGrpSpPr/>
          <p:nvPr/>
        </p:nvGrpSpPr>
        <p:grpSpPr>
          <a:xfrm>
            <a:off x="9993334" y="6832937"/>
            <a:ext cx="953108" cy="1265880"/>
            <a:chOff x="5723850" y="2801025"/>
            <a:chExt cx="508225" cy="666800"/>
          </a:xfrm>
        </p:grpSpPr>
        <p:sp>
          <p:nvSpPr>
            <p:cNvPr id="1690" name="Google Shape;1690;p7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Google Shape;1691;p7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p7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Google Shape;1693;p7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Google Shape;1694;p7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Google Shape;1695;p7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Google Shape;1696;p7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7" name="Google Shape;1697;p7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8" name="Google Shape;1698;p7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9" name="Google Shape;1699;p7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Google Shape;1700;p7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Google Shape;1701;p7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Google Shape;1702;p7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3" name="Google Shape;1703;p7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Google Shape;1704;p7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5" name="Google Shape;1705;p7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6" name="Google Shape;1706;p7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7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Google Shape;1708;p7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9" name="Google Shape;1709;p7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0" name="Google Shape;1710;p7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p7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2" name="Google Shape;1712;p7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3" name="Google Shape;1713;p7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1714" name="Google Shape;1714;p7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7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7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7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7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7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7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Google Shape;1721;p7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Google Shape;1722;p7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7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Google Shape;1724;p7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Google Shape;1725;p7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7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7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Google Shape;1728;p7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9" name="Google Shape;1729;p7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1730" name="Google Shape;1730;p7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Google Shape;1731;p7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Google Shape;1732;p7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Google Shape;1733;p7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4" name="Google Shape;1734;p7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5" name="Google Shape;1735;p7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Google Shape;1736;p7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Google Shape;1737;p7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Google Shape;1738;p7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Google Shape;1739;p7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Google Shape;1740;p7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Google Shape;1741;p7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Google Shape;1742;p7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Google Shape;1743;p7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Google Shape;1744;p7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Google Shape;1745;p7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6" name="Google Shape;1746;p7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7" name="Google Shape;1747;p7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8" name="Google Shape;1748;p7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Google Shape;1749;p7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7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51" name="Google Shape;1751;p7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1752" name="Google Shape;1752;p7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1753" name="Google Shape;1753;p7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4" name="Google Shape;1754;p7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7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6" name="Google Shape;1756;p7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7" name="Google Shape;1757;p7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7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9" name="Google Shape;1759;p7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0" name="Google Shape;1760;p7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1" name="Google Shape;1761;p7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2" name="Google Shape;1762;p7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3" name="Google Shape;1763;p7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4" name="Google Shape;1764;p7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5" name="Google Shape;1765;p7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6" name="Google Shape;1766;p7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67" name="Google Shape;1767;p7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8" name="Google Shape;1768;p7"/>
          <p:cNvGrpSpPr/>
          <p:nvPr/>
        </p:nvGrpSpPr>
        <p:grpSpPr>
          <a:xfrm>
            <a:off x="2005526" y="6900939"/>
            <a:ext cx="1136497" cy="1215615"/>
            <a:chOff x="808625" y="2997925"/>
            <a:chExt cx="508500" cy="543900"/>
          </a:xfrm>
        </p:grpSpPr>
        <p:sp>
          <p:nvSpPr>
            <p:cNvPr id="1769" name="Google Shape;1769;p7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p7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Google Shape;1771;p7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Google Shape;1772;p7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Google Shape;1773;p7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Google Shape;1774;p7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Google Shape;1775;p7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6" name="Google Shape;1776;p7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7" name="Google Shape;1777;p7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p7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p7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7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p7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p7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7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7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p7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7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87" name="Google Shape;1787;p7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1788" name="Google Shape;1788;p7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p7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7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p7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p7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7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Google Shape;1794;p7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Google Shape;1795;p7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7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Google Shape;1797;p7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Google Shape;1798;p7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7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Google Shape;1800;p7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Google Shape;1801;p7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7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p7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p7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7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p7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p7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7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7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7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7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7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p7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p7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7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p7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p7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7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7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7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7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p7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23" name="Google Shape;1823;p7"/>
          <p:cNvGrpSpPr/>
          <p:nvPr/>
        </p:nvGrpSpPr>
        <p:grpSpPr>
          <a:xfrm>
            <a:off x="7347228" y="7029079"/>
            <a:ext cx="1054871" cy="1111422"/>
            <a:chOff x="315050" y="2231900"/>
            <a:chExt cx="512775" cy="535500"/>
          </a:xfrm>
        </p:grpSpPr>
        <p:sp>
          <p:nvSpPr>
            <p:cNvPr id="1824" name="Google Shape;1824;p7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7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7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p7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p7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7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7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7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7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7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7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7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7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p7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p7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p7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p7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p7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p7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3" name="Google Shape;1843;p7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4" name="Google Shape;1844;p7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5" name="Google Shape;1845;p7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46" name="Google Shape;1846;p7"/>
          <p:cNvSpPr/>
          <p:nvPr/>
        </p:nvSpPr>
        <p:spPr>
          <a:xfrm>
            <a:off x="2000935" y="6656082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7" name="Google Shape;1847;p7"/>
          <p:cNvSpPr txBox="1"/>
          <p:nvPr/>
        </p:nvSpPr>
        <p:spPr>
          <a:xfrm>
            <a:off x="2160765" y="6611539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1848" name="Google Shape;1848;p7"/>
          <p:cNvSpPr/>
          <p:nvPr/>
        </p:nvSpPr>
        <p:spPr>
          <a:xfrm>
            <a:off x="735132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9" name="Google Shape;1849;p7"/>
          <p:cNvSpPr txBox="1"/>
          <p:nvPr/>
        </p:nvSpPr>
        <p:spPr>
          <a:xfrm>
            <a:off x="751115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1850" name="Google Shape;1850;p7"/>
          <p:cNvSpPr/>
          <p:nvPr/>
        </p:nvSpPr>
        <p:spPr>
          <a:xfrm>
            <a:off x="987454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1" name="Google Shape;1851;p7"/>
          <p:cNvSpPr txBox="1"/>
          <p:nvPr/>
        </p:nvSpPr>
        <p:spPr>
          <a:xfrm>
            <a:off x="1003437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grpSp>
        <p:nvGrpSpPr>
          <p:cNvPr id="1852" name="Google Shape;1852;p7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1853" name="Google Shape;1853;p7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4" name="Google Shape;1854;p7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p7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6" name="Google Shape;1856;p7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7" name="Google Shape;1857;p7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8" name="Google Shape;1858;p7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p7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0" name="Google Shape;1860;p7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1" name="Google Shape;1861;p7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7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3" name="Google Shape;1863;p7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4" name="Google Shape;1864;p7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p7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6" name="Google Shape;1866;p7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7" name="Google Shape;1867;p7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p7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9" name="Google Shape;1869;p7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p7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7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2" name="Google Shape;1872;p7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p7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7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p7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76" name="Google Shape;187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7253" y="6726949"/>
            <a:ext cx="984568" cy="1047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7" name="Google Shape;187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34375" y="6742154"/>
            <a:ext cx="817544" cy="110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8" name="Google Shape;1878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34835" y="6815972"/>
            <a:ext cx="925865" cy="102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2" name="Shape 1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" name="Google Shape;1883;p8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rgbClr val="6A2788"/>
                </a:solidFill>
                <a:latin typeface="Arial"/>
                <a:ea typeface="Arial"/>
                <a:cs typeface="Arial"/>
                <a:sym typeface="Arial"/>
              </a:rPr>
              <a:t>Supplementing</a:t>
            </a:r>
            <a:r>
              <a:rPr b="1" i="0" lang="en-US" sz="4600" u="none" cap="none" strike="noStrike">
                <a:solidFill>
                  <a:srgbClr val="B062D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with other sources</a:t>
            </a:r>
            <a:endParaRPr b="1" i="0" sz="46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4" name="Google Shape;1884;p8"/>
          <p:cNvSpPr txBox="1"/>
          <p:nvPr/>
        </p:nvSpPr>
        <p:spPr>
          <a:xfrm>
            <a:off x="2020283" y="1842945"/>
            <a:ext cx="10740735" cy="2073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Drawing on other sources of data (e.g., area level indices, clinical notes) to extract missing information.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85" name="Google Shape;1885;p8"/>
          <p:cNvGraphicFramePr/>
          <p:nvPr/>
        </p:nvGraphicFramePr>
        <p:xfrm>
          <a:off x="2344209" y="351353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{A6073919-29EC-48CA-8EB3-4E796490BC6C}</a:tableStyleId>
              </a:tblPr>
              <a:tblGrid>
                <a:gridCol w="4688425"/>
                <a:gridCol w="4688425"/>
              </a:tblGrid>
              <a:tr h="570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PROS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500" u="none" cap="none" strike="noStrike"/>
                        <a:t>CONS</a:t>
                      </a:r>
                      <a:endParaRPr/>
                    </a:p>
                  </a:txBody>
                  <a:tcPr marT="70325" marB="70325" marR="140650" marL="140650">
                    <a:solidFill>
                      <a:srgbClr val="EAE4EE"/>
                    </a:solidFill>
                  </a:tcPr>
                </a:tc>
              </a:tr>
              <a:tr h="79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Variety of sources available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Only works if sources contain the correct data</a:t>
                      </a:r>
                      <a:endParaRPr/>
                    </a:p>
                  </a:txBody>
                  <a:tcPr marT="70325" marB="70325" marR="140650" marL="140650"/>
                </a:tc>
              </a:tr>
              <a:tr h="79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May provide a more ‘complete’ representation of individuals</a:t>
                      </a:r>
                      <a:endParaRPr/>
                    </a:p>
                  </a:txBody>
                  <a:tcPr marT="70325" marB="70325" marR="140650" marL="1406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none" cap="none" strike="noStrike">
                          <a:solidFill>
                            <a:schemeClr val="dk2"/>
                          </a:solidFill>
                        </a:rPr>
                        <a:t>Data provided by someone else (may be biased)</a:t>
                      </a:r>
                      <a:endParaRPr/>
                    </a:p>
                  </a:txBody>
                  <a:tcPr marT="70325" marB="70325" marR="140650" marL="140650"/>
                </a:tc>
              </a:tr>
            </a:tbl>
          </a:graphicData>
        </a:graphic>
      </p:graphicFrame>
      <p:grpSp>
        <p:nvGrpSpPr>
          <p:cNvPr id="1886" name="Google Shape;1886;p8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1887" name="Google Shape;1887;p8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8" name="Google Shape;1888;p8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8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0" name="Google Shape;1890;p8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1" name="Google Shape;1891;p8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2" name="Google Shape;1892;p8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3" name="Google Shape;1893;p8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4" name="Google Shape;1894;p8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5" name="Google Shape;1895;p8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6" name="Google Shape;1896;p8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7" name="Google Shape;1897;p8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8" name="Google Shape;1898;p8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p8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0" name="Google Shape;1900;p8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1" name="Google Shape;1901;p8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p8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3" name="Google Shape;1903;p8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4" name="Google Shape;1904;p8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5" name="Google Shape;1905;p8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6" name="Google Shape;1906;p8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7" name="Google Shape;1907;p8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8" name="Google Shape;1908;p8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9" name="Google Shape;1909;p8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0" name="Google Shape;1910;p8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1" name="Google Shape;1911;p8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2" name="Google Shape;1912;p8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3" name="Google Shape;1913;p8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4" name="Google Shape;1914;p8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5" name="Google Shape;1915;p8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6" name="Google Shape;1916;p8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7" name="Google Shape;1917;p8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8" name="Google Shape;1918;p8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9" name="Google Shape;1919;p8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0" name="Google Shape;1920;p8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1" name="Google Shape;1921;p8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2" name="Google Shape;1922;p8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23" name="Google Shape;1923;p8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1924" name="Google Shape;1924;p8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5" name="Google Shape;1925;p8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6" name="Google Shape;1926;p8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7" name="Google Shape;1927;p8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8" name="Google Shape;1928;p8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9" name="Google Shape;1929;p8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8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1" name="Google Shape;1931;p8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2" name="Google Shape;1932;p8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3" name="Google Shape;1933;p8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4" name="Google Shape;1934;p8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5" name="Google Shape;1935;p8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6" name="Google Shape;1936;p8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7" name="Google Shape;1937;p8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8" name="Google Shape;1938;p8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9" name="Google Shape;1939;p8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0" name="Google Shape;1940;p8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1" name="Google Shape;1941;p8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p8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8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4" name="Google Shape;1944;p8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p8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8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p8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p8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8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p8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p8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8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p8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p8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5" name="Google Shape;1955;p8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6" name="Google Shape;1956;p8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7" name="Google Shape;1957;p8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8" name="Google Shape;1958;p8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p8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0" name="Google Shape;1960;p8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p8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p8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3" name="Google Shape;1963;p8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4" name="Google Shape;1964;p8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5" name="Google Shape;1965;p8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6" name="Google Shape;1966;p8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7" name="Google Shape;1967;p8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8" name="Google Shape;1968;p8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9" name="Google Shape;1969;p8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0" name="Google Shape;1970;p8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1" name="Google Shape;1971;p8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2" name="Google Shape;1972;p8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p8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4" name="Google Shape;1974;p8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5" name="Google Shape;1975;p8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6" name="Google Shape;1976;p8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8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8" name="Google Shape;1978;p8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9" name="Google Shape;1979;p8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0" name="Google Shape;1980;p8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1" name="Google Shape;1981;p8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2" name="Google Shape;1982;p8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3" name="Google Shape;1983;p8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4" name="Google Shape;1984;p8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5" name="Google Shape;1985;p8"/>
          <p:cNvGrpSpPr/>
          <p:nvPr/>
        </p:nvGrpSpPr>
        <p:grpSpPr>
          <a:xfrm>
            <a:off x="9993334" y="6832937"/>
            <a:ext cx="953108" cy="1265880"/>
            <a:chOff x="5723850" y="2801025"/>
            <a:chExt cx="508225" cy="666800"/>
          </a:xfrm>
        </p:grpSpPr>
        <p:sp>
          <p:nvSpPr>
            <p:cNvPr id="1986" name="Google Shape;1986;p8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7" name="Google Shape;1987;p8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8" name="Google Shape;1988;p8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9" name="Google Shape;1989;p8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0" name="Google Shape;1990;p8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1" name="Google Shape;1991;p8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2" name="Google Shape;1992;p8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3" name="Google Shape;1993;p8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4" name="Google Shape;1994;p8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5" name="Google Shape;1995;p8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6" name="Google Shape;1996;p8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7" name="Google Shape;1997;p8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8" name="Google Shape;1998;p8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p8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0" name="Google Shape;2000;p8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1" name="Google Shape;2001;p8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2" name="Google Shape;2002;p8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3" name="Google Shape;2003;p8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4" name="Google Shape;2004;p8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5" name="Google Shape;2005;p8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p8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7" name="Google Shape;2007;p8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8" name="Google Shape;2008;p8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09" name="Google Shape;2009;p8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2010" name="Google Shape;2010;p8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1" name="Google Shape;2011;p8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2" name="Google Shape;2012;p8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p8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4" name="Google Shape;2014;p8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5" name="Google Shape;2015;p8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p8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7" name="Google Shape;2017;p8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8" name="Google Shape;2018;p8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p8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8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1" name="Google Shape;2021;p8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p8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3" name="Google Shape;2023;p8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4" name="Google Shape;2024;p8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5" name="Google Shape;2025;p8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2026" name="Google Shape;2026;p8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7" name="Google Shape;2027;p8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p8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9" name="Google Shape;2029;p8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0" name="Google Shape;2030;p8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1" name="Google Shape;2031;p8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2" name="Google Shape;2032;p8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3" name="Google Shape;2033;p8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p8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5" name="Google Shape;2035;p8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6" name="Google Shape;2036;p8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7" name="Google Shape;2037;p8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8" name="Google Shape;2038;p8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9" name="Google Shape;2039;p8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0" name="Google Shape;2040;p8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1" name="Google Shape;2041;p8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p8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p8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4" name="Google Shape;2044;p8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5" name="Google Shape;2045;p8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6" name="Google Shape;2046;p8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47" name="Google Shape;2047;p8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2048" name="Google Shape;2048;p8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2049" name="Google Shape;2049;p8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0" name="Google Shape;2050;p8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1" name="Google Shape;2051;p8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2" name="Google Shape;2052;p8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3" name="Google Shape;2053;p8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4" name="Google Shape;2054;p8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5" name="Google Shape;2055;p8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6" name="Google Shape;2056;p8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7" name="Google Shape;2057;p8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8" name="Google Shape;2058;p8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9" name="Google Shape;2059;p8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0" name="Google Shape;2060;p8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1" name="Google Shape;2061;p8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2" name="Google Shape;2062;p8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63" name="Google Shape;2063;p8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64" name="Google Shape;2064;p8"/>
          <p:cNvGrpSpPr/>
          <p:nvPr/>
        </p:nvGrpSpPr>
        <p:grpSpPr>
          <a:xfrm>
            <a:off x="2005526" y="6900939"/>
            <a:ext cx="1136497" cy="1215615"/>
            <a:chOff x="808625" y="2997925"/>
            <a:chExt cx="508500" cy="543900"/>
          </a:xfrm>
        </p:grpSpPr>
        <p:sp>
          <p:nvSpPr>
            <p:cNvPr id="2065" name="Google Shape;2065;p8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p8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p8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p8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p8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p8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p8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p8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3" name="Google Shape;2073;p8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4" name="Google Shape;2074;p8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5" name="Google Shape;2075;p8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6" name="Google Shape;2076;p8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7" name="Google Shape;2077;p8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8" name="Google Shape;2078;p8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p8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0" name="Google Shape;2080;p8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1" name="Google Shape;2081;p8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2" name="Google Shape;2082;p8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3" name="Google Shape;2083;p8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2084" name="Google Shape;2084;p8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5" name="Google Shape;2085;p8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p8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7" name="Google Shape;2087;p8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8" name="Google Shape;2088;p8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p8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0" name="Google Shape;2090;p8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p8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p8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3" name="Google Shape;2093;p8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4" name="Google Shape;2094;p8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p8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6" name="Google Shape;2096;p8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7" name="Google Shape;2097;p8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p8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p8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p8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p8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2" name="Google Shape;2102;p8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3" name="Google Shape;2103;p8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4" name="Google Shape;2104;p8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5" name="Google Shape;2105;p8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6" name="Google Shape;2106;p8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7" name="Google Shape;2107;p8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8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8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8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8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8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8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8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5" name="Google Shape;2115;p8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6" name="Google Shape;2116;p8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7" name="Google Shape;2117;p8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8" name="Google Shape;2118;p8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9" name="Google Shape;2119;p8"/>
          <p:cNvGrpSpPr/>
          <p:nvPr/>
        </p:nvGrpSpPr>
        <p:grpSpPr>
          <a:xfrm>
            <a:off x="7347228" y="7029079"/>
            <a:ext cx="1054871" cy="1111422"/>
            <a:chOff x="315050" y="2231900"/>
            <a:chExt cx="512775" cy="535500"/>
          </a:xfrm>
        </p:grpSpPr>
        <p:sp>
          <p:nvSpPr>
            <p:cNvPr id="2120" name="Google Shape;2120;p8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1" name="Google Shape;2121;p8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p8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3" name="Google Shape;2123;p8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4" name="Google Shape;2124;p8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5" name="Google Shape;2125;p8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p8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p8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8" name="Google Shape;2128;p8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9" name="Google Shape;2129;p8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0" name="Google Shape;2130;p8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1" name="Google Shape;2131;p8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2" name="Google Shape;2132;p8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3" name="Google Shape;2133;p8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4" name="Google Shape;2134;p8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5" name="Google Shape;2135;p8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6" name="Google Shape;2136;p8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7" name="Google Shape;2137;p8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8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9" name="Google Shape;2139;p8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0" name="Google Shape;2140;p8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1" name="Google Shape;2141;p8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42" name="Google Shape;2142;p8"/>
          <p:cNvSpPr/>
          <p:nvPr/>
        </p:nvSpPr>
        <p:spPr>
          <a:xfrm>
            <a:off x="2000935" y="6656082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3" name="Google Shape;2143;p8"/>
          <p:cNvSpPr txBox="1"/>
          <p:nvPr/>
        </p:nvSpPr>
        <p:spPr>
          <a:xfrm>
            <a:off x="2160765" y="6611539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2144" name="Google Shape;2144;p8"/>
          <p:cNvSpPr/>
          <p:nvPr/>
        </p:nvSpPr>
        <p:spPr>
          <a:xfrm>
            <a:off x="735132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5" name="Google Shape;2145;p8"/>
          <p:cNvSpPr txBox="1"/>
          <p:nvPr/>
        </p:nvSpPr>
        <p:spPr>
          <a:xfrm>
            <a:off x="751115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2146" name="Google Shape;2146;p8"/>
          <p:cNvSpPr/>
          <p:nvPr/>
        </p:nvSpPr>
        <p:spPr>
          <a:xfrm>
            <a:off x="9874543" y="6700625"/>
            <a:ext cx="1137207" cy="1189152"/>
          </a:xfrm>
          <a:prstGeom prst="rect">
            <a:avLst/>
          </a:prstGeom>
          <a:solidFill>
            <a:srgbClr val="A1A09D"/>
          </a:solidFill>
          <a:ln cap="flat" cmpd="sng" w="254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1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7" name="Google Shape;2147;p8"/>
          <p:cNvSpPr txBox="1"/>
          <p:nvPr/>
        </p:nvSpPr>
        <p:spPr>
          <a:xfrm>
            <a:off x="10034373" y="6656082"/>
            <a:ext cx="817544" cy="1228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38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grpSp>
        <p:nvGrpSpPr>
          <p:cNvPr id="2148" name="Google Shape;2148;p8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2149" name="Google Shape;2149;p8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0" name="Google Shape;2150;p8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1" name="Google Shape;2151;p8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2" name="Google Shape;2152;p8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3" name="Google Shape;2153;p8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p8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5" name="Google Shape;2155;p8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6" name="Google Shape;2156;p8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8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8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9" name="Google Shape;2159;p8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0" name="Google Shape;2160;p8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p8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2" name="Google Shape;2162;p8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3" name="Google Shape;2163;p8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p8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5" name="Google Shape;2165;p8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6" name="Google Shape;2166;p8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p8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8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8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8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8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172" name="Google Shape;21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7253" y="6726949"/>
            <a:ext cx="984568" cy="1047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3" name="Google Shape;217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47160" y="6742154"/>
            <a:ext cx="817544" cy="110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4" name="Google Shape;217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60409" y="6777611"/>
            <a:ext cx="925865" cy="102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8" name="Shape 2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9" name="Google Shape;2179;p9"/>
          <p:cNvSpPr txBox="1"/>
          <p:nvPr>
            <p:ph type="title"/>
          </p:nvPr>
        </p:nvSpPr>
        <p:spPr>
          <a:xfrm>
            <a:off x="1790920" y="799699"/>
            <a:ext cx="10483410" cy="590205"/>
          </a:xfrm>
          <a:prstGeom prst="rect">
            <a:avLst/>
          </a:prstGeom>
          <a:noFill/>
          <a:ln>
            <a:noFill/>
          </a:ln>
        </p:spPr>
        <p:txBody>
          <a:bodyPr anchorCtr="0" anchor="ctr" bIns="140625" lIns="140625" spcFirstLastPara="1" rIns="140625" wrap="square" tIns="1406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US" sz="4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for </a:t>
            </a:r>
            <a:r>
              <a:rPr b="1" i="0" lang="en-US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Reflection</a:t>
            </a:r>
            <a:endParaRPr b="1" i="0" sz="4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0" name="Google Shape;2180;p9"/>
          <p:cNvSpPr txBox="1"/>
          <p:nvPr/>
        </p:nvSpPr>
        <p:spPr>
          <a:xfrm>
            <a:off x="1253885" y="1915502"/>
            <a:ext cx="11750078" cy="3652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84"/>
              <a:buFont typeface="Arial"/>
              <a:buChar char="•"/>
            </a:pPr>
            <a:r>
              <a:rPr b="0" i="0" lang="en-US" sz="338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Which approach is best? Why?</a:t>
            </a:r>
            <a:endParaRPr/>
          </a:p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84"/>
              <a:buFont typeface="Arial"/>
              <a:buChar char="•"/>
            </a:pPr>
            <a:r>
              <a:rPr b="0" i="0" lang="en-US" sz="338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would you like researchers to handle your missing data?</a:t>
            </a:r>
            <a:endParaRPr/>
          </a:p>
          <a:p>
            <a:pPr indent="-439541" lvl="0" marL="43954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84"/>
              <a:buFont typeface="Arial"/>
              <a:buChar char="•"/>
            </a:pPr>
            <a:r>
              <a:rPr b="0" i="0" lang="en-US" sz="3384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would you feel if you learned researchers were using statistical approaches or other sources to ‘fill in’ your missing data?</a:t>
            </a:r>
            <a:br>
              <a:rPr b="0" i="0" lang="en-US" sz="2769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6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81" name="Google Shape;2181;p9"/>
          <p:cNvGrpSpPr/>
          <p:nvPr/>
        </p:nvGrpSpPr>
        <p:grpSpPr>
          <a:xfrm>
            <a:off x="6058524" y="6970577"/>
            <a:ext cx="1054920" cy="1131650"/>
            <a:chOff x="813950" y="2267050"/>
            <a:chExt cx="504500" cy="541075"/>
          </a:xfrm>
        </p:grpSpPr>
        <p:sp>
          <p:nvSpPr>
            <p:cNvPr id="2182" name="Google Shape;2182;p9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9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9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9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9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9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9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9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9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9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9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9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9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9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9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9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9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9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9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9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9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9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9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9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9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9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9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9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9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9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9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9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9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p9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p9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9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8" name="Google Shape;2218;p9"/>
          <p:cNvGrpSpPr/>
          <p:nvPr/>
        </p:nvGrpSpPr>
        <p:grpSpPr>
          <a:xfrm>
            <a:off x="11153874" y="6965569"/>
            <a:ext cx="1033171" cy="1135100"/>
            <a:chOff x="4535700" y="2961725"/>
            <a:chExt cx="527675" cy="579825"/>
          </a:xfrm>
        </p:grpSpPr>
        <p:sp>
          <p:nvSpPr>
            <p:cNvPr id="2219" name="Google Shape;2219;p9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9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9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9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9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9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p9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p9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9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p9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p9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9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9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9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3" name="Google Shape;2233;p9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4" name="Google Shape;2234;p9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9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9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9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9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9" name="Google Shape;2239;p9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0" name="Google Shape;2240;p9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9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2" name="Google Shape;2242;p9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3" name="Google Shape;2243;p9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9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5" name="Google Shape;2245;p9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6" name="Google Shape;2246;p9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9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9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9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9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9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2" name="Google Shape;2252;p9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3" name="Google Shape;2253;p9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4" name="Google Shape;2254;p9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9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9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7" name="Google Shape;2257;p9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8" name="Google Shape;2258;p9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9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0" name="Google Shape;2260;p9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p9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2" name="Google Shape;2262;p9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3" name="Google Shape;2263;p9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4" name="Google Shape;2264;p9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5" name="Google Shape;2265;p9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6" name="Google Shape;2266;p9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7" name="Google Shape;2267;p9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8" name="Google Shape;2268;p9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9" name="Google Shape;2269;p9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0" name="Google Shape;2270;p9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p9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p9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3" name="Google Shape;2273;p9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9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5" name="Google Shape;2275;p9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6" name="Google Shape;2276;p9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7" name="Google Shape;2277;p9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8" name="Google Shape;2278;p9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9" name="Google Shape;2279;p9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80" name="Google Shape;2280;p9"/>
          <p:cNvGrpSpPr/>
          <p:nvPr/>
        </p:nvGrpSpPr>
        <p:grpSpPr>
          <a:xfrm>
            <a:off x="9993334" y="6832937"/>
            <a:ext cx="953108" cy="1265880"/>
            <a:chOff x="5723850" y="2801025"/>
            <a:chExt cx="508225" cy="666800"/>
          </a:xfrm>
        </p:grpSpPr>
        <p:sp>
          <p:nvSpPr>
            <p:cNvPr id="2281" name="Google Shape;2281;p9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2" name="Google Shape;2282;p9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3" name="Google Shape;2283;p9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9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5" name="Google Shape;2285;p9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6" name="Google Shape;2286;p9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7" name="Google Shape;2287;p9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8" name="Google Shape;2288;p9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9" name="Google Shape;2289;p9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0" name="Google Shape;2290;p9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1" name="Google Shape;2291;p9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2" name="Google Shape;2292;p9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3" name="Google Shape;2293;p9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4" name="Google Shape;2294;p9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5" name="Google Shape;2295;p9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9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9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8" name="Google Shape;2298;p9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9" name="Google Shape;2299;p9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0" name="Google Shape;2300;p9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1" name="Google Shape;2301;p9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2" name="Google Shape;2302;p9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3" name="Google Shape;2303;p9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04" name="Google Shape;2304;p9"/>
          <p:cNvGrpSpPr/>
          <p:nvPr/>
        </p:nvGrpSpPr>
        <p:grpSpPr>
          <a:xfrm>
            <a:off x="4779090" y="6912730"/>
            <a:ext cx="1058410" cy="1209645"/>
            <a:chOff x="6296225" y="2180550"/>
            <a:chExt cx="508225" cy="589775"/>
          </a:xfrm>
        </p:grpSpPr>
        <p:sp>
          <p:nvSpPr>
            <p:cNvPr id="2305" name="Google Shape;2305;p9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6" name="Google Shape;2306;p9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7" name="Google Shape;2307;p9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9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9" name="Google Shape;2309;p9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9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9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2" name="Google Shape;2312;p9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3" name="Google Shape;2313;p9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9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5" name="Google Shape;2315;p9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6" name="Google Shape;2316;p9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9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8" name="Google Shape;2318;p9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9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20" name="Google Shape;2320;p9"/>
          <p:cNvGrpSpPr/>
          <p:nvPr/>
        </p:nvGrpSpPr>
        <p:grpSpPr>
          <a:xfrm>
            <a:off x="12382245" y="6853593"/>
            <a:ext cx="1060699" cy="1209647"/>
            <a:chOff x="719250" y="5283463"/>
            <a:chExt cx="524750" cy="593425"/>
          </a:xfrm>
        </p:grpSpPr>
        <p:sp>
          <p:nvSpPr>
            <p:cNvPr id="2321" name="Google Shape;2321;p9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2" name="Google Shape;2322;p9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9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4" name="Google Shape;2324;p9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5" name="Google Shape;2325;p9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9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7" name="Google Shape;2327;p9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8" name="Google Shape;2328;p9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9" name="Google Shape;2329;p9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0" name="Google Shape;2330;p9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1" name="Google Shape;2331;p9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2" name="Google Shape;2332;p9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3" name="Google Shape;2333;p9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4" name="Google Shape;2334;p9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5" name="Google Shape;2335;p9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6" name="Google Shape;2336;p9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7" name="Google Shape;2337;p9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8" name="Google Shape;2338;p9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9" name="Google Shape;2339;p9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0" name="Google Shape;2340;p9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p9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2" name="Google Shape;2342;p9"/>
          <p:cNvGrpSpPr/>
          <p:nvPr/>
        </p:nvGrpSpPr>
        <p:grpSpPr>
          <a:xfrm>
            <a:off x="3478793" y="7101878"/>
            <a:ext cx="981971" cy="987369"/>
            <a:chOff x="885126" y="3073113"/>
            <a:chExt cx="638392" cy="641901"/>
          </a:xfrm>
        </p:grpSpPr>
        <p:grpSp>
          <p:nvGrpSpPr>
            <p:cNvPr id="2343" name="Google Shape;2343;p9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2344" name="Google Shape;2344;p9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5" name="Google Shape;2345;p9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6" name="Google Shape;2346;p9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7" name="Google Shape;2347;p9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8" name="Google Shape;2348;p9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9" name="Google Shape;2349;p9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0" name="Google Shape;2350;p9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1" name="Google Shape;2351;p9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2" name="Google Shape;2352;p9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p9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4" name="Google Shape;2354;p9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5" name="Google Shape;2355;p9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6" name="Google Shape;2356;p9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7" name="Google Shape;2357;p9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140625" lIns="140625" spcFirstLastPara="1" rIns="140625" wrap="square" tIns="1406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381"/>
                  <a:buFont typeface="Arial"/>
                  <a:buNone/>
                </a:pPr>
                <a:r>
                  <a:t/>
                </a:r>
                <a:endParaRPr b="0" i="0" sz="3381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58" name="Google Shape;2358;p9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59" name="Google Shape;2359;p9"/>
          <p:cNvGrpSpPr/>
          <p:nvPr/>
        </p:nvGrpSpPr>
        <p:grpSpPr>
          <a:xfrm>
            <a:off x="2005526" y="6900939"/>
            <a:ext cx="1136497" cy="1215615"/>
            <a:chOff x="808625" y="2997925"/>
            <a:chExt cx="508500" cy="543900"/>
          </a:xfrm>
        </p:grpSpPr>
        <p:sp>
          <p:nvSpPr>
            <p:cNvPr id="2360" name="Google Shape;2360;p9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1" name="Google Shape;2361;p9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2" name="Google Shape;2362;p9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3" name="Google Shape;2363;p9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4" name="Google Shape;2364;p9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5" name="Google Shape;2365;p9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6" name="Google Shape;2366;p9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7" name="Google Shape;2367;p9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8" name="Google Shape;2368;p9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9" name="Google Shape;2369;p9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0" name="Google Shape;2370;p9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1" name="Google Shape;2371;p9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2" name="Google Shape;2372;p9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3" name="Google Shape;2373;p9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4" name="Google Shape;2374;p9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5" name="Google Shape;2375;p9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p9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7" name="Google Shape;2377;p9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78" name="Google Shape;2378;p9"/>
          <p:cNvGrpSpPr/>
          <p:nvPr/>
        </p:nvGrpSpPr>
        <p:grpSpPr>
          <a:xfrm>
            <a:off x="8712989" y="6918482"/>
            <a:ext cx="1060759" cy="1209604"/>
            <a:chOff x="3946800" y="2180875"/>
            <a:chExt cx="524500" cy="593225"/>
          </a:xfrm>
        </p:grpSpPr>
        <p:sp>
          <p:nvSpPr>
            <p:cNvPr id="2379" name="Google Shape;2379;p9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9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1" name="Google Shape;2381;p9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2" name="Google Shape;2382;p9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3" name="Google Shape;2383;p9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9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9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6" name="Google Shape;2386;p9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9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8" name="Google Shape;2388;p9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9" name="Google Shape;2389;p9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9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1" name="Google Shape;2391;p9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2" name="Google Shape;2392;p9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9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p9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5" name="Google Shape;2395;p9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9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7" name="Google Shape;2397;p9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9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9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0" name="Google Shape;2400;p9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1" name="Google Shape;2401;p9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9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3" name="Google Shape;2403;p9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4" name="Google Shape;2404;p9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5" name="Google Shape;2405;p9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6" name="Google Shape;2406;p9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7" name="Google Shape;2407;p9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8" name="Google Shape;2408;p9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9" name="Google Shape;2409;p9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0" name="Google Shape;2410;p9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1" name="Google Shape;2411;p9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p9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3" name="Google Shape;2413;p9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14" name="Google Shape;2414;p9"/>
          <p:cNvGrpSpPr/>
          <p:nvPr/>
        </p:nvGrpSpPr>
        <p:grpSpPr>
          <a:xfrm>
            <a:off x="7347228" y="7029079"/>
            <a:ext cx="1054871" cy="1111422"/>
            <a:chOff x="315050" y="2231900"/>
            <a:chExt cx="512775" cy="535500"/>
          </a:xfrm>
        </p:grpSpPr>
        <p:sp>
          <p:nvSpPr>
            <p:cNvPr id="2415" name="Google Shape;2415;p9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6" name="Google Shape;2416;p9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7" name="Google Shape;2417;p9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8" name="Google Shape;2418;p9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9" name="Google Shape;2419;p9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0" name="Google Shape;2420;p9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1" name="Google Shape;2421;p9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2" name="Google Shape;2422;p9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9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4" name="Google Shape;2424;p9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5" name="Google Shape;2425;p9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6" name="Google Shape;2426;p9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7" name="Google Shape;2427;p9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8" name="Google Shape;2428;p9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9" name="Google Shape;2429;p9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0" name="Google Shape;2430;p9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1" name="Google Shape;2431;p9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2" name="Google Shape;2432;p9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9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4" name="Google Shape;2434;p9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5" name="Google Shape;2435;p9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6" name="Google Shape;2436;p9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37" name="Google Shape;2437;p9"/>
          <p:cNvGrpSpPr/>
          <p:nvPr/>
        </p:nvGrpSpPr>
        <p:grpSpPr>
          <a:xfrm>
            <a:off x="751459" y="6836261"/>
            <a:ext cx="953108" cy="1265880"/>
            <a:chOff x="5723850" y="2801025"/>
            <a:chExt cx="508225" cy="666800"/>
          </a:xfrm>
        </p:grpSpPr>
        <p:sp>
          <p:nvSpPr>
            <p:cNvPr id="2438" name="Google Shape;2438;p9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9" name="Google Shape;2439;p9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0" name="Google Shape;2440;p9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1" name="Google Shape;2441;p9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2" name="Google Shape;2442;p9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3" name="Google Shape;2443;p9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4" name="Google Shape;2444;p9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9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6" name="Google Shape;2446;p9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7" name="Google Shape;2447;p9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8" name="Google Shape;2448;p9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9" name="Google Shape;2449;p9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0" name="Google Shape;2450;p9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1" name="Google Shape;2451;p9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2" name="Google Shape;2452;p9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3" name="Google Shape;2453;p9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4" name="Google Shape;2454;p9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5" name="Google Shape;2455;p9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6" name="Google Shape;2456;p9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7" name="Google Shape;2457;p9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8" name="Google Shape;2458;p9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p9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0" name="Google Shape;2460;p9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140625" lIns="140625" spcFirstLastPara="1" rIns="140625" wrap="square" tIns="1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381"/>
                <a:buFont typeface="Arial"/>
                <a:buNone/>
              </a:pPr>
              <a:r>
                <a:t/>
              </a:r>
              <a:endParaRPr b="0" i="0" sz="338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AMH-Purple">
  <a:themeElements>
    <a:clrScheme name="CAMH-v1">
      <a:dk1>
        <a:srgbClr val="1E1E1E"/>
      </a:dk1>
      <a:lt1>
        <a:srgbClr val="787878"/>
      </a:lt1>
      <a:dk2>
        <a:srgbClr val="6E288D"/>
      </a:dk2>
      <a:lt2>
        <a:srgbClr val="FFFFFF"/>
      </a:lt2>
      <a:accent1>
        <a:srgbClr val="6E288D"/>
      </a:accent1>
      <a:accent2>
        <a:srgbClr val="63B1E5"/>
      </a:accent2>
      <a:accent3>
        <a:srgbClr val="00A39B"/>
      </a:accent3>
      <a:accent4>
        <a:srgbClr val="AB8876"/>
      </a:accent4>
      <a:accent5>
        <a:srgbClr val="FFB651"/>
      </a:accent5>
      <a:accent6>
        <a:srgbClr val="1E1E1E"/>
      </a:accent6>
      <a:hlink>
        <a:srgbClr val="787878"/>
      </a:hlink>
      <a:folHlink>
        <a:srgbClr val="1E1E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2024-04-18T14:34:56Z</dcterms:created>
  <dc:creator>Iman Kassam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0x0101004915DB71A955204196B1E018E6557421</vt:lpwstr>
  </property>
  <property fmtid="{D5CDD505-2E9C-101B-9397-08002B2CF9AE}" pid="3" name="MediaServiceImageTags">
    <vt:lpwstr/>
  </property>
</Properties>
</file>